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6" r:id="rId2"/>
  </p:sldMasterIdLst>
  <p:notesMasterIdLst>
    <p:notesMasterId r:id="rId23"/>
  </p:notesMasterIdLst>
  <p:sldIdLst>
    <p:sldId id="547" r:id="rId3"/>
    <p:sldId id="599" r:id="rId4"/>
    <p:sldId id="608" r:id="rId5"/>
    <p:sldId id="600" r:id="rId6"/>
    <p:sldId id="607" r:id="rId7"/>
    <p:sldId id="601" r:id="rId8"/>
    <p:sldId id="602" r:id="rId9"/>
    <p:sldId id="603" r:id="rId10"/>
    <p:sldId id="604" r:id="rId11"/>
    <p:sldId id="609" r:id="rId12"/>
    <p:sldId id="605" r:id="rId13"/>
    <p:sldId id="606" r:id="rId14"/>
    <p:sldId id="613" r:id="rId15"/>
    <p:sldId id="612" r:id="rId16"/>
    <p:sldId id="614" r:id="rId17"/>
    <p:sldId id="616" r:id="rId18"/>
    <p:sldId id="615" r:id="rId19"/>
    <p:sldId id="610" r:id="rId20"/>
    <p:sldId id="611" r:id="rId21"/>
    <p:sldId id="524" r:id="rId2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E9094B0-9EB1-4495-90A9-C2CD0F82745A}">
          <p14:sldIdLst>
            <p14:sldId id="547"/>
          </p14:sldIdLst>
        </p14:section>
        <p14:section name="System" id="{D2A98F9D-EFA4-4877-A000-656705FA7F51}">
          <p14:sldIdLst>
            <p14:sldId id="599"/>
            <p14:sldId id="608"/>
            <p14:sldId id="600"/>
            <p14:sldId id="607"/>
            <p14:sldId id="601"/>
            <p14:sldId id="602"/>
            <p14:sldId id="603"/>
            <p14:sldId id="604"/>
            <p14:sldId id="609"/>
            <p14:sldId id="605"/>
            <p14:sldId id="606"/>
            <p14:sldId id="613"/>
            <p14:sldId id="612"/>
            <p14:sldId id="614"/>
            <p14:sldId id="616"/>
            <p14:sldId id="615"/>
            <p14:sldId id="610"/>
            <p14:sldId id="611"/>
            <p14:sldId id="5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1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81BD"/>
    <a:srgbClr val="404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89"/>
    <p:restoredTop sz="98006" autoAdjust="0"/>
  </p:normalViewPr>
  <p:slideViewPr>
    <p:cSldViewPr snapToGrid="0" snapToObjects="1">
      <p:cViewPr varScale="1">
        <p:scale>
          <a:sx n="186" d="100"/>
          <a:sy n="186" d="100"/>
        </p:scale>
        <p:origin x="208" y="568"/>
      </p:cViewPr>
      <p:guideLst>
        <p:guide orient="horz" pos="1620"/>
        <p:guide pos="2880"/>
        <p:guide pos="10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k2.wsl.ch\Home\Techel\temporary\Vortrag_Beobachtermeeting\AAI_Davos_20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2-5559-4443-929A-9E7076C478D5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1-5559-4443-929A-9E7076C478D5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3-5559-4443-929A-9E7076C478D5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4-5559-4443-929A-9E7076C478D5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5-5559-4443-929A-9E7076C478D5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6-5559-4443-929A-9E7076C478D5}"/>
              </c:ext>
            </c:extLst>
          </c:dPt>
          <c:cat>
            <c:numRef>
              <c:f>AAI_Summary!$B$2:$B$8</c:f>
              <c:numCache>
                <c:formatCode>dd/mm/yyyy</c:formatCode>
                <c:ptCount val="7"/>
                <c:pt idx="0">
                  <c:v>40261</c:v>
                </c:pt>
                <c:pt idx="1">
                  <c:v>40260</c:v>
                </c:pt>
                <c:pt idx="2">
                  <c:v>40259</c:v>
                </c:pt>
                <c:pt idx="3">
                  <c:v>40258</c:v>
                </c:pt>
                <c:pt idx="4">
                  <c:v>40257</c:v>
                </c:pt>
                <c:pt idx="5">
                  <c:v>40256</c:v>
                </c:pt>
                <c:pt idx="6">
                  <c:v>40255</c:v>
                </c:pt>
              </c:numCache>
            </c:numRef>
          </c:cat>
          <c:val>
            <c:numRef>
              <c:f>AAI_Summary!$E$2:$E$8</c:f>
              <c:numCache>
                <c:formatCode>General</c:formatCode>
                <c:ptCount val="7"/>
                <c:pt idx="0">
                  <c:v>8.6</c:v>
                </c:pt>
                <c:pt idx="1">
                  <c:v>105.3</c:v>
                </c:pt>
                <c:pt idx="2">
                  <c:v>133.5</c:v>
                </c:pt>
                <c:pt idx="3">
                  <c:v>177.9</c:v>
                </c:pt>
                <c:pt idx="4">
                  <c:v>87.4</c:v>
                </c:pt>
                <c:pt idx="5">
                  <c:v>20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59-4443-929A-9E7076C478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6012040"/>
        <c:axId val="2146010696"/>
      </c:barChart>
      <c:dateAx>
        <c:axId val="2146012040"/>
        <c:scaling>
          <c:orientation val="minMax"/>
        </c:scaling>
        <c:delete val="1"/>
        <c:axPos val="b"/>
        <c:numFmt formatCode="dd/mm/yyyy" sourceLinked="1"/>
        <c:majorTickMark val="out"/>
        <c:minorTickMark val="none"/>
        <c:tickLblPos val="none"/>
        <c:crossAx val="2146010696"/>
        <c:crosses val="autoZero"/>
        <c:auto val="1"/>
        <c:lblOffset val="100"/>
        <c:baseTimeUnit val="days"/>
      </c:dateAx>
      <c:valAx>
        <c:axId val="21460106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146012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C40A5-77A8-429D-9DEC-7C3CF6278663}" type="datetimeFigureOut">
              <a:rPr lang="x-none" smtClean="0"/>
              <a:t>23.03.20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F728E-3972-41EB-B85A-E383D3993BC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986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50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74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052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pic>
        <p:nvPicPr>
          <p:cNvPr id="7" name="Picture 6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6250" y="482391"/>
            <a:ext cx="1866451" cy="83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07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474" y="205980"/>
            <a:ext cx="936000" cy="66515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70474" y="131269"/>
            <a:ext cx="7834194" cy="674222"/>
          </a:xfrm>
        </p:spPr>
        <p:txBody>
          <a:bodyPr/>
          <a:lstStyle>
            <a:lvl1pPr>
              <a:defRPr>
                <a:solidFill>
                  <a:srgbClr val="404A4B"/>
                </a:solidFill>
              </a:defRPr>
            </a:lvl1pPr>
          </a:lstStyle>
          <a:p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939969"/>
            <a:ext cx="9144000" cy="0"/>
          </a:xfrm>
          <a:prstGeom prst="line">
            <a:avLst/>
          </a:prstGeom>
          <a:ln w="6350">
            <a:solidFill>
              <a:srgbClr val="404A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61471" y="1098176"/>
            <a:ext cx="8628256" cy="3741681"/>
          </a:xfrm>
        </p:spPr>
        <p:txBody>
          <a:bodyPr>
            <a:normAutofit/>
          </a:bodyPr>
          <a:lstStyle>
            <a:lvl1pPr marL="355600" indent="-355600">
              <a:defRPr sz="2800">
                <a:solidFill>
                  <a:srgbClr val="404A4B"/>
                </a:solidFill>
              </a:defRPr>
            </a:lvl1pPr>
            <a:lvl2pPr>
              <a:defRPr sz="2400">
                <a:solidFill>
                  <a:srgbClr val="404A4B"/>
                </a:solidFill>
              </a:defRPr>
            </a:lvl2pPr>
            <a:lvl3pPr>
              <a:defRPr sz="2000">
                <a:solidFill>
                  <a:srgbClr val="404A4B"/>
                </a:solidFill>
              </a:defRPr>
            </a:lvl3pPr>
            <a:lvl4pPr>
              <a:defRPr sz="1800">
                <a:solidFill>
                  <a:srgbClr val="404A4B"/>
                </a:solidFill>
              </a:defRPr>
            </a:lvl4pPr>
            <a:lvl5pPr>
              <a:defRPr sz="1800">
                <a:solidFill>
                  <a:srgbClr val="404A4B"/>
                </a:solidFill>
              </a:defRPr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03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7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1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95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99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6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88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5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51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A34A-08BD-6A49-A069-EF927C959684}" type="datetimeFigureOut">
              <a:rPr lang="en-US" smtClean="0"/>
              <a:t>3/23/20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2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867" y="205979"/>
            <a:ext cx="863685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867" y="1200150"/>
            <a:ext cx="8636859" cy="370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</a:t>
            </a:r>
            <a:r>
              <a:rPr lang="de-AT" noProof="0" dirty="0" err="1"/>
              <a:t>text</a:t>
            </a:r>
            <a:r>
              <a:rPr lang="de-AT" noProof="0" dirty="0"/>
              <a:t> </a:t>
            </a:r>
            <a:r>
              <a:rPr lang="de-AT" noProof="0" dirty="0" err="1"/>
              <a:t>styles</a:t>
            </a:r>
            <a:endParaRPr lang="de-AT" noProof="0" dirty="0"/>
          </a:p>
          <a:p>
            <a:pPr lvl="1"/>
            <a:r>
              <a:rPr lang="de-AT" noProof="0" dirty="0"/>
              <a:t>Second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2"/>
            <a:r>
              <a:rPr lang="de-AT" noProof="0" dirty="0"/>
              <a:t>Third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3"/>
            <a:r>
              <a:rPr lang="de-AT" noProof="0" dirty="0" err="1"/>
              <a:t>Fourth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4"/>
            <a:r>
              <a:rPr lang="de-AT" noProof="0" dirty="0" err="1"/>
              <a:t>Fifth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36000"/>
            <a:chOff x="184149" y="1273174"/>
            <a:chExt cx="9144000" cy="36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2012949" y="1273174"/>
              <a:ext cx="1828800" cy="36000"/>
            </a:xfrm>
            <a:prstGeom prst="rect">
              <a:avLst/>
            </a:prstGeom>
            <a:solidFill>
              <a:srgbClr val="FFFF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84149" y="1273174"/>
              <a:ext cx="1828800" cy="36000"/>
            </a:xfrm>
            <a:prstGeom prst="rect">
              <a:avLst/>
            </a:prstGeom>
            <a:solidFill>
              <a:srgbClr val="C3FF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841749" y="1273174"/>
              <a:ext cx="1828800" cy="36000"/>
            </a:xfrm>
            <a:prstGeom prst="rect">
              <a:avLst/>
            </a:prstGeom>
            <a:solidFill>
              <a:srgbClr val="FD860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670549" y="1273174"/>
              <a:ext cx="1828800" cy="36000"/>
            </a:xfrm>
            <a:prstGeom prst="rect">
              <a:avLst/>
            </a:prstGeom>
            <a:solidFill>
              <a:srgbClr val="FC010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499349" y="1273174"/>
              <a:ext cx="1828800" cy="36000"/>
            </a:xfrm>
            <a:prstGeom prst="rect">
              <a:avLst/>
            </a:prstGeom>
            <a:solidFill>
              <a:srgbClr val="1C98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76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04A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404A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404A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404A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04A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04A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Projekt</a:t>
            </a:r>
            <a:r>
              <a:rPr lang="en-GB" dirty="0"/>
              <a:t> ALBINA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artoonSkifahrer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4" y="3509947"/>
            <a:ext cx="56693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Einschätzung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Nasschneelawinen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Valutazione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valanghe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neve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bagnata</a:t>
            </a:r>
            <a:endParaRPr lang="en-GB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744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F394-F7A2-6344-8F76-7381A06F1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Rechteck 24">
            <a:extLst>
              <a:ext uri="{FF2B5EF4-FFF2-40B4-BE49-F238E27FC236}">
                <a16:creationId xmlns:a16="http://schemas.microsoft.com/office/drawing/2014/main" id="{03FC807F-4CD7-D24C-B739-8A86CC281726}"/>
              </a:ext>
            </a:extLst>
          </p:cNvPr>
          <p:cNvSpPr/>
          <p:nvPr/>
        </p:nvSpPr>
        <p:spPr bwMode="auto">
          <a:xfrm rot="2008351">
            <a:off x="683050" y="2645003"/>
            <a:ext cx="4954587" cy="431059"/>
          </a:xfrm>
          <a:prstGeom prst="rect">
            <a:avLst/>
          </a:prstGeom>
          <a:gradFill>
            <a:gsLst>
              <a:gs pos="84000">
                <a:srgbClr val="333399"/>
              </a:gs>
              <a:gs pos="100000">
                <a:srgbClr val="FFFFFF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54FFE2-0022-804E-8343-2E6A295B799C}"/>
              </a:ext>
            </a:extLst>
          </p:cNvPr>
          <p:cNvGrpSpPr/>
          <p:nvPr/>
        </p:nvGrpSpPr>
        <p:grpSpPr>
          <a:xfrm>
            <a:off x="4993593" y="3884551"/>
            <a:ext cx="1022847" cy="1049622"/>
            <a:chOff x="7956376" y="5733256"/>
            <a:chExt cx="1022847" cy="104962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7FCF3F4-12BB-6748-A282-B9DA22EDC55E}"/>
                </a:ext>
              </a:extLst>
            </p:cNvPr>
            <p:cNvGrpSpPr/>
            <p:nvPr/>
          </p:nvGrpSpPr>
          <p:grpSpPr>
            <a:xfrm>
              <a:off x="7956376" y="5733256"/>
              <a:ext cx="1022847" cy="1049622"/>
              <a:chOff x="8012322" y="5021173"/>
              <a:chExt cx="1022847" cy="104962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33B38E1-1403-1D43-B3BD-1A4B4AE2CF8B}"/>
                  </a:ext>
                </a:extLst>
              </p:cNvPr>
              <p:cNvGrpSpPr/>
              <p:nvPr/>
            </p:nvGrpSpPr>
            <p:grpSpPr>
              <a:xfrm rot="60000">
                <a:off x="8109480" y="5021173"/>
                <a:ext cx="925689" cy="1049622"/>
                <a:chOff x="5994196" y="5442528"/>
                <a:chExt cx="925689" cy="1049622"/>
              </a:xfrm>
            </p:grpSpPr>
            <p:cxnSp>
              <p:nvCxnSpPr>
                <p:cNvPr id="10" name="Gerade Verbindung 250">
                  <a:extLst>
                    <a:ext uri="{FF2B5EF4-FFF2-40B4-BE49-F238E27FC236}">
                      <a16:creationId xmlns:a16="http://schemas.microsoft.com/office/drawing/2014/main" id="{55F6ECD8-827B-A34B-963F-43B59B23F2EE}"/>
                    </a:ext>
                  </a:extLst>
                </p:cNvPr>
                <p:cNvCxnSpPr/>
                <p:nvPr/>
              </p:nvCxnSpPr>
              <p:spPr>
                <a:xfrm flipV="1">
                  <a:off x="6068215" y="5442528"/>
                  <a:ext cx="406241" cy="632982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tailEnd type="triangle"/>
                </a:ln>
                <a:effectLst/>
              </p:spPr>
            </p:cxnSp>
            <p:sp>
              <p:nvSpPr>
                <p:cNvPr id="11" name="Textfeld 271">
                  <a:extLst>
                    <a:ext uri="{FF2B5EF4-FFF2-40B4-BE49-F238E27FC236}">
                      <a16:creationId xmlns:a16="http://schemas.microsoft.com/office/drawing/2014/main" id="{DEB06177-DCA5-894A-8611-C80CCC6A5CC5}"/>
                    </a:ext>
                  </a:extLst>
                </p:cNvPr>
                <p:cNvSpPr txBox="1"/>
                <p:nvPr/>
              </p:nvSpPr>
              <p:spPr>
                <a:xfrm rot="2020061">
                  <a:off x="6254644" y="6018076"/>
                  <a:ext cx="66524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 defTabSz="914400">
                    <a:defRPr/>
                  </a:pPr>
                  <a:r>
                    <a:rPr lang="de-DE" sz="1400" kern="0" dirty="0">
                      <a:solidFill>
                        <a:sysClr val="windowText" lastClr="000000"/>
                      </a:solidFill>
                      <a:latin typeface="Arial" pitchFamily="34" charset="0"/>
                      <a:ea typeface="ＭＳ Ｐゴシック" charset="-128"/>
                      <a:cs typeface="Arial" pitchFamily="34" charset="0"/>
                    </a:rPr>
                    <a:t>T (°C)</a:t>
                  </a:r>
                </a:p>
              </p:txBody>
            </p:sp>
            <p:sp>
              <p:nvSpPr>
                <p:cNvPr id="12" name="Textfeld 386">
                  <a:extLst>
                    <a:ext uri="{FF2B5EF4-FFF2-40B4-BE49-F238E27FC236}">
                      <a16:creationId xmlns:a16="http://schemas.microsoft.com/office/drawing/2014/main" id="{2A0EB2DE-F164-5A4F-A281-7187D65534FE}"/>
                    </a:ext>
                  </a:extLst>
                </p:cNvPr>
                <p:cNvSpPr txBox="1"/>
                <p:nvPr/>
              </p:nvSpPr>
              <p:spPr>
                <a:xfrm rot="2020061">
                  <a:off x="6203869" y="6216792"/>
                  <a:ext cx="391393" cy="2753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 defTabSz="914400">
                    <a:defRPr/>
                  </a:pPr>
                  <a:r>
                    <a:rPr lang="de-DE" sz="1600" kern="0" dirty="0">
                      <a:solidFill>
                        <a:sysClr val="windowText" lastClr="000000"/>
                      </a:solidFill>
                      <a:latin typeface="Arial" pitchFamily="34" charset="0"/>
                      <a:ea typeface="ＭＳ Ｐゴシック" charset="-128"/>
                      <a:cs typeface="Arial" pitchFamily="34" charset="0"/>
                    </a:rPr>
                    <a:t>-10</a:t>
                  </a:r>
                </a:p>
              </p:txBody>
            </p:sp>
            <p:cxnSp>
              <p:nvCxnSpPr>
                <p:cNvPr id="13" name="Gerade Verbindung 261">
                  <a:extLst>
                    <a:ext uri="{FF2B5EF4-FFF2-40B4-BE49-F238E27FC236}">
                      <a16:creationId xmlns:a16="http://schemas.microsoft.com/office/drawing/2014/main" id="{A86C472C-A63F-BB4C-8E86-53BAE27539C7}"/>
                    </a:ext>
                  </a:extLst>
                </p:cNvPr>
                <p:cNvCxnSpPr/>
                <p:nvPr/>
              </p:nvCxnSpPr>
              <p:spPr>
                <a:xfrm rot="2020061">
                  <a:off x="5994196" y="6229203"/>
                  <a:ext cx="805306" cy="995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tailEnd type="triangle"/>
                </a:ln>
                <a:effectLst/>
              </p:spPr>
            </p:cxnSp>
          </p:grpSp>
          <p:sp>
            <p:nvSpPr>
              <p:cNvPr id="9" name="Textfeld 385">
                <a:extLst>
                  <a:ext uri="{FF2B5EF4-FFF2-40B4-BE49-F238E27FC236}">
                    <a16:creationId xmlns:a16="http://schemas.microsoft.com/office/drawing/2014/main" id="{7A021070-C277-674D-A79B-0B605E314456}"/>
                  </a:ext>
                </a:extLst>
              </p:cNvPr>
              <p:cNvSpPr txBox="1"/>
              <p:nvPr/>
            </p:nvSpPr>
            <p:spPr>
              <a:xfrm rot="2020061">
                <a:off x="8012322" y="5561498"/>
                <a:ext cx="243008" cy="275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defTabSz="914400">
                  <a:defRPr/>
                </a:pPr>
                <a:r>
                  <a:rPr lang="de-DE" sz="1600" kern="0" dirty="0">
                    <a:solidFill>
                      <a:sysClr val="windowText" lastClr="000000"/>
                    </a:solidFill>
                    <a:latin typeface="Arial" pitchFamily="34" charset="0"/>
                    <a:ea typeface="ＭＳ Ｐゴシック" charset="-128"/>
                    <a:cs typeface="Arial" pitchFamily="34" charset="0"/>
                  </a:rPr>
                  <a:t>0</a:t>
                </a:r>
              </a:p>
            </p:txBody>
          </p:sp>
        </p:grpSp>
        <p:cxnSp>
          <p:nvCxnSpPr>
            <p:cNvPr id="7" name="Gerade Verbindung 250">
              <a:extLst>
                <a:ext uri="{FF2B5EF4-FFF2-40B4-BE49-F238E27FC236}">
                  <a16:creationId xmlns:a16="http://schemas.microsoft.com/office/drawing/2014/main" id="{63D7C59E-4D99-D34A-912E-7DD396C94783}"/>
                </a:ext>
              </a:extLst>
            </p:cNvPr>
            <p:cNvCxnSpPr/>
            <p:nvPr/>
          </p:nvCxnSpPr>
          <p:spPr>
            <a:xfrm flipV="1">
              <a:off x="8172400" y="5805264"/>
              <a:ext cx="349300" cy="517792"/>
            </a:xfrm>
            <a:prstGeom prst="lin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tailEnd type="none"/>
            </a:ln>
            <a:effectLst/>
          </p:spPr>
        </p:cxnSp>
      </p:grpSp>
      <p:sp>
        <p:nvSpPr>
          <p:cNvPr id="14" name="Rechteck 24">
            <a:extLst>
              <a:ext uri="{FF2B5EF4-FFF2-40B4-BE49-F238E27FC236}">
                <a16:creationId xmlns:a16="http://schemas.microsoft.com/office/drawing/2014/main" id="{76BA7CD7-BDEC-EE41-A73F-AC02A9376DC9}"/>
              </a:ext>
            </a:extLst>
          </p:cNvPr>
          <p:cNvSpPr/>
          <p:nvPr/>
        </p:nvSpPr>
        <p:spPr bwMode="auto">
          <a:xfrm rot="2008351">
            <a:off x="724237" y="2516399"/>
            <a:ext cx="4954587" cy="581025"/>
          </a:xfrm>
          <a:prstGeom prst="rect">
            <a:avLst/>
          </a:prstGeom>
          <a:gradFill>
            <a:gsLst>
              <a:gs pos="84000">
                <a:srgbClr val="333399"/>
              </a:gs>
              <a:gs pos="100000">
                <a:srgbClr val="FFFFFF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5" name="Rechteck 25">
            <a:extLst>
              <a:ext uri="{FF2B5EF4-FFF2-40B4-BE49-F238E27FC236}">
                <a16:creationId xmlns:a16="http://schemas.microsoft.com/office/drawing/2014/main" id="{CC195DB0-7670-F74F-B258-37636909A179}"/>
              </a:ext>
            </a:extLst>
          </p:cNvPr>
          <p:cNvSpPr>
            <a:spLocks noChangeArrowheads="1"/>
          </p:cNvSpPr>
          <p:nvPr/>
        </p:nvSpPr>
        <p:spPr bwMode="auto">
          <a:xfrm rot="2008351">
            <a:off x="500399" y="3052546"/>
            <a:ext cx="4954989" cy="199088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100000">
                <a:srgbClr val="FFFFFF"/>
              </a:gs>
            </a:gsLst>
            <a:lin ang="5400000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6" name="Textfeld 4">
            <a:extLst>
              <a:ext uri="{FF2B5EF4-FFF2-40B4-BE49-F238E27FC236}">
                <a16:creationId xmlns:a16="http://schemas.microsoft.com/office/drawing/2014/main" id="{48ED79A1-B1DA-6D4B-A3A2-6E85D126A552}"/>
              </a:ext>
            </a:extLst>
          </p:cNvPr>
          <p:cNvSpPr txBox="1"/>
          <p:nvPr/>
        </p:nvSpPr>
        <p:spPr>
          <a:xfrm rot="12840000">
            <a:off x="481429" y="2874899"/>
            <a:ext cx="52116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400" dirty="0" err="1">
                <a:solidFill>
                  <a:srgbClr val="66FFFF"/>
                </a:solidFill>
                <a:latin typeface="Arial" charset="0"/>
                <a:ea typeface="ＭＳ Ｐゴシック" charset="-128"/>
              </a:rPr>
              <a:t>vvvvvvvvvvvvvvvvvvvvvvvvvvvvvvvvvvvvvvvvvvvvvvvvvvvvvvvv</a:t>
            </a:r>
            <a:endParaRPr lang="de-DE" sz="1400" dirty="0">
              <a:solidFill>
                <a:srgbClr val="66FFFF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805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-2.83951E-6 L 0.65295 0.7490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39" y="37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4" grpId="0" animBg="1"/>
      <p:bldP spid="16" grpId="0"/>
      <p:bldP spid="16" grpId="1"/>
      <p:bldP spid="16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A217C-8B36-5644-81D9-5A1FEA575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LWC</a:t>
            </a:r>
            <a:r>
              <a:rPr lang="de-DE" baseline="-25000" dirty="0" err="1"/>
              <a:t>index</a:t>
            </a:r>
            <a:endParaRPr lang="de-DE" baseline="-25000" dirty="0"/>
          </a:p>
        </p:txBody>
      </p:sp>
      <p:pic>
        <p:nvPicPr>
          <p:cNvPr id="4" name="Picture 3" descr="IMG_0022.PNG">
            <a:extLst>
              <a:ext uri="{FF2B5EF4-FFF2-40B4-BE49-F238E27FC236}">
                <a16:creationId xmlns:a16="http://schemas.microsoft.com/office/drawing/2014/main" id="{CCA655EE-D42A-FC42-9068-75B3F1DE1D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3" t="28917" r="17368" b="21111"/>
          <a:stretch/>
        </p:blipFill>
        <p:spPr>
          <a:xfrm>
            <a:off x="343814" y="2545516"/>
            <a:ext cx="4228186" cy="2340347"/>
          </a:xfrm>
          <a:prstGeom prst="rect">
            <a:avLst/>
          </a:prstGeom>
        </p:spPr>
      </p:pic>
      <p:pic>
        <p:nvPicPr>
          <p:cNvPr id="5" name="Picture 4" descr="IMG_0023.PNG">
            <a:extLst>
              <a:ext uri="{FF2B5EF4-FFF2-40B4-BE49-F238E27FC236}">
                <a16:creationId xmlns:a16="http://schemas.microsoft.com/office/drawing/2014/main" id="{F01D281B-1F9D-5C4E-9F4C-5C78512051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27" b="19039"/>
          <a:stretch/>
        </p:blipFill>
        <p:spPr>
          <a:xfrm>
            <a:off x="3781456" y="2545516"/>
            <a:ext cx="6268656" cy="2440481"/>
          </a:xfrm>
          <a:prstGeom prst="rect">
            <a:avLst/>
          </a:prstGeom>
        </p:spPr>
      </p:pic>
      <p:pic>
        <p:nvPicPr>
          <p:cNvPr id="7" name="Picture 6" descr="IMG_0022.PNG">
            <a:extLst>
              <a:ext uri="{FF2B5EF4-FFF2-40B4-BE49-F238E27FC236}">
                <a16:creationId xmlns:a16="http://schemas.microsoft.com/office/drawing/2014/main" id="{1A08CB0E-3B7D-FF42-B5C6-0394237877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1" r="27013" b="71455"/>
          <a:stretch/>
        </p:blipFill>
        <p:spPr>
          <a:xfrm>
            <a:off x="2228216" y="757689"/>
            <a:ext cx="4687568" cy="1673527"/>
          </a:xfrm>
          <a:prstGeom prst="rect">
            <a:avLst/>
          </a:prstGeom>
        </p:spPr>
      </p:pic>
      <p:pic>
        <p:nvPicPr>
          <p:cNvPr id="8" name="Picture 7" descr="SNWET.PNG">
            <a:extLst>
              <a:ext uri="{FF2B5EF4-FFF2-40B4-BE49-F238E27FC236}">
                <a16:creationId xmlns:a16="http://schemas.microsoft.com/office/drawing/2014/main" id="{EFFD0746-6401-9941-843E-C3994E902E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8" b="21930"/>
          <a:stretch/>
        </p:blipFill>
        <p:spPr>
          <a:xfrm>
            <a:off x="1170014" y="25130570"/>
            <a:ext cx="8984913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80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BA7DD-AC68-144E-806D-635CFD016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Max</a:t>
            </a:r>
            <a:r>
              <a:rPr lang="de-DE" baseline="-25000" dirty="0" err="1"/>
              <a:t>LWC</a:t>
            </a:r>
            <a:endParaRPr lang="de-DE" baseline="-25000" dirty="0"/>
          </a:p>
        </p:txBody>
      </p:sp>
      <p:pic>
        <p:nvPicPr>
          <p:cNvPr id="4" name="Picture 3" descr="MaxLWC.PNG">
            <a:extLst>
              <a:ext uri="{FF2B5EF4-FFF2-40B4-BE49-F238E27FC236}">
                <a16:creationId xmlns:a16="http://schemas.microsoft.com/office/drawing/2014/main" id="{E6248D1A-27FB-3B42-9B1B-687E7BF2AE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7" t="28119" r="17863" b="22132"/>
          <a:stretch/>
        </p:blipFill>
        <p:spPr>
          <a:xfrm>
            <a:off x="2414527" y="2427983"/>
            <a:ext cx="4314946" cy="2411874"/>
          </a:xfrm>
          <a:prstGeom prst="rect">
            <a:avLst/>
          </a:prstGeom>
        </p:spPr>
      </p:pic>
      <p:pic>
        <p:nvPicPr>
          <p:cNvPr id="5" name="Picture 4" descr="IMG_0022.PNG">
            <a:extLst>
              <a:ext uri="{FF2B5EF4-FFF2-40B4-BE49-F238E27FC236}">
                <a16:creationId xmlns:a16="http://schemas.microsoft.com/office/drawing/2014/main" id="{688CCECD-87D4-244F-9888-AF779D3F86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1" r="27013" b="71455"/>
          <a:stretch/>
        </p:blipFill>
        <p:spPr>
          <a:xfrm>
            <a:off x="2228216" y="757689"/>
            <a:ext cx="4687568" cy="167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92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A9FA-A83A-AD45-9D7A-5187FE7D5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1A554C-88B2-D34D-AE3E-961E5EC025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301718" cy="5143500"/>
          </a:xfrm>
        </p:spPr>
      </p:pic>
    </p:spTree>
    <p:extLst>
      <p:ext uri="{BB962C8B-B14F-4D97-AF65-F5344CB8AC3E}">
        <p14:creationId xmlns:p14="http://schemas.microsoft.com/office/powerpoint/2010/main" val="3659060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9F76-7E75-914A-AD30-519F6AD1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SNOWPACK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122F1A-8980-FA4F-B57C-4F8CBBDFA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739"/>
          <a:stretch/>
        </p:blipFill>
        <p:spPr>
          <a:xfrm>
            <a:off x="589955" y="1009428"/>
            <a:ext cx="7964090" cy="4134072"/>
          </a:xfrm>
        </p:spPr>
      </p:pic>
    </p:spTree>
    <p:extLst>
      <p:ext uri="{BB962C8B-B14F-4D97-AF65-F5344CB8AC3E}">
        <p14:creationId xmlns:p14="http://schemas.microsoft.com/office/powerpoint/2010/main" val="3718290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A8A3-84A3-E242-841D-5EE2F817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SNOWPACK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295866-94DC-C84A-BDC2-790E05F315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923"/>
          <a:stretch/>
        </p:blipFill>
        <p:spPr>
          <a:xfrm>
            <a:off x="654903" y="1054869"/>
            <a:ext cx="7834193" cy="408863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7CFA84-C814-9F46-83EE-6C1FD8637D5A}"/>
              </a:ext>
            </a:extLst>
          </p:cNvPr>
          <p:cNvSpPr txBox="1"/>
          <p:nvPr/>
        </p:nvSpPr>
        <p:spPr>
          <a:xfrm>
            <a:off x="1230659" y="2062987"/>
            <a:ext cx="35157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/>
              <a:t>Red</a:t>
            </a:r>
            <a:r>
              <a:rPr lang="de-DE" sz="1100" dirty="0"/>
              <a:t> </a:t>
            </a:r>
            <a:r>
              <a:rPr lang="de-DE" sz="1100" dirty="0" err="1"/>
              <a:t>dots</a:t>
            </a:r>
            <a:r>
              <a:rPr lang="de-DE" sz="1100" dirty="0"/>
              <a:t> --&gt; LWC &gt; 0.02 </a:t>
            </a:r>
            <a:r>
              <a:rPr lang="de-DE" sz="1100" dirty="0" err="1"/>
              <a:t>for</a:t>
            </a:r>
            <a:r>
              <a:rPr lang="de-DE" sz="1100" dirty="0"/>
              <a:t> </a:t>
            </a:r>
            <a:r>
              <a:rPr lang="de-DE" sz="1100" dirty="0" err="1"/>
              <a:t>first</a:t>
            </a:r>
            <a:r>
              <a:rPr lang="de-DE" sz="1100" dirty="0"/>
              <a:t> time</a:t>
            </a:r>
          </a:p>
          <a:p>
            <a:r>
              <a:rPr lang="de-DE" sz="1100" dirty="0" err="1"/>
              <a:t>Red</a:t>
            </a:r>
            <a:r>
              <a:rPr lang="de-DE" sz="1100" dirty="0"/>
              <a:t> </a:t>
            </a:r>
            <a:r>
              <a:rPr lang="de-DE" sz="1100" dirty="0" err="1"/>
              <a:t>cross</a:t>
            </a:r>
            <a:r>
              <a:rPr lang="de-DE" sz="1100" dirty="0"/>
              <a:t> </a:t>
            </a:r>
            <a:r>
              <a:rPr lang="de-DE" sz="1100" dirty="0">
                <a:sym typeface="Wingdings" pitchFamily="2" charset="2"/>
              </a:rPr>
              <a:t>--&gt; </a:t>
            </a:r>
            <a:r>
              <a:rPr lang="de-DE" sz="1100" dirty="0" err="1">
                <a:sym typeface="Wingdings" pitchFamily="2" charset="2"/>
              </a:rPr>
              <a:t>LWCindex</a:t>
            </a:r>
            <a:r>
              <a:rPr lang="de-DE" sz="1100" dirty="0">
                <a:sym typeface="Wingdings" pitchFamily="2" charset="2"/>
              </a:rPr>
              <a:t> &gt; 0.33</a:t>
            </a:r>
          </a:p>
          <a:p>
            <a:r>
              <a:rPr lang="de-DE" sz="1100" dirty="0">
                <a:sym typeface="Wingdings" pitchFamily="2" charset="2"/>
              </a:rPr>
              <a:t>Rose </a:t>
            </a:r>
            <a:r>
              <a:rPr lang="de-DE" sz="1100" dirty="0" err="1">
                <a:sym typeface="Wingdings" pitchFamily="2" charset="2"/>
              </a:rPr>
              <a:t>driangles</a:t>
            </a:r>
            <a:r>
              <a:rPr lang="de-DE" sz="1100" dirty="0">
                <a:sym typeface="Wingdings" pitchFamily="2" charset="2"/>
              </a:rPr>
              <a:t> --&gt; </a:t>
            </a:r>
            <a:r>
              <a:rPr lang="de-DE" sz="1100" dirty="0" err="1">
                <a:sym typeface="Wingdings" pitchFamily="2" charset="2"/>
              </a:rPr>
              <a:t>LWCindex</a:t>
            </a:r>
            <a:r>
              <a:rPr lang="de-DE" sz="1100" dirty="0">
                <a:sym typeface="Wingdings" pitchFamily="2" charset="2"/>
              </a:rPr>
              <a:t> &gt; 1, </a:t>
            </a:r>
            <a:r>
              <a:rPr lang="de-DE" sz="1100" dirty="0" err="1">
                <a:sym typeface="Wingdings" pitchFamily="2" charset="2"/>
              </a:rPr>
              <a:t>snowpack</a:t>
            </a:r>
            <a:r>
              <a:rPr lang="de-DE" sz="1100" dirty="0">
                <a:sym typeface="Wingdings" pitchFamily="2" charset="2"/>
              </a:rPr>
              <a:t> not </a:t>
            </a:r>
            <a:r>
              <a:rPr lang="de-DE" sz="1100" dirty="0" err="1">
                <a:sym typeface="Wingdings" pitchFamily="2" charset="2"/>
              </a:rPr>
              <a:t>isothermal</a:t>
            </a:r>
            <a:endParaRPr lang="de-DE" sz="1100" dirty="0">
              <a:sym typeface="Wingdings" pitchFamily="2" charset="2"/>
            </a:endParaRPr>
          </a:p>
          <a:p>
            <a:r>
              <a:rPr lang="de-DE" sz="1100" dirty="0">
                <a:sym typeface="Wingdings" pitchFamily="2" charset="2"/>
              </a:rPr>
              <a:t>Rose </a:t>
            </a:r>
            <a:r>
              <a:rPr lang="de-DE" sz="1100" dirty="0" err="1">
                <a:sym typeface="Wingdings" pitchFamily="2" charset="2"/>
              </a:rPr>
              <a:t>bars</a:t>
            </a:r>
            <a:r>
              <a:rPr lang="de-DE" sz="1100" dirty="0">
                <a:sym typeface="Wingdings" pitchFamily="2" charset="2"/>
              </a:rPr>
              <a:t> --&gt; </a:t>
            </a:r>
            <a:r>
              <a:rPr lang="de-DE" sz="1100" dirty="0" err="1">
                <a:sym typeface="Wingdings" pitchFamily="2" charset="2"/>
              </a:rPr>
              <a:t>LWCindex</a:t>
            </a:r>
            <a:r>
              <a:rPr lang="de-DE" sz="1100" dirty="0">
                <a:sym typeface="Wingdings" pitchFamily="2" charset="2"/>
              </a:rPr>
              <a:t> &gt; 1, </a:t>
            </a:r>
            <a:r>
              <a:rPr lang="de-DE" sz="1100" dirty="0" err="1">
                <a:sym typeface="Wingdings" pitchFamily="2" charset="2"/>
              </a:rPr>
              <a:t>snowpack</a:t>
            </a:r>
            <a:r>
              <a:rPr lang="de-DE" sz="1100" dirty="0">
                <a:sym typeface="Wingdings" pitchFamily="2" charset="2"/>
              </a:rPr>
              <a:t> </a:t>
            </a:r>
            <a:r>
              <a:rPr lang="de-DE" sz="1100" dirty="0" err="1">
                <a:sym typeface="Wingdings" pitchFamily="2" charset="2"/>
              </a:rPr>
              <a:t>isothermal</a:t>
            </a:r>
            <a:r>
              <a:rPr lang="de-DE" sz="1100" dirty="0">
                <a:sym typeface="Wingdings" pitchFamily="2" charset="2"/>
              </a:rPr>
              <a:t> &lt; 5days</a:t>
            </a:r>
          </a:p>
          <a:p>
            <a:r>
              <a:rPr lang="de-DE" sz="1100" dirty="0">
                <a:sym typeface="Wingdings" pitchFamily="2" charset="2"/>
              </a:rPr>
              <a:t>Blue </a:t>
            </a:r>
            <a:r>
              <a:rPr lang="de-DE" sz="1100" dirty="0" err="1">
                <a:sym typeface="Wingdings" pitchFamily="2" charset="2"/>
              </a:rPr>
              <a:t>points</a:t>
            </a:r>
            <a:r>
              <a:rPr lang="de-DE" sz="1100" dirty="0">
                <a:sym typeface="Wingdings" pitchFamily="2" charset="2"/>
              </a:rPr>
              <a:t> --&gt; </a:t>
            </a:r>
            <a:r>
              <a:rPr lang="de-DE" sz="1100" dirty="0" err="1">
                <a:sym typeface="Wingdings" pitchFamily="2" charset="2"/>
              </a:rPr>
              <a:t>maximum</a:t>
            </a:r>
            <a:r>
              <a:rPr lang="de-DE" sz="1100" dirty="0">
                <a:sym typeface="Wingdings" pitchFamily="2" charset="2"/>
              </a:rPr>
              <a:t> </a:t>
            </a:r>
            <a:r>
              <a:rPr lang="de-DE" sz="1100" dirty="0" err="1">
                <a:sym typeface="Wingdings" pitchFamily="2" charset="2"/>
              </a:rPr>
              <a:t>refreezing</a:t>
            </a:r>
            <a:endParaRPr lang="de-DE" sz="1100" dirty="0">
              <a:sym typeface="Wingdings" pitchFamily="2" charset="2"/>
            </a:endParaRPr>
          </a:p>
          <a:p>
            <a:r>
              <a:rPr lang="de-DE" sz="1100" dirty="0">
                <a:sym typeface="Wingdings" pitchFamily="2" charset="2"/>
              </a:rPr>
              <a:t>Grey </a:t>
            </a:r>
            <a:r>
              <a:rPr lang="de-DE" sz="1100" dirty="0" err="1">
                <a:sym typeface="Wingdings" pitchFamily="2" charset="2"/>
              </a:rPr>
              <a:t>points</a:t>
            </a:r>
            <a:r>
              <a:rPr lang="de-DE" sz="1100" dirty="0">
                <a:sym typeface="Wingdings" pitchFamily="2" charset="2"/>
              </a:rPr>
              <a:t> --&gt; </a:t>
            </a:r>
            <a:r>
              <a:rPr lang="de-DE" sz="1100" dirty="0" err="1">
                <a:sym typeface="Wingdings" pitchFamily="2" charset="2"/>
              </a:rPr>
              <a:t>maximum</a:t>
            </a:r>
            <a:r>
              <a:rPr lang="de-DE" sz="1100" dirty="0">
                <a:sym typeface="Wingdings" pitchFamily="2" charset="2"/>
              </a:rPr>
              <a:t> </a:t>
            </a:r>
            <a:r>
              <a:rPr lang="de-DE" sz="1100" dirty="0" err="1">
                <a:sym typeface="Wingdings" pitchFamily="2" charset="2"/>
              </a:rPr>
              <a:t>depth</a:t>
            </a:r>
            <a:r>
              <a:rPr lang="de-DE" sz="1100" dirty="0">
                <a:sym typeface="Wingdings" pitchFamily="2" charset="2"/>
              </a:rPr>
              <a:t> </a:t>
            </a:r>
            <a:r>
              <a:rPr lang="de-DE" sz="1100" dirty="0" err="1">
                <a:sym typeface="Wingdings" pitchFamily="2" charset="2"/>
              </a:rPr>
              <a:t>of</a:t>
            </a:r>
            <a:r>
              <a:rPr lang="de-DE" sz="1100" dirty="0">
                <a:sym typeface="Wingdings" pitchFamily="2" charset="2"/>
              </a:rPr>
              <a:t> </a:t>
            </a:r>
            <a:r>
              <a:rPr lang="de-DE" sz="1100" dirty="0" err="1">
                <a:sym typeface="Wingdings" pitchFamily="2" charset="2"/>
              </a:rPr>
              <a:t>water</a:t>
            </a:r>
            <a:r>
              <a:rPr lang="de-DE" sz="1100" dirty="0">
                <a:sym typeface="Wingdings" pitchFamily="2" charset="2"/>
              </a:rPr>
              <a:t> </a:t>
            </a:r>
            <a:r>
              <a:rPr lang="de-DE" sz="1100" dirty="0" err="1">
                <a:sym typeface="Wingdings" pitchFamily="2" charset="2"/>
              </a:rPr>
              <a:t>percolation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4198876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A8A3-84A3-E242-841D-5EE2F817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SNOWPACK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295866-94DC-C84A-BDC2-790E05F315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923"/>
          <a:stretch/>
        </p:blipFill>
        <p:spPr>
          <a:xfrm>
            <a:off x="654903" y="1054869"/>
            <a:ext cx="7834193" cy="4088631"/>
          </a:xfrm>
        </p:spPr>
      </p:pic>
    </p:spTree>
    <p:extLst>
      <p:ext uri="{BB962C8B-B14F-4D97-AF65-F5344CB8AC3E}">
        <p14:creationId xmlns:p14="http://schemas.microsoft.com/office/powerpoint/2010/main" val="2375092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F7652-66D3-0646-937F-846495121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SNOWPACK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3EA879-5171-EB40-AB18-F6847478DD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969" y="1157883"/>
            <a:ext cx="8628062" cy="3375565"/>
          </a:xfrm>
        </p:spPr>
      </p:pic>
    </p:spTree>
    <p:extLst>
      <p:ext uri="{BB962C8B-B14F-4D97-AF65-F5344CB8AC3E}">
        <p14:creationId xmlns:p14="http://schemas.microsoft.com/office/powerpoint/2010/main" val="3953457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BEE9-516A-AC49-842E-16789A62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SNOWPACK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1F291D-4C33-704E-B28D-76AE7C2278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33"/>
          <a:stretch/>
        </p:blipFill>
        <p:spPr>
          <a:xfrm>
            <a:off x="408214" y="685800"/>
            <a:ext cx="8327571" cy="4457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9ADD83-B0F1-414F-8E92-6725CC3187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333"/>
          <a:stretch/>
        </p:blipFill>
        <p:spPr>
          <a:xfrm>
            <a:off x="408214" y="685798"/>
            <a:ext cx="8326800" cy="445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38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BEE9-516A-AC49-842E-16789A62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SNOWPACK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1F291D-4C33-704E-B28D-76AE7C2278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33"/>
          <a:stretch/>
        </p:blipFill>
        <p:spPr>
          <a:xfrm>
            <a:off x="408214" y="685800"/>
            <a:ext cx="8327571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92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73826-040E-2649-9F3C-F6E944E15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Wet snow avalanche-2.mov">
            <a:hlinkClick r:id="" action="ppaction://media"/>
            <a:extLst>
              <a:ext uri="{FF2B5EF4-FFF2-40B4-BE49-F238E27FC236}">
                <a16:creationId xmlns:a16="http://schemas.microsoft.com/office/drawing/2014/main" id="{BA18B683-7F7D-2C4C-AA47-395C076D4AA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2982" y="0"/>
            <a:ext cx="9176982" cy="5156910"/>
          </a:xfrm>
        </p:spPr>
      </p:pic>
    </p:spTree>
    <p:extLst>
      <p:ext uri="{BB962C8B-B14F-4D97-AF65-F5344CB8AC3E}">
        <p14:creationId xmlns:p14="http://schemas.microsoft.com/office/powerpoint/2010/main" val="85026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0" mute="1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8EDEA-288E-4FBB-B383-1F09DAEEB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Picture 5" descr="IMG_1179.jpg">
            <a:extLst>
              <a:ext uri="{FF2B5EF4-FFF2-40B4-BE49-F238E27FC236}">
                <a16:creationId xmlns:a16="http://schemas.microsoft.com/office/drawing/2014/main" id="{ED9797EB-FA8C-43A6-AA48-A082E89AAE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751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5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4E156-439A-A346-B911-22B306FFA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6E80C-5EB2-D843-8ED2-A51B100D7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1030965.MOV">
            <a:hlinkClick r:id="" action="ppaction://media"/>
            <a:extLst>
              <a:ext uri="{FF2B5EF4-FFF2-40B4-BE49-F238E27FC236}">
                <a16:creationId xmlns:a16="http://schemas.microsoft.com/office/drawing/2014/main" id="{80C9414B-B01F-1744-BE4C-FCB3A692D5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9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8D202-3EFB-E042-8350-5924422D4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800" dirty="0"/>
              <a:t>Nassschneemechanik |</a:t>
            </a:r>
            <a:r>
              <a:rPr lang="it-IT" sz="2800" dirty="0"/>
              <a:t>Meccanica neve bagnata</a:t>
            </a:r>
          </a:p>
        </p:txBody>
      </p:sp>
      <p:pic>
        <p:nvPicPr>
          <p:cNvPr id="6" name="Picture 5" descr="ShearStrengthVsWaterContentMeasurements.PNG">
            <a:extLst>
              <a:ext uri="{FF2B5EF4-FFF2-40B4-BE49-F238E27FC236}">
                <a16:creationId xmlns:a16="http://schemas.microsoft.com/office/drawing/2014/main" id="{006158C5-CA06-184C-9CB8-3731FAF933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" r="21656"/>
          <a:stretch/>
        </p:blipFill>
        <p:spPr>
          <a:xfrm>
            <a:off x="1985333" y="530025"/>
            <a:ext cx="4612235" cy="46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11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8D202-3EFB-E042-8350-5924422D4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800" dirty="0"/>
              <a:t>Nassschneemechanik |</a:t>
            </a:r>
            <a:r>
              <a:rPr lang="it-IT" sz="2800" dirty="0"/>
              <a:t>Meccanica neve bagnata</a:t>
            </a:r>
          </a:p>
        </p:txBody>
      </p:sp>
      <p:pic>
        <p:nvPicPr>
          <p:cNvPr id="5" name="Picture 4" descr="ShearStrengthVsWaterContentGeneral.PNG">
            <a:extLst>
              <a:ext uri="{FF2B5EF4-FFF2-40B4-BE49-F238E27FC236}">
                <a16:creationId xmlns:a16="http://schemas.microsoft.com/office/drawing/2014/main" id="{D1488351-12A1-A64E-935F-7B895CB33B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8" r="9723" b="2051"/>
          <a:stretch/>
        </p:blipFill>
        <p:spPr>
          <a:xfrm>
            <a:off x="1551007" y="1022427"/>
            <a:ext cx="5370653" cy="398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22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D80D5-30BF-1345-B82C-BE6E8C52D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Persistente Kristalle | </a:t>
            </a:r>
            <a:r>
              <a:rPr lang="de-DE" dirty="0" err="1"/>
              <a:t>Cristalli</a:t>
            </a:r>
            <a:r>
              <a:rPr lang="de-DE" dirty="0"/>
              <a:t> </a:t>
            </a:r>
            <a:r>
              <a:rPr lang="de-DE" dirty="0" err="1"/>
              <a:t>persistenti</a:t>
            </a:r>
            <a:endParaRPr lang="de-DE" dirty="0"/>
          </a:p>
        </p:txBody>
      </p:sp>
      <p:pic>
        <p:nvPicPr>
          <p:cNvPr id="6" name="Picture 5" descr="PersistentGrainsFunicular.PNG">
            <a:extLst>
              <a:ext uri="{FF2B5EF4-FFF2-40B4-BE49-F238E27FC236}">
                <a16:creationId xmlns:a16="http://schemas.microsoft.com/office/drawing/2014/main" id="{F67CBD3E-19C4-1142-9B5E-8351250FE0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6"/>
          <a:stretch/>
        </p:blipFill>
        <p:spPr>
          <a:xfrm>
            <a:off x="3617896" y="935831"/>
            <a:ext cx="6939280" cy="4397358"/>
          </a:xfrm>
          <a:prstGeom prst="rect">
            <a:avLst/>
          </a:prstGeom>
        </p:spPr>
      </p:pic>
      <p:pic>
        <p:nvPicPr>
          <p:cNvPr id="7" name="Picture 6" descr="PersistentGrainsPendular.PNG">
            <a:extLst>
              <a:ext uri="{FF2B5EF4-FFF2-40B4-BE49-F238E27FC236}">
                <a16:creationId xmlns:a16="http://schemas.microsoft.com/office/drawing/2014/main" id="{39E0F9DD-2039-3348-AE59-6A50C2DAE9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6"/>
          <a:stretch/>
        </p:blipFill>
        <p:spPr>
          <a:xfrm>
            <a:off x="-840189" y="935831"/>
            <a:ext cx="6939280" cy="439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12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A8A0E-373E-6F4C-8A15-73DA31DE6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Nicht-persistente Kristalle | </a:t>
            </a:r>
            <a:r>
              <a:rPr lang="de-DE" sz="2800" dirty="0" err="1"/>
              <a:t>Cristalli</a:t>
            </a:r>
            <a:r>
              <a:rPr lang="de-DE" sz="2800" dirty="0"/>
              <a:t> non-</a:t>
            </a:r>
            <a:r>
              <a:rPr lang="de-DE" sz="2800" dirty="0" err="1"/>
              <a:t>persistenti</a:t>
            </a:r>
            <a:endParaRPr lang="de-DE" sz="2800" dirty="0"/>
          </a:p>
        </p:txBody>
      </p:sp>
      <p:pic>
        <p:nvPicPr>
          <p:cNvPr id="4" name="Picture 3" descr="NonPersistentGrainsFunicular.PNG">
            <a:extLst>
              <a:ext uri="{FF2B5EF4-FFF2-40B4-BE49-F238E27FC236}">
                <a16:creationId xmlns:a16="http://schemas.microsoft.com/office/drawing/2014/main" id="{FB1D3391-80DD-D94A-86C9-A499C21008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6"/>
          <a:stretch/>
        </p:blipFill>
        <p:spPr>
          <a:xfrm>
            <a:off x="3712343" y="878679"/>
            <a:ext cx="6939280" cy="4452022"/>
          </a:xfrm>
          <a:prstGeom prst="rect">
            <a:avLst/>
          </a:prstGeom>
        </p:spPr>
      </p:pic>
      <p:pic>
        <p:nvPicPr>
          <p:cNvPr id="5" name="Picture 4" descr="NonPersistentGrainsPendular.PNG">
            <a:extLst>
              <a:ext uri="{FF2B5EF4-FFF2-40B4-BE49-F238E27FC236}">
                <a16:creationId xmlns:a16="http://schemas.microsoft.com/office/drawing/2014/main" id="{37789334-5F88-574F-AA0E-AC7571B82F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6"/>
          <a:stretch/>
        </p:blipFill>
        <p:spPr>
          <a:xfrm>
            <a:off x="-946745" y="935831"/>
            <a:ext cx="6939280" cy="439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81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F15ED-5AC5-BB47-98C7-D6364CA4F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grpSp>
        <p:nvGrpSpPr>
          <p:cNvPr id="4" name="Gruppieren 48">
            <a:extLst>
              <a:ext uri="{FF2B5EF4-FFF2-40B4-BE49-F238E27FC236}">
                <a16:creationId xmlns:a16="http://schemas.microsoft.com/office/drawing/2014/main" id="{8B411B98-D88F-B34B-9E70-87A2D02DC9CC}"/>
              </a:ext>
            </a:extLst>
          </p:cNvPr>
          <p:cNvGrpSpPr/>
          <p:nvPr/>
        </p:nvGrpSpPr>
        <p:grpSpPr>
          <a:xfrm>
            <a:off x="4793716" y="2947070"/>
            <a:ext cx="2540335" cy="338978"/>
            <a:chOff x="4228001" y="3788563"/>
            <a:chExt cx="2858336" cy="381412"/>
          </a:xfrm>
        </p:grpSpPr>
        <p:sp>
          <p:nvSpPr>
            <p:cNvPr id="5" name="Textfeld 21">
              <a:extLst>
                <a:ext uri="{FF2B5EF4-FFF2-40B4-BE49-F238E27FC236}">
                  <a16:creationId xmlns:a16="http://schemas.microsoft.com/office/drawing/2014/main" id="{0881B524-C54A-AA40-A35A-2776B84D9795}"/>
                </a:ext>
              </a:extLst>
            </p:cNvPr>
            <p:cNvSpPr txBox="1"/>
            <p:nvPr/>
          </p:nvSpPr>
          <p:spPr>
            <a:xfrm>
              <a:off x="4228001" y="3789040"/>
              <a:ext cx="795779" cy="380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600" dirty="0">
                  <a:latin typeface="+mn-lt"/>
                </a:rPr>
                <a:t>21.03</a:t>
              </a:r>
              <a:r>
                <a:rPr lang="de-CH" sz="1600" b="1" dirty="0">
                  <a:latin typeface="+mn-lt"/>
                </a:rPr>
                <a:t>.</a:t>
              </a:r>
              <a:endParaRPr lang="en-US" sz="1600" b="1" dirty="0">
                <a:latin typeface="+mn-lt"/>
              </a:endParaRPr>
            </a:p>
          </p:txBody>
        </p:sp>
        <p:sp>
          <p:nvSpPr>
            <p:cNvPr id="6" name="Textfeld 22">
              <a:extLst>
                <a:ext uri="{FF2B5EF4-FFF2-40B4-BE49-F238E27FC236}">
                  <a16:creationId xmlns:a16="http://schemas.microsoft.com/office/drawing/2014/main" id="{258DEA3C-FA89-9843-BB52-828E551F99C6}"/>
                </a:ext>
              </a:extLst>
            </p:cNvPr>
            <p:cNvSpPr txBox="1"/>
            <p:nvPr/>
          </p:nvSpPr>
          <p:spPr>
            <a:xfrm>
              <a:off x="5283114" y="3789020"/>
              <a:ext cx="795778" cy="380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600" dirty="0">
                  <a:latin typeface="+mn-lt"/>
                </a:rPr>
                <a:t>22.03</a:t>
              </a:r>
              <a:r>
                <a:rPr lang="de-CH" sz="1600" b="1" dirty="0">
                  <a:latin typeface="+mn-lt"/>
                </a:rPr>
                <a:t>.</a:t>
              </a:r>
              <a:endParaRPr lang="en-US" sz="1600" b="1" dirty="0">
                <a:latin typeface="+mn-lt"/>
              </a:endParaRPr>
            </a:p>
          </p:txBody>
        </p:sp>
        <p:sp>
          <p:nvSpPr>
            <p:cNvPr id="7" name="Textfeld 23">
              <a:extLst>
                <a:ext uri="{FF2B5EF4-FFF2-40B4-BE49-F238E27FC236}">
                  <a16:creationId xmlns:a16="http://schemas.microsoft.com/office/drawing/2014/main" id="{27DACAFD-B2C0-D949-9B8E-4A46D9DACB08}"/>
                </a:ext>
              </a:extLst>
            </p:cNvPr>
            <p:cNvSpPr txBox="1"/>
            <p:nvPr/>
          </p:nvSpPr>
          <p:spPr>
            <a:xfrm>
              <a:off x="6290559" y="3788563"/>
              <a:ext cx="795778" cy="380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600" dirty="0">
                  <a:latin typeface="+mn-lt"/>
                </a:rPr>
                <a:t>23.03</a:t>
              </a:r>
              <a:r>
                <a:rPr lang="de-CH" sz="1600" b="1" dirty="0">
                  <a:latin typeface="+mn-lt"/>
                </a:rPr>
                <a:t>.</a:t>
              </a:r>
              <a:endParaRPr lang="en-US" sz="1600" b="1" dirty="0">
                <a:latin typeface="+mn-lt"/>
              </a:endParaRPr>
            </a:p>
          </p:txBody>
        </p:sp>
      </p:grpSp>
      <p:grpSp>
        <p:nvGrpSpPr>
          <p:cNvPr id="8" name="Gruppieren 55">
            <a:extLst>
              <a:ext uri="{FF2B5EF4-FFF2-40B4-BE49-F238E27FC236}">
                <a16:creationId xmlns:a16="http://schemas.microsoft.com/office/drawing/2014/main" id="{24385DB8-3E01-D549-BC1F-AA57FCA70B0D}"/>
              </a:ext>
            </a:extLst>
          </p:cNvPr>
          <p:cNvGrpSpPr/>
          <p:nvPr/>
        </p:nvGrpSpPr>
        <p:grpSpPr>
          <a:xfrm>
            <a:off x="457734" y="918102"/>
            <a:ext cx="7966186" cy="2047897"/>
            <a:chOff x="-539486" y="1412776"/>
            <a:chExt cx="8963406" cy="2304256"/>
          </a:xfrm>
        </p:grpSpPr>
        <p:graphicFrame>
          <p:nvGraphicFramePr>
            <p:cNvPr id="9" name="Diagramm 3">
              <a:extLst>
                <a:ext uri="{FF2B5EF4-FFF2-40B4-BE49-F238E27FC236}">
                  <a16:creationId xmlns:a16="http://schemas.microsoft.com/office/drawing/2014/main" id="{8B9FF664-2503-8A44-A307-11C55AE4E99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72025617"/>
                </p:ext>
              </p:extLst>
            </p:nvPr>
          </p:nvGraphicFramePr>
          <p:xfrm>
            <a:off x="395536" y="1412776"/>
            <a:ext cx="8028384" cy="23042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0" name="Textfeld 25">
              <a:extLst>
                <a:ext uri="{FF2B5EF4-FFF2-40B4-BE49-F238E27FC236}">
                  <a16:creationId xmlns:a16="http://schemas.microsoft.com/office/drawing/2014/main" id="{4EF45A7F-B3CD-8D47-AB8F-4DD0B3103E54}"/>
                </a:ext>
              </a:extLst>
            </p:cNvPr>
            <p:cNvSpPr txBox="1"/>
            <p:nvPr/>
          </p:nvSpPr>
          <p:spPr>
            <a:xfrm rot="16200000">
              <a:off x="-1084765" y="2097393"/>
              <a:ext cx="2025579" cy="9350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600" dirty="0">
                  <a:latin typeface="+mj-lt"/>
                </a:rPr>
                <a:t>Lawinenaktivität </a:t>
              </a:r>
              <a:br>
                <a:rPr lang="de-CH" sz="1600" dirty="0">
                  <a:latin typeface="+mj-lt"/>
                </a:rPr>
              </a:br>
              <a:r>
                <a:rPr lang="de-CH" sz="1600" dirty="0">
                  <a:latin typeface="+mj-lt"/>
                </a:rPr>
                <a:t> </a:t>
              </a:r>
              <a:r>
                <a:rPr lang="it-IT" sz="1600" dirty="0">
                  <a:latin typeface="+mj-lt"/>
                </a:rPr>
                <a:t>Attività </a:t>
              </a:r>
              <a:r>
                <a:rPr lang="it-IT" sz="1600" dirty="0" err="1">
                  <a:latin typeface="+mj-lt"/>
                </a:rPr>
                <a:t>valanghiva</a:t>
              </a:r>
              <a:r>
                <a:rPr lang="it-IT" sz="1600" dirty="0">
                  <a:latin typeface="+mj-lt"/>
                </a:rPr>
                <a:t> </a:t>
              </a:r>
              <a:br>
                <a:rPr lang="de-CH" sz="1600" dirty="0">
                  <a:latin typeface="+mj-lt"/>
                </a:rPr>
              </a:br>
              <a:r>
                <a:rPr lang="de-CH" sz="1600" dirty="0">
                  <a:latin typeface="+mj-lt"/>
                </a:rPr>
                <a:t>Davos</a:t>
              </a:r>
            </a:p>
          </p:txBody>
        </p:sp>
      </p:grpSp>
      <p:grpSp>
        <p:nvGrpSpPr>
          <p:cNvPr id="11" name="Gruppieren 54">
            <a:extLst>
              <a:ext uri="{FF2B5EF4-FFF2-40B4-BE49-F238E27FC236}">
                <a16:creationId xmlns:a16="http://schemas.microsoft.com/office/drawing/2014/main" id="{21ED5C50-726E-4743-A7C0-170D9C0AE6FE}"/>
              </a:ext>
            </a:extLst>
          </p:cNvPr>
          <p:cNvGrpSpPr/>
          <p:nvPr/>
        </p:nvGrpSpPr>
        <p:grpSpPr>
          <a:xfrm>
            <a:off x="1044524" y="2948399"/>
            <a:ext cx="5992595" cy="2243212"/>
            <a:chOff x="0" y="3825779"/>
            <a:chExt cx="6742756" cy="2524019"/>
          </a:xfrm>
        </p:grpSpPr>
        <p:sp>
          <p:nvSpPr>
            <p:cNvPr id="12" name="Textfeld 16">
              <a:extLst>
                <a:ext uri="{FF2B5EF4-FFF2-40B4-BE49-F238E27FC236}">
                  <a16:creationId xmlns:a16="http://schemas.microsoft.com/office/drawing/2014/main" id="{21CDC18E-05D2-8A4F-97FD-318E37798B7E}"/>
                </a:ext>
              </a:extLst>
            </p:cNvPr>
            <p:cNvSpPr txBox="1"/>
            <p:nvPr/>
          </p:nvSpPr>
          <p:spPr>
            <a:xfrm>
              <a:off x="54611" y="6003493"/>
              <a:ext cx="6688145" cy="3463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CH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rPr>
                <a:t>Wassergehalt | </a:t>
              </a:r>
              <a:r>
                <a:rPr lang="it-IT" sz="14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</a:t>
              </a:r>
              <a:r>
                <a:rPr lang="it-IT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rPr>
                <a:t>ontenuto in acqua</a:t>
              </a:r>
              <a:r>
                <a:rPr lang="de-CH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rPr>
                <a:t>         </a:t>
              </a:r>
              <a:r>
                <a:rPr lang="de-CH" sz="1400" dirty="0">
                  <a:solidFill>
                    <a:srgbClr val="FF0000"/>
                  </a:solidFill>
                  <a:latin typeface="+mn-lt"/>
                </a:rPr>
                <a:t>Schneetemperatur | </a:t>
              </a:r>
              <a:r>
                <a:rPr lang="it-IT" sz="1400" dirty="0">
                  <a:solidFill>
                    <a:srgbClr val="FF0000"/>
                  </a:solidFill>
                  <a:latin typeface="+mn-lt"/>
                </a:rPr>
                <a:t>temperatura neve</a:t>
              </a:r>
            </a:p>
          </p:txBody>
        </p:sp>
        <p:sp>
          <p:nvSpPr>
            <p:cNvPr id="13" name="Textfeld 49">
              <a:extLst>
                <a:ext uri="{FF2B5EF4-FFF2-40B4-BE49-F238E27FC236}">
                  <a16:creationId xmlns:a16="http://schemas.microsoft.com/office/drawing/2014/main" id="{B3E4A5B6-4D4B-FB4F-B1CA-F4FD7CF5938D}"/>
                </a:ext>
              </a:extLst>
            </p:cNvPr>
            <p:cNvSpPr txBox="1"/>
            <p:nvPr/>
          </p:nvSpPr>
          <p:spPr>
            <a:xfrm>
              <a:off x="443055" y="5816296"/>
              <a:ext cx="3005057" cy="3116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CH" sz="1200" dirty="0">
                  <a:latin typeface="+mj-lt"/>
                </a:rPr>
                <a:t>Südhänge | </a:t>
              </a:r>
              <a:r>
                <a:rPr lang="it-IT" sz="1200" dirty="0">
                  <a:latin typeface="+mj-lt"/>
                </a:rPr>
                <a:t>versanti sud </a:t>
              </a:r>
              <a:r>
                <a:rPr lang="de-CH" sz="1200" dirty="0">
                  <a:latin typeface="+mj-lt"/>
                </a:rPr>
                <a:t>2000 – 2300 m</a:t>
              </a:r>
            </a:p>
          </p:txBody>
        </p:sp>
        <p:grpSp>
          <p:nvGrpSpPr>
            <p:cNvPr id="14" name="Gruppieren 42">
              <a:extLst>
                <a:ext uri="{FF2B5EF4-FFF2-40B4-BE49-F238E27FC236}">
                  <a16:creationId xmlns:a16="http://schemas.microsoft.com/office/drawing/2014/main" id="{E45C1EB9-8727-9245-A52C-E3E3671FBE2F}"/>
                </a:ext>
              </a:extLst>
            </p:cNvPr>
            <p:cNvGrpSpPr/>
            <p:nvPr/>
          </p:nvGrpSpPr>
          <p:grpSpPr>
            <a:xfrm>
              <a:off x="0" y="3825779"/>
              <a:ext cx="1855764" cy="2267517"/>
              <a:chOff x="0" y="3825779"/>
              <a:chExt cx="1855764" cy="2267517"/>
            </a:xfrm>
          </p:grpSpPr>
          <p:sp>
            <p:nvSpPr>
              <p:cNvPr id="15" name="Textfeld 19">
                <a:extLst>
                  <a:ext uri="{FF2B5EF4-FFF2-40B4-BE49-F238E27FC236}">
                    <a16:creationId xmlns:a16="http://schemas.microsoft.com/office/drawing/2014/main" id="{E34D9B1B-B997-3540-87DC-980D16A4A100}"/>
                  </a:ext>
                </a:extLst>
              </p:cNvPr>
              <p:cNvSpPr txBox="1"/>
              <p:nvPr/>
            </p:nvSpPr>
            <p:spPr>
              <a:xfrm>
                <a:off x="1059985" y="3825779"/>
                <a:ext cx="795779" cy="380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CH" sz="1600" dirty="0">
                    <a:latin typeface="+mn-lt"/>
                  </a:rPr>
                  <a:t>18.03</a:t>
                </a:r>
                <a:r>
                  <a:rPr lang="de-CH" sz="1600" b="1" dirty="0">
                    <a:latin typeface="+mn-lt"/>
                  </a:rPr>
                  <a:t>.</a:t>
                </a:r>
                <a:endParaRPr lang="en-US" sz="1600" b="1" dirty="0">
                  <a:latin typeface="+mn-lt"/>
                </a:endParaRPr>
              </a:p>
            </p:txBody>
          </p:sp>
          <p:grpSp>
            <p:nvGrpSpPr>
              <p:cNvPr id="16" name="Gruppieren 31">
                <a:extLst>
                  <a:ext uri="{FF2B5EF4-FFF2-40B4-BE49-F238E27FC236}">
                    <a16:creationId xmlns:a16="http://schemas.microsoft.com/office/drawing/2014/main" id="{5E7A73E1-36FE-2647-9BD4-B469DCC6E304}"/>
                  </a:ext>
                </a:extLst>
              </p:cNvPr>
              <p:cNvGrpSpPr/>
              <p:nvPr/>
            </p:nvGrpSpPr>
            <p:grpSpPr>
              <a:xfrm>
                <a:off x="0" y="4664536"/>
                <a:ext cx="1845956" cy="1428760"/>
                <a:chOff x="0" y="4664536"/>
                <a:chExt cx="1845956" cy="1428760"/>
              </a:xfrm>
            </p:grpSpPr>
            <p:pic>
              <p:nvPicPr>
                <p:cNvPr id="18" name="Picture 2">
                  <a:extLst>
                    <a:ext uri="{FF2B5EF4-FFF2-40B4-BE49-F238E27FC236}">
                      <a16:creationId xmlns:a16="http://schemas.microsoft.com/office/drawing/2014/main" id="{D2E84CC9-0928-5947-A3B6-2A5925857B7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screen"/>
                <a:srcRect/>
                <a:stretch>
                  <a:fillRect/>
                </a:stretch>
              </p:blipFill>
              <p:spPr bwMode="auto">
                <a:xfrm>
                  <a:off x="0" y="4664536"/>
                  <a:ext cx="395189" cy="14287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9" name="Picture 2">
                  <a:extLst>
                    <a:ext uri="{FF2B5EF4-FFF2-40B4-BE49-F238E27FC236}">
                      <a16:creationId xmlns:a16="http://schemas.microsoft.com/office/drawing/2014/main" id="{4630A4D6-71AB-2F46-BD8C-FDCF6A1CBD5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screen">
                  <a:lum contrast="10000"/>
                </a:blip>
                <a:srcRect/>
                <a:stretch>
                  <a:fillRect/>
                </a:stretch>
              </p:blipFill>
              <p:spPr bwMode="auto">
                <a:xfrm>
                  <a:off x="539552" y="4752528"/>
                  <a:ext cx="1306404" cy="1075411"/>
                </a:xfrm>
                <a:prstGeom prst="rect">
                  <a:avLst/>
                </a:prstGeom>
                <a:noFill/>
                <a:ln w="6350">
                  <a:solidFill>
                    <a:schemeClr val="accent2">
                      <a:lumMod val="50000"/>
                    </a:schemeClr>
                  </a:solidFill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0" name="Freihandform 11">
                  <a:extLst>
                    <a:ext uri="{FF2B5EF4-FFF2-40B4-BE49-F238E27FC236}">
                      <a16:creationId xmlns:a16="http://schemas.microsoft.com/office/drawing/2014/main" id="{DF00EC85-DE55-EB4F-9A22-3F518F1DA46D}"/>
                    </a:ext>
                  </a:extLst>
                </p:cNvPr>
                <p:cNvSpPr/>
                <p:nvPr/>
              </p:nvSpPr>
              <p:spPr bwMode="auto">
                <a:xfrm flipH="1">
                  <a:off x="396676" y="4757307"/>
                  <a:ext cx="133342" cy="1066800"/>
                </a:xfrm>
                <a:custGeom>
                  <a:avLst/>
                  <a:gdLst>
                    <a:gd name="connsiteX0" fmla="*/ 9525 w 120650"/>
                    <a:gd name="connsiteY0" fmla="*/ 0 h 1066800"/>
                    <a:gd name="connsiteX1" fmla="*/ 9525 w 120650"/>
                    <a:gd name="connsiteY1" fmla="*/ 76200 h 1066800"/>
                    <a:gd name="connsiteX2" fmla="*/ 66675 w 120650"/>
                    <a:gd name="connsiteY2" fmla="*/ 209550 h 1066800"/>
                    <a:gd name="connsiteX3" fmla="*/ 104775 w 120650"/>
                    <a:gd name="connsiteY3" fmla="*/ 409575 h 1066800"/>
                    <a:gd name="connsiteX4" fmla="*/ 114300 w 120650"/>
                    <a:gd name="connsiteY4" fmla="*/ 600075 h 1066800"/>
                    <a:gd name="connsiteX5" fmla="*/ 66675 w 120650"/>
                    <a:gd name="connsiteY5" fmla="*/ 847725 h 1066800"/>
                    <a:gd name="connsiteX6" fmla="*/ 9525 w 120650"/>
                    <a:gd name="connsiteY6" fmla="*/ 1066800 h 106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0650" h="1066800">
                      <a:moveTo>
                        <a:pt x="9525" y="0"/>
                      </a:moveTo>
                      <a:cubicBezTo>
                        <a:pt x="4762" y="20637"/>
                        <a:pt x="0" y="41275"/>
                        <a:pt x="9525" y="76200"/>
                      </a:cubicBezTo>
                      <a:cubicBezTo>
                        <a:pt x="19050" y="111125"/>
                        <a:pt x="50800" y="153988"/>
                        <a:pt x="66675" y="209550"/>
                      </a:cubicBezTo>
                      <a:cubicBezTo>
                        <a:pt x="82550" y="265112"/>
                        <a:pt x="96838" y="344488"/>
                        <a:pt x="104775" y="409575"/>
                      </a:cubicBezTo>
                      <a:cubicBezTo>
                        <a:pt x="112712" y="474662"/>
                        <a:pt x="120650" y="527050"/>
                        <a:pt x="114300" y="600075"/>
                      </a:cubicBezTo>
                      <a:cubicBezTo>
                        <a:pt x="107950" y="673100"/>
                        <a:pt x="84137" y="769938"/>
                        <a:pt x="66675" y="847725"/>
                      </a:cubicBezTo>
                      <a:cubicBezTo>
                        <a:pt x="49213" y="925512"/>
                        <a:pt x="29369" y="996156"/>
                        <a:pt x="9525" y="1066800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charset="0"/>
                  </a:endParaRPr>
                </a:p>
              </p:txBody>
            </p:sp>
          </p:grpSp>
          <p:cxnSp>
            <p:nvCxnSpPr>
              <p:cNvPr id="17" name="Gerade Verbindung 34">
                <a:extLst>
                  <a:ext uri="{FF2B5EF4-FFF2-40B4-BE49-F238E27FC236}">
                    <a16:creationId xmlns:a16="http://schemas.microsoft.com/office/drawing/2014/main" id="{FCFCA30B-FBCC-624B-A2E1-EB0FA342B273}"/>
                  </a:ext>
                </a:extLst>
              </p:cNvPr>
              <p:cNvCxnSpPr>
                <a:stCxn id="19" idx="0"/>
                <a:endCxn id="15" idx="2"/>
              </p:cNvCxnSpPr>
              <p:nvPr/>
            </p:nvCxnSpPr>
            <p:spPr bwMode="auto">
              <a:xfrm flipV="1">
                <a:off x="1192754" y="4206713"/>
                <a:ext cx="265121" cy="545815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21" name="Gruppieren 56">
            <a:extLst>
              <a:ext uri="{FF2B5EF4-FFF2-40B4-BE49-F238E27FC236}">
                <a16:creationId xmlns:a16="http://schemas.microsoft.com/office/drawing/2014/main" id="{9CA6D23A-E030-5341-BD25-65E85007BCA2}"/>
              </a:ext>
            </a:extLst>
          </p:cNvPr>
          <p:cNvGrpSpPr/>
          <p:nvPr/>
        </p:nvGrpSpPr>
        <p:grpSpPr>
          <a:xfrm>
            <a:off x="2809338" y="2948401"/>
            <a:ext cx="2475215" cy="1793312"/>
            <a:chOff x="1980282" y="3825783"/>
            <a:chExt cx="2785066" cy="2017801"/>
          </a:xfrm>
        </p:grpSpPr>
        <p:sp>
          <p:nvSpPr>
            <p:cNvPr id="22" name="Freihandform 12">
              <a:extLst>
                <a:ext uri="{FF2B5EF4-FFF2-40B4-BE49-F238E27FC236}">
                  <a16:creationId xmlns:a16="http://schemas.microsoft.com/office/drawing/2014/main" id="{938BB20B-2EEA-0F42-88F1-7F3740BE4040}"/>
                </a:ext>
              </a:extLst>
            </p:cNvPr>
            <p:cNvSpPr/>
            <p:nvPr/>
          </p:nvSpPr>
          <p:spPr bwMode="auto">
            <a:xfrm flipH="1">
              <a:off x="1980282" y="4757299"/>
              <a:ext cx="65079" cy="1076325"/>
            </a:xfrm>
            <a:custGeom>
              <a:avLst/>
              <a:gdLst>
                <a:gd name="connsiteX0" fmla="*/ 6350 w 46037"/>
                <a:gd name="connsiteY0" fmla="*/ 0 h 1076325"/>
                <a:gd name="connsiteX1" fmla="*/ 6350 w 46037"/>
                <a:gd name="connsiteY1" fmla="*/ 381000 h 1076325"/>
                <a:gd name="connsiteX2" fmla="*/ 44450 w 46037"/>
                <a:gd name="connsiteY2" fmla="*/ 762000 h 1076325"/>
                <a:gd name="connsiteX3" fmla="*/ 15875 w 46037"/>
                <a:gd name="connsiteY3" fmla="*/ 107632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37" h="1076325">
                  <a:moveTo>
                    <a:pt x="6350" y="0"/>
                  </a:moveTo>
                  <a:cubicBezTo>
                    <a:pt x="3175" y="127000"/>
                    <a:pt x="0" y="254000"/>
                    <a:pt x="6350" y="381000"/>
                  </a:cubicBezTo>
                  <a:cubicBezTo>
                    <a:pt x="12700" y="508000"/>
                    <a:pt x="42863" y="646113"/>
                    <a:pt x="44450" y="762000"/>
                  </a:cubicBezTo>
                  <a:cubicBezTo>
                    <a:pt x="46037" y="877887"/>
                    <a:pt x="30956" y="977106"/>
                    <a:pt x="15875" y="1076325"/>
                  </a:cubicBezTo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23" name="Gerade Verbindung 13">
              <a:extLst>
                <a:ext uri="{FF2B5EF4-FFF2-40B4-BE49-F238E27FC236}">
                  <a16:creationId xmlns:a16="http://schemas.microsoft.com/office/drawing/2014/main" id="{D6419EE0-5E44-3C48-8B30-A1B3D5E2DD71}"/>
                </a:ext>
              </a:extLst>
            </p:cNvPr>
            <p:cNvCxnSpPr/>
            <p:nvPr/>
          </p:nvCxnSpPr>
          <p:spPr bwMode="auto">
            <a:xfrm rot="5400000">
              <a:off x="2888706" y="5295850"/>
              <a:ext cx="107157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24" name="Gruppieren 41">
              <a:extLst>
                <a:ext uri="{FF2B5EF4-FFF2-40B4-BE49-F238E27FC236}">
                  <a16:creationId xmlns:a16="http://schemas.microsoft.com/office/drawing/2014/main" id="{989672B8-8266-794A-89B2-84909486095B}"/>
                </a:ext>
              </a:extLst>
            </p:cNvPr>
            <p:cNvGrpSpPr/>
            <p:nvPr/>
          </p:nvGrpSpPr>
          <p:grpSpPr>
            <a:xfrm>
              <a:off x="2051720" y="3825783"/>
              <a:ext cx="2713628" cy="2017801"/>
              <a:chOff x="2051720" y="3825783"/>
              <a:chExt cx="2713628" cy="2017801"/>
            </a:xfrm>
          </p:grpSpPr>
          <p:sp>
            <p:nvSpPr>
              <p:cNvPr id="25" name="Textfeld 20">
                <a:extLst>
                  <a:ext uri="{FF2B5EF4-FFF2-40B4-BE49-F238E27FC236}">
                    <a16:creationId xmlns:a16="http://schemas.microsoft.com/office/drawing/2014/main" id="{2A5CACC1-4660-DA41-9173-14A80F401962}"/>
                  </a:ext>
                </a:extLst>
              </p:cNvPr>
              <p:cNvSpPr txBox="1"/>
              <p:nvPr/>
            </p:nvSpPr>
            <p:spPr>
              <a:xfrm>
                <a:off x="2067761" y="3825783"/>
                <a:ext cx="795779" cy="3809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CH" sz="1600" dirty="0">
                    <a:latin typeface="+mn-lt"/>
                  </a:rPr>
                  <a:t>19.03</a:t>
                </a:r>
                <a:r>
                  <a:rPr lang="de-CH" sz="1600" b="1" dirty="0">
                    <a:latin typeface="+mn-lt"/>
                  </a:rPr>
                  <a:t>.</a:t>
                </a:r>
                <a:endParaRPr lang="en-US" sz="1600" b="1" dirty="0">
                  <a:latin typeface="+mn-lt"/>
                </a:endParaRPr>
              </a:p>
            </p:txBody>
          </p:sp>
          <p:pic>
            <p:nvPicPr>
              <p:cNvPr id="26" name="Picture 3">
                <a:extLst>
                  <a:ext uri="{FF2B5EF4-FFF2-40B4-BE49-F238E27FC236}">
                    <a16:creationId xmlns:a16="http://schemas.microsoft.com/office/drawing/2014/main" id="{DF0AA608-48F9-4446-9DED-361C00AC09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screen">
                <a:lum contrast="10000"/>
              </a:blip>
              <a:srcRect/>
              <a:stretch>
                <a:fillRect/>
              </a:stretch>
            </p:blipFill>
            <p:spPr bwMode="auto">
              <a:xfrm>
                <a:off x="2051720" y="4752528"/>
                <a:ext cx="1306404" cy="1079508"/>
              </a:xfrm>
              <a:prstGeom prst="rect">
                <a:avLst/>
              </a:prstGeom>
              <a:noFill/>
              <a:ln w="6350">
                <a:solidFill>
                  <a:schemeClr val="accent2">
                    <a:lumMod val="50000"/>
                  </a:schemeClr>
                </a:solidFill>
                <a:miter lim="800000"/>
                <a:headEnd/>
                <a:tailEnd/>
              </a:ln>
              <a:effectLst/>
            </p:spPr>
          </p:pic>
          <p:pic>
            <p:nvPicPr>
              <p:cNvPr id="27" name="Picture 4">
                <a:extLst>
                  <a:ext uri="{FF2B5EF4-FFF2-40B4-BE49-F238E27FC236}">
                    <a16:creationId xmlns:a16="http://schemas.microsoft.com/office/drawing/2014/main" id="{CD8FB10A-53A2-1048-92D5-32AC0EC427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screen">
                <a:lum contrast="10000"/>
              </a:blip>
              <a:srcRect/>
              <a:stretch>
                <a:fillRect/>
              </a:stretch>
            </p:blipFill>
            <p:spPr bwMode="auto">
              <a:xfrm>
                <a:off x="3458944" y="4744490"/>
                <a:ext cx="1306404" cy="1099094"/>
              </a:xfrm>
              <a:prstGeom prst="rect">
                <a:avLst/>
              </a:prstGeom>
              <a:noFill/>
              <a:ln w="6350">
                <a:solidFill>
                  <a:schemeClr val="accent2">
                    <a:lumMod val="50000"/>
                  </a:schemeClr>
                </a:solidFill>
                <a:miter lim="800000"/>
                <a:headEnd/>
                <a:tailEnd/>
              </a:ln>
              <a:effectLst/>
            </p:spPr>
          </p:pic>
          <p:cxnSp>
            <p:nvCxnSpPr>
              <p:cNvPr id="28" name="Gerade Verbindung 37">
                <a:extLst>
                  <a:ext uri="{FF2B5EF4-FFF2-40B4-BE49-F238E27FC236}">
                    <a16:creationId xmlns:a16="http://schemas.microsoft.com/office/drawing/2014/main" id="{209A8D56-4FF9-6040-830A-B40926E22A10}"/>
                  </a:ext>
                </a:extLst>
              </p:cNvPr>
              <p:cNvCxnSpPr>
                <a:stCxn id="25" idx="2"/>
                <a:endCxn id="26" idx="0"/>
              </p:cNvCxnSpPr>
              <p:nvPr/>
            </p:nvCxnSpPr>
            <p:spPr bwMode="auto">
              <a:xfrm>
                <a:off x="2465651" y="4206718"/>
                <a:ext cx="239272" cy="54581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9" name="Gerade Verbindung 40">
                <a:extLst>
                  <a:ext uri="{FF2B5EF4-FFF2-40B4-BE49-F238E27FC236}">
                    <a16:creationId xmlns:a16="http://schemas.microsoft.com/office/drawing/2014/main" id="{E2051508-8379-AA47-ABA8-883E42BAA39D}"/>
                  </a:ext>
                </a:extLst>
              </p:cNvPr>
              <p:cNvCxnSpPr>
                <a:cxnSpLocks/>
                <a:stCxn id="25" idx="2"/>
                <a:endCxn id="27" idx="0"/>
              </p:cNvCxnSpPr>
              <p:nvPr/>
            </p:nvCxnSpPr>
            <p:spPr bwMode="auto">
              <a:xfrm>
                <a:off x="2465651" y="4206718"/>
                <a:ext cx="1646496" cy="53777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30" name="Gruppieren 46">
            <a:extLst>
              <a:ext uri="{FF2B5EF4-FFF2-40B4-BE49-F238E27FC236}">
                <a16:creationId xmlns:a16="http://schemas.microsoft.com/office/drawing/2014/main" id="{35D4E410-7C53-354C-A0FC-3EBF1C691364}"/>
              </a:ext>
            </a:extLst>
          </p:cNvPr>
          <p:cNvGrpSpPr/>
          <p:nvPr/>
        </p:nvGrpSpPr>
        <p:grpSpPr>
          <a:xfrm>
            <a:off x="3884499" y="2948399"/>
            <a:ext cx="2688960" cy="1797675"/>
            <a:chOff x="3163957" y="3801387"/>
            <a:chExt cx="3025568" cy="2022711"/>
          </a:xfrm>
        </p:grpSpPr>
        <p:sp>
          <p:nvSpPr>
            <p:cNvPr id="31" name="Textfeld 18">
              <a:extLst>
                <a:ext uri="{FF2B5EF4-FFF2-40B4-BE49-F238E27FC236}">
                  <a16:creationId xmlns:a16="http://schemas.microsoft.com/office/drawing/2014/main" id="{0F373B7D-7D2B-F74F-89CA-E9E5A6706580}"/>
                </a:ext>
              </a:extLst>
            </p:cNvPr>
            <p:cNvSpPr txBox="1"/>
            <p:nvPr/>
          </p:nvSpPr>
          <p:spPr>
            <a:xfrm>
              <a:off x="3163957" y="3801387"/>
              <a:ext cx="795779" cy="380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600" dirty="0">
                  <a:latin typeface="+mn-lt"/>
                </a:rPr>
                <a:t>20.03</a:t>
              </a:r>
              <a:r>
                <a:rPr lang="de-CH" sz="1600" b="1" dirty="0">
                  <a:latin typeface="+mn-lt"/>
                </a:rPr>
                <a:t>.</a:t>
              </a:r>
              <a:endParaRPr lang="en-US" sz="1600" b="1" dirty="0">
                <a:latin typeface="+mn-lt"/>
              </a:endParaRPr>
            </a:p>
          </p:txBody>
        </p:sp>
        <p:pic>
          <p:nvPicPr>
            <p:cNvPr id="32" name="Picture 5">
              <a:extLst>
                <a:ext uri="{FF2B5EF4-FFF2-40B4-BE49-F238E27FC236}">
                  <a16:creationId xmlns:a16="http://schemas.microsoft.com/office/drawing/2014/main" id="{5BB1B894-8250-CC4E-8474-55F70C0891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lum contrast="10000"/>
            </a:blip>
            <a:srcRect/>
            <a:stretch>
              <a:fillRect/>
            </a:stretch>
          </p:blipFill>
          <p:spPr bwMode="auto">
            <a:xfrm>
              <a:off x="4860032" y="4720097"/>
              <a:ext cx="1329493" cy="1099094"/>
            </a:xfrm>
            <a:prstGeom prst="rect">
              <a:avLst/>
            </a:prstGeom>
            <a:noFill/>
            <a:ln w="6350">
              <a:solidFill>
                <a:schemeClr val="accent2">
                  <a:lumMod val="50000"/>
                </a:schemeClr>
              </a:solidFill>
              <a:miter lim="800000"/>
              <a:headEnd/>
              <a:tailEnd/>
            </a:ln>
            <a:effectLst/>
          </p:spPr>
        </p:pic>
        <p:cxnSp>
          <p:nvCxnSpPr>
            <p:cNvPr id="33" name="Gerade Verbindung 14">
              <a:extLst>
                <a:ext uri="{FF2B5EF4-FFF2-40B4-BE49-F238E27FC236}">
                  <a16:creationId xmlns:a16="http://schemas.microsoft.com/office/drawing/2014/main" id="{5CAEBDD0-D791-014B-AAB7-EB644B6B92E4}"/>
                </a:ext>
              </a:extLst>
            </p:cNvPr>
            <p:cNvCxnSpPr/>
            <p:nvPr/>
          </p:nvCxnSpPr>
          <p:spPr bwMode="auto">
            <a:xfrm rot="5400000">
              <a:off x="4314836" y="5287519"/>
              <a:ext cx="107157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Gerade Verbindung 44">
              <a:extLst>
                <a:ext uri="{FF2B5EF4-FFF2-40B4-BE49-F238E27FC236}">
                  <a16:creationId xmlns:a16="http://schemas.microsoft.com/office/drawing/2014/main" id="{28FEA8B3-F4C4-224A-9C79-E26A5CBA57FA}"/>
                </a:ext>
              </a:extLst>
            </p:cNvPr>
            <p:cNvCxnSpPr>
              <a:cxnSpLocks/>
              <a:stCxn id="31" idx="2"/>
              <a:endCxn id="32" idx="0"/>
            </p:cNvCxnSpPr>
            <p:nvPr/>
          </p:nvCxnSpPr>
          <p:spPr bwMode="auto">
            <a:xfrm>
              <a:off x="3561847" y="4182322"/>
              <a:ext cx="1962932" cy="537775"/>
            </a:xfrm>
            <a:prstGeom prst="line">
              <a:avLst/>
            </a:prstGeom>
            <a:solidFill>
              <a:schemeClr val="accent1"/>
            </a:solidFill>
            <a:ln w="254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35" name="Gruppieren 53">
            <a:extLst>
              <a:ext uri="{FF2B5EF4-FFF2-40B4-BE49-F238E27FC236}">
                <a16:creationId xmlns:a16="http://schemas.microsoft.com/office/drawing/2014/main" id="{D60FD841-F42C-B241-9723-D84F060D3EF5}"/>
              </a:ext>
            </a:extLst>
          </p:cNvPr>
          <p:cNvGrpSpPr/>
          <p:nvPr/>
        </p:nvGrpSpPr>
        <p:grpSpPr>
          <a:xfrm>
            <a:off x="7499941" y="2948400"/>
            <a:ext cx="1536551" cy="1775991"/>
            <a:chOff x="7307598" y="3825786"/>
            <a:chExt cx="1728898" cy="1998312"/>
          </a:xfrm>
        </p:grpSpPr>
        <p:sp>
          <p:nvSpPr>
            <p:cNvPr id="36" name="Textfeld 17">
              <a:extLst>
                <a:ext uri="{FF2B5EF4-FFF2-40B4-BE49-F238E27FC236}">
                  <a16:creationId xmlns:a16="http://schemas.microsoft.com/office/drawing/2014/main" id="{3D88095C-03B1-F744-8259-0EAF2018F107}"/>
                </a:ext>
              </a:extLst>
            </p:cNvPr>
            <p:cNvSpPr txBox="1"/>
            <p:nvPr/>
          </p:nvSpPr>
          <p:spPr>
            <a:xfrm>
              <a:off x="7307598" y="3825786"/>
              <a:ext cx="792170" cy="380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sz="1600" dirty="0">
                  <a:latin typeface="+mn-lt"/>
                </a:rPr>
                <a:t>24.03.</a:t>
              </a:r>
              <a:endParaRPr lang="en-US" sz="1600" dirty="0">
                <a:latin typeface="+mn-lt"/>
              </a:endParaRPr>
            </a:p>
          </p:txBody>
        </p:sp>
        <p:grpSp>
          <p:nvGrpSpPr>
            <p:cNvPr id="37" name="Gruppieren 52">
              <a:extLst>
                <a:ext uri="{FF2B5EF4-FFF2-40B4-BE49-F238E27FC236}">
                  <a16:creationId xmlns:a16="http://schemas.microsoft.com/office/drawing/2014/main" id="{1B836955-5125-9841-9C78-C36B173D2B75}"/>
                </a:ext>
              </a:extLst>
            </p:cNvPr>
            <p:cNvGrpSpPr/>
            <p:nvPr/>
          </p:nvGrpSpPr>
          <p:grpSpPr>
            <a:xfrm>
              <a:off x="7703683" y="4206721"/>
              <a:ext cx="1332813" cy="1617377"/>
              <a:chOff x="7703683" y="4206721"/>
              <a:chExt cx="1332813" cy="1617377"/>
            </a:xfrm>
          </p:grpSpPr>
          <p:pic>
            <p:nvPicPr>
              <p:cNvPr id="38" name="Picture 6">
                <a:extLst>
                  <a:ext uri="{FF2B5EF4-FFF2-40B4-BE49-F238E27FC236}">
                    <a16:creationId xmlns:a16="http://schemas.microsoft.com/office/drawing/2014/main" id="{07B45FCC-9BE5-BA45-BA16-6919A9056B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screen">
                <a:lum contrast="10000"/>
              </a:blip>
              <a:srcRect/>
              <a:stretch>
                <a:fillRect/>
              </a:stretch>
            </p:blipFill>
            <p:spPr bwMode="auto">
              <a:xfrm>
                <a:off x="7740352" y="4752528"/>
                <a:ext cx="1296144" cy="1071570"/>
              </a:xfrm>
              <a:prstGeom prst="rect">
                <a:avLst/>
              </a:prstGeom>
              <a:noFill/>
              <a:ln w="6350">
                <a:solidFill>
                  <a:schemeClr val="accent2">
                    <a:lumMod val="50000"/>
                  </a:schemeClr>
                </a:solidFill>
                <a:miter lim="800000"/>
                <a:headEnd/>
                <a:tailEnd/>
              </a:ln>
              <a:effectLst/>
            </p:spPr>
          </p:pic>
          <p:cxnSp>
            <p:nvCxnSpPr>
              <p:cNvPr id="39" name="Gerade Verbindung 15">
                <a:extLst>
                  <a:ext uri="{FF2B5EF4-FFF2-40B4-BE49-F238E27FC236}">
                    <a16:creationId xmlns:a16="http://schemas.microsoft.com/office/drawing/2014/main" id="{71813DF7-4708-D640-AFBB-2E1789B85EAA}"/>
                  </a:ext>
                </a:extLst>
              </p:cNvPr>
              <p:cNvCxnSpPr/>
              <p:nvPr/>
            </p:nvCxnSpPr>
            <p:spPr bwMode="auto">
              <a:xfrm rot="5400000">
                <a:off x="7195101" y="5287519"/>
                <a:ext cx="107157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Gerade Verbindung 51">
                <a:extLst>
                  <a:ext uri="{FF2B5EF4-FFF2-40B4-BE49-F238E27FC236}">
                    <a16:creationId xmlns:a16="http://schemas.microsoft.com/office/drawing/2014/main" id="{D8B6F5AC-C5F4-2645-A7B0-87B941608614}"/>
                  </a:ext>
                </a:extLst>
              </p:cNvPr>
              <p:cNvCxnSpPr>
                <a:stCxn id="36" idx="2"/>
                <a:endCxn id="38" idx="0"/>
              </p:cNvCxnSpPr>
              <p:nvPr/>
            </p:nvCxnSpPr>
            <p:spPr bwMode="auto">
              <a:xfrm>
                <a:off x="7703683" y="4206721"/>
                <a:ext cx="684741" cy="545807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274988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22E1EC2-D978-4747-BAA5-6670F5855A3B}"/>
              </a:ext>
            </a:extLst>
          </p:cNvPr>
          <p:cNvGrpSpPr/>
          <p:nvPr/>
        </p:nvGrpSpPr>
        <p:grpSpPr>
          <a:xfrm>
            <a:off x="541393" y="2518218"/>
            <a:ext cx="5516477" cy="2425772"/>
            <a:chOff x="2555776" y="3140968"/>
            <a:chExt cx="5516477" cy="2425772"/>
          </a:xfrm>
        </p:grpSpPr>
        <p:grpSp>
          <p:nvGrpSpPr>
            <p:cNvPr id="5" name="Gruppieren 20">
              <a:extLst>
                <a:ext uri="{FF2B5EF4-FFF2-40B4-BE49-F238E27FC236}">
                  <a16:creationId xmlns:a16="http://schemas.microsoft.com/office/drawing/2014/main" id="{84D7923B-9AAD-EF47-932D-A5A8A97D1A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55776" y="3140968"/>
              <a:ext cx="5178425" cy="735011"/>
              <a:chOff x="972688" y="3347594"/>
              <a:chExt cx="5178400" cy="735188"/>
            </a:xfrm>
          </p:grpSpPr>
          <p:sp>
            <p:nvSpPr>
              <p:cNvPr id="14" name="Rechteck 21">
                <a:extLst>
                  <a:ext uri="{FF2B5EF4-FFF2-40B4-BE49-F238E27FC236}">
                    <a16:creationId xmlns:a16="http://schemas.microsoft.com/office/drawing/2014/main" id="{5F5F4E06-B854-BD41-BD93-E17A2311A608}"/>
                  </a:ext>
                </a:extLst>
              </p:cNvPr>
              <p:cNvSpPr/>
              <p:nvPr/>
            </p:nvSpPr>
            <p:spPr bwMode="auto">
              <a:xfrm rot="2008351">
                <a:off x="1196524" y="3347594"/>
                <a:ext cx="4954564" cy="581165"/>
              </a:xfrm>
              <a:prstGeom prst="rect">
                <a:avLst/>
              </a:prstGeom>
              <a:solidFill>
                <a:srgbClr val="FFFFFF"/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5" name="Rechteck 22">
                <a:extLst>
                  <a:ext uri="{FF2B5EF4-FFF2-40B4-BE49-F238E27FC236}">
                    <a16:creationId xmlns:a16="http://schemas.microsoft.com/office/drawing/2014/main" id="{A84C32B8-7CFA-6C47-93B6-AE1CC9C833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08351">
                <a:off x="972688" y="3883754"/>
                <a:ext cx="4954965" cy="199028"/>
              </a:xfrm>
              <a:prstGeom prst="rect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FFFFFF"/>
                  </a:gs>
                </a:gsLst>
                <a:lin ang="5400000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7A5076C-0C60-CB44-908D-1191AFE91EFB}"/>
                </a:ext>
              </a:extLst>
            </p:cNvPr>
            <p:cNvGrpSpPr/>
            <p:nvPr/>
          </p:nvGrpSpPr>
          <p:grpSpPr>
            <a:xfrm>
              <a:off x="7051835" y="4517118"/>
              <a:ext cx="1020418" cy="1049622"/>
              <a:chOff x="7051835" y="4517118"/>
              <a:chExt cx="1020418" cy="1049622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1D34F220-861A-EA4A-BC16-734A74DE3B43}"/>
                  </a:ext>
                </a:extLst>
              </p:cNvPr>
              <p:cNvGrpSpPr/>
              <p:nvPr/>
            </p:nvGrpSpPr>
            <p:grpSpPr>
              <a:xfrm rot="60000">
                <a:off x="7146564" y="4517118"/>
                <a:ext cx="925689" cy="1049622"/>
                <a:chOff x="5994196" y="5442528"/>
                <a:chExt cx="925689" cy="1049622"/>
              </a:xfrm>
            </p:grpSpPr>
            <p:sp>
              <p:nvSpPr>
                <p:cNvPr id="9" name="Freeform 113">
                  <a:extLst>
                    <a:ext uri="{FF2B5EF4-FFF2-40B4-BE49-F238E27FC236}">
                      <a16:creationId xmlns:a16="http://schemas.microsoft.com/office/drawing/2014/main" id="{1A91E70A-4B29-394B-83BE-84F7D5DDF903}"/>
                    </a:ext>
                  </a:extLst>
                </p:cNvPr>
                <p:cNvSpPr/>
                <p:nvPr/>
              </p:nvSpPr>
              <p:spPr>
                <a:xfrm rot="520061">
                  <a:off x="6156244" y="5501545"/>
                  <a:ext cx="342390" cy="560154"/>
                </a:xfrm>
                <a:custGeom>
                  <a:avLst/>
                  <a:gdLst>
                    <a:gd name="connsiteX0" fmla="*/ 0 w 1410030"/>
                    <a:gd name="connsiteY0" fmla="*/ 1018890 h 1018890"/>
                    <a:gd name="connsiteX1" fmla="*/ 294561 w 1410030"/>
                    <a:gd name="connsiteY1" fmla="*/ 854708 h 1018890"/>
                    <a:gd name="connsiteX2" fmla="*/ 444256 w 1410030"/>
                    <a:gd name="connsiteY2" fmla="*/ 753302 h 1018890"/>
                    <a:gd name="connsiteX3" fmla="*/ 511860 w 1410030"/>
                    <a:gd name="connsiteY3" fmla="*/ 622923 h 1018890"/>
                    <a:gd name="connsiteX4" fmla="*/ 550491 w 1410030"/>
                    <a:gd name="connsiteY4" fmla="*/ 579463 h 1018890"/>
                    <a:gd name="connsiteX5" fmla="*/ 647068 w 1410030"/>
                    <a:gd name="connsiteY5" fmla="*/ 507030 h 1018890"/>
                    <a:gd name="connsiteX6" fmla="*/ 859539 w 1410030"/>
                    <a:gd name="connsiteY6" fmla="*/ 342849 h 1018890"/>
                    <a:gd name="connsiteX7" fmla="*/ 951287 w 1410030"/>
                    <a:gd name="connsiteY7" fmla="*/ 246272 h 1018890"/>
                    <a:gd name="connsiteX8" fmla="*/ 1047865 w 1410030"/>
                    <a:gd name="connsiteY8" fmla="*/ 130379 h 1018890"/>
                    <a:gd name="connsiteX9" fmla="*/ 1120298 w 1410030"/>
                    <a:gd name="connsiteY9" fmla="*/ 57946 h 1018890"/>
                    <a:gd name="connsiteX10" fmla="*/ 1197559 w 1410030"/>
                    <a:gd name="connsiteY10" fmla="*/ 33802 h 1018890"/>
                    <a:gd name="connsiteX11" fmla="*/ 1410030 w 1410030"/>
                    <a:gd name="connsiteY11" fmla="*/ 0 h 1018890"/>
                    <a:gd name="connsiteX0" fmla="*/ 0 w 1197558"/>
                    <a:gd name="connsiteY0" fmla="*/ 985088 h 985088"/>
                    <a:gd name="connsiteX1" fmla="*/ 294561 w 1197558"/>
                    <a:gd name="connsiteY1" fmla="*/ 820906 h 985088"/>
                    <a:gd name="connsiteX2" fmla="*/ 444256 w 1197558"/>
                    <a:gd name="connsiteY2" fmla="*/ 719500 h 985088"/>
                    <a:gd name="connsiteX3" fmla="*/ 511860 w 1197558"/>
                    <a:gd name="connsiteY3" fmla="*/ 589121 h 985088"/>
                    <a:gd name="connsiteX4" fmla="*/ 550491 w 1197558"/>
                    <a:gd name="connsiteY4" fmla="*/ 545661 h 985088"/>
                    <a:gd name="connsiteX5" fmla="*/ 647068 w 1197558"/>
                    <a:gd name="connsiteY5" fmla="*/ 473228 h 985088"/>
                    <a:gd name="connsiteX6" fmla="*/ 859539 w 1197558"/>
                    <a:gd name="connsiteY6" fmla="*/ 309047 h 985088"/>
                    <a:gd name="connsiteX7" fmla="*/ 951287 w 1197558"/>
                    <a:gd name="connsiteY7" fmla="*/ 212470 h 985088"/>
                    <a:gd name="connsiteX8" fmla="*/ 1047865 w 1197558"/>
                    <a:gd name="connsiteY8" fmla="*/ 96577 h 985088"/>
                    <a:gd name="connsiteX9" fmla="*/ 1120298 w 1197558"/>
                    <a:gd name="connsiteY9" fmla="*/ 24144 h 985088"/>
                    <a:gd name="connsiteX10" fmla="*/ 1197559 w 1197558"/>
                    <a:gd name="connsiteY10" fmla="*/ 0 h 985088"/>
                    <a:gd name="connsiteX0" fmla="*/ 0 w 1120299"/>
                    <a:gd name="connsiteY0" fmla="*/ 960943 h 960943"/>
                    <a:gd name="connsiteX1" fmla="*/ 294561 w 1120299"/>
                    <a:gd name="connsiteY1" fmla="*/ 796761 h 960943"/>
                    <a:gd name="connsiteX2" fmla="*/ 444256 w 1120299"/>
                    <a:gd name="connsiteY2" fmla="*/ 695355 h 960943"/>
                    <a:gd name="connsiteX3" fmla="*/ 511860 w 1120299"/>
                    <a:gd name="connsiteY3" fmla="*/ 564976 h 960943"/>
                    <a:gd name="connsiteX4" fmla="*/ 550491 w 1120299"/>
                    <a:gd name="connsiteY4" fmla="*/ 521516 h 960943"/>
                    <a:gd name="connsiteX5" fmla="*/ 647068 w 1120299"/>
                    <a:gd name="connsiteY5" fmla="*/ 449083 h 960943"/>
                    <a:gd name="connsiteX6" fmla="*/ 859539 w 1120299"/>
                    <a:gd name="connsiteY6" fmla="*/ 284902 h 960943"/>
                    <a:gd name="connsiteX7" fmla="*/ 951287 w 1120299"/>
                    <a:gd name="connsiteY7" fmla="*/ 188325 h 960943"/>
                    <a:gd name="connsiteX8" fmla="*/ 1047865 w 1120299"/>
                    <a:gd name="connsiteY8" fmla="*/ 72432 h 960943"/>
                    <a:gd name="connsiteX9" fmla="*/ 1120298 w 1120299"/>
                    <a:gd name="connsiteY9" fmla="*/ -1 h 960943"/>
                    <a:gd name="connsiteX0" fmla="*/ 0 w 1047865"/>
                    <a:gd name="connsiteY0" fmla="*/ 888511 h 888511"/>
                    <a:gd name="connsiteX1" fmla="*/ 294561 w 1047865"/>
                    <a:gd name="connsiteY1" fmla="*/ 724329 h 888511"/>
                    <a:gd name="connsiteX2" fmla="*/ 444256 w 1047865"/>
                    <a:gd name="connsiteY2" fmla="*/ 622923 h 888511"/>
                    <a:gd name="connsiteX3" fmla="*/ 511860 w 1047865"/>
                    <a:gd name="connsiteY3" fmla="*/ 492544 h 888511"/>
                    <a:gd name="connsiteX4" fmla="*/ 550491 w 1047865"/>
                    <a:gd name="connsiteY4" fmla="*/ 449084 h 888511"/>
                    <a:gd name="connsiteX5" fmla="*/ 647068 w 1047865"/>
                    <a:gd name="connsiteY5" fmla="*/ 376651 h 888511"/>
                    <a:gd name="connsiteX6" fmla="*/ 859539 w 1047865"/>
                    <a:gd name="connsiteY6" fmla="*/ 212470 h 888511"/>
                    <a:gd name="connsiteX7" fmla="*/ 951287 w 1047865"/>
                    <a:gd name="connsiteY7" fmla="*/ 115893 h 888511"/>
                    <a:gd name="connsiteX8" fmla="*/ 1047865 w 1047865"/>
                    <a:gd name="connsiteY8" fmla="*/ 0 h 888511"/>
                    <a:gd name="connsiteX0" fmla="*/ 0 w 951286"/>
                    <a:gd name="connsiteY0" fmla="*/ 772618 h 772618"/>
                    <a:gd name="connsiteX1" fmla="*/ 294561 w 951286"/>
                    <a:gd name="connsiteY1" fmla="*/ 608436 h 772618"/>
                    <a:gd name="connsiteX2" fmla="*/ 444256 w 951286"/>
                    <a:gd name="connsiteY2" fmla="*/ 507030 h 772618"/>
                    <a:gd name="connsiteX3" fmla="*/ 511860 w 951286"/>
                    <a:gd name="connsiteY3" fmla="*/ 376651 h 772618"/>
                    <a:gd name="connsiteX4" fmla="*/ 550491 w 951286"/>
                    <a:gd name="connsiteY4" fmla="*/ 333191 h 772618"/>
                    <a:gd name="connsiteX5" fmla="*/ 647068 w 951286"/>
                    <a:gd name="connsiteY5" fmla="*/ 260758 h 772618"/>
                    <a:gd name="connsiteX6" fmla="*/ 859539 w 951286"/>
                    <a:gd name="connsiteY6" fmla="*/ 96577 h 772618"/>
                    <a:gd name="connsiteX7" fmla="*/ 951287 w 951286"/>
                    <a:gd name="connsiteY7" fmla="*/ 0 h 772618"/>
                    <a:gd name="connsiteX0" fmla="*/ 0 w 859539"/>
                    <a:gd name="connsiteY0" fmla="*/ 676041 h 676041"/>
                    <a:gd name="connsiteX1" fmla="*/ 294561 w 859539"/>
                    <a:gd name="connsiteY1" fmla="*/ 511859 h 676041"/>
                    <a:gd name="connsiteX2" fmla="*/ 444256 w 859539"/>
                    <a:gd name="connsiteY2" fmla="*/ 410453 h 676041"/>
                    <a:gd name="connsiteX3" fmla="*/ 511860 w 859539"/>
                    <a:gd name="connsiteY3" fmla="*/ 280074 h 676041"/>
                    <a:gd name="connsiteX4" fmla="*/ 550491 w 859539"/>
                    <a:gd name="connsiteY4" fmla="*/ 236614 h 676041"/>
                    <a:gd name="connsiteX5" fmla="*/ 647068 w 859539"/>
                    <a:gd name="connsiteY5" fmla="*/ 164181 h 676041"/>
                    <a:gd name="connsiteX6" fmla="*/ 859539 w 859539"/>
                    <a:gd name="connsiteY6" fmla="*/ 0 h 676041"/>
                    <a:gd name="connsiteX0" fmla="*/ 0 w 859539"/>
                    <a:gd name="connsiteY0" fmla="*/ 676041 h 676041"/>
                    <a:gd name="connsiteX1" fmla="*/ 294561 w 859539"/>
                    <a:gd name="connsiteY1" fmla="*/ 511859 h 676041"/>
                    <a:gd name="connsiteX2" fmla="*/ 405017 w 859539"/>
                    <a:gd name="connsiteY2" fmla="*/ 354895 h 676041"/>
                    <a:gd name="connsiteX3" fmla="*/ 511860 w 859539"/>
                    <a:gd name="connsiteY3" fmla="*/ 280074 h 676041"/>
                    <a:gd name="connsiteX4" fmla="*/ 550491 w 859539"/>
                    <a:gd name="connsiteY4" fmla="*/ 236614 h 676041"/>
                    <a:gd name="connsiteX5" fmla="*/ 647068 w 859539"/>
                    <a:gd name="connsiteY5" fmla="*/ 164181 h 676041"/>
                    <a:gd name="connsiteX6" fmla="*/ 859539 w 859539"/>
                    <a:gd name="connsiteY6" fmla="*/ 0 h 676041"/>
                    <a:gd name="connsiteX0" fmla="*/ 0 w 859539"/>
                    <a:gd name="connsiteY0" fmla="*/ 676041 h 676041"/>
                    <a:gd name="connsiteX1" fmla="*/ 294561 w 859539"/>
                    <a:gd name="connsiteY1" fmla="*/ 511859 h 676041"/>
                    <a:gd name="connsiteX2" fmla="*/ 405017 w 859539"/>
                    <a:gd name="connsiteY2" fmla="*/ 354895 h 676041"/>
                    <a:gd name="connsiteX3" fmla="*/ 550491 w 859539"/>
                    <a:gd name="connsiteY3" fmla="*/ 236614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405017 w 859539"/>
                    <a:gd name="connsiteY2" fmla="*/ 354895 h 676041"/>
                    <a:gd name="connsiteX3" fmla="*/ 550491 w 859539"/>
                    <a:gd name="connsiteY3" fmla="*/ 236614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378857 w 859539"/>
                    <a:gd name="connsiteY2" fmla="*/ 317856 h 676041"/>
                    <a:gd name="connsiteX3" fmla="*/ 550491 w 859539"/>
                    <a:gd name="connsiteY3" fmla="*/ 236614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378857 w 859539"/>
                    <a:gd name="connsiteY2" fmla="*/ 317856 h 676041"/>
                    <a:gd name="connsiteX3" fmla="*/ 532827 w 859539"/>
                    <a:gd name="connsiteY3" fmla="*/ 188020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378857 w 859539"/>
                    <a:gd name="connsiteY2" fmla="*/ 317856 h 676041"/>
                    <a:gd name="connsiteX3" fmla="*/ 532827 w 859539"/>
                    <a:gd name="connsiteY3" fmla="*/ 188020 h 676041"/>
                    <a:gd name="connsiteX4" fmla="*/ 639427 w 859539"/>
                    <a:gd name="connsiteY4" fmla="*/ 114062 h 676041"/>
                    <a:gd name="connsiteX5" fmla="*/ 859539 w 859539"/>
                    <a:gd name="connsiteY5" fmla="*/ 0 h 676041"/>
                    <a:gd name="connsiteX0" fmla="*/ 0 w 905745"/>
                    <a:gd name="connsiteY0" fmla="*/ 642059 h 642059"/>
                    <a:gd name="connsiteX1" fmla="*/ 233746 w 905745"/>
                    <a:gd name="connsiteY1" fmla="*/ 415350 h 642059"/>
                    <a:gd name="connsiteX2" fmla="*/ 378857 w 905745"/>
                    <a:gd name="connsiteY2" fmla="*/ 283874 h 642059"/>
                    <a:gd name="connsiteX3" fmla="*/ 532827 w 905745"/>
                    <a:gd name="connsiteY3" fmla="*/ 154038 h 642059"/>
                    <a:gd name="connsiteX4" fmla="*/ 639427 w 905745"/>
                    <a:gd name="connsiteY4" fmla="*/ 80080 h 642059"/>
                    <a:gd name="connsiteX5" fmla="*/ 905745 w 905745"/>
                    <a:gd name="connsiteY5" fmla="*/ 0 h 642059"/>
                    <a:gd name="connsiteX0" fmla="*/ 0 w 643264"/>
                    <a:gd name="connsiteY0" fmla="*/ 894434 h 894434"/>
                    <a:gd name="connsiteX1" fmla="*/ 233746 w 643264"/>
                    <a:gd name="connsiteY1" fmla="*/ 667725 h 894434"/>
                    <a:gd name="connsiteX2" fmla="*/ 378857 w 643264"/>
                    <a:gd name="connsiteY2" fmla="*/ 536249 h 894434"/>
                    <a:gd name="connsiteX3" fmla="*/ 532827 w 643264"/>
                    <a:gd name="connsiteY3" fmla="*/ 406413 h 894434"/>
                    <a:gd name="connsiteX4" fmla="*/ 639427 w 643264"/>
                    <a:gd name="connsiteY4" fmla="*/ 332455 h 894434"/>
                    <a:gd name="connsiteX5" fmla="*/ 394761 w 643264"/>
                    <a:gd name="connsiteY5" fmla="*/ 0 h 894434"/>
                    <a:gd name="connsiteX0" fmla="*/ 0 w 639542"/>
                    <a:gd name="connsiteY0" fmla="*/ 894434 h 894434"/>
                    <a:gd name="connsiteX1" fmla="*/ 233746 w 639542"/>
                    <a:gd name="connsiteY1" fmla="*/ 667725 h 894434"/>
                    <a:gd name="connsiteX2" fmla="*/ 378857 w 639542"/>
                    <a:gd name="connsiteY2" fmla="*/ 536249 h 894434"/>
                    <a:gd name="connsiteX3" fmla="*/ 532827 w 639542"/>
                    <a:gd name="connsiteY3" fmla="*/ 406413 h 894434"/>
                    <a:gd name="connsiteX4" fmla="*/ 639427 w 639542"/>
                    <a:gd name="connsiteY4" fmla="*/ 332455 h 894434"/>
                    <a:gd name="connsiteX5" fmla="*/ 550110 w 639542"/>
                    <a:gd name="connsiteY5" fmla="*/ 221684 h 894434"/>
                    <a:gd name="connsiteX6" fmla="*/ 394761 w 639542"/>
                    <a:gd name="connsiteY6" fmla="*/ 0 h 894434"/>
                    <a:gd name="connsiteX0" fmla="*/ 0 w 639951"/>
                    <a:gd name="connsiteY0" fmla="*/ 894434 h 894434"/>
                    <a:gd name="connsiteX1" fmla="*/ 233746 w 639951"/>
                    <a:gd name="connsiteY1" fmla="*/ 667725 h 894434"/>
                    <a:gd name="connsiteX2" fmla="*/ 378857 w 639951"/>
                    <a:gd name="connsiteY2" fmla="*/ 536249 h 894434"/>
                    <a:gd name="connsiteX3" fmla="*/ 532827 w 639951"/>
                    <a:gd name="connsiteY3" fmla="*/ 406413 h 894434"/>
                    <a:gd name="connsiteX4" fmla="*/ 639427 w 639951"/>
                    <a:gd name="connsiteY4" fmla="*/ 332455 h 894434"/>
                    <a:gd name="connsiteX5" fmla="*/ 489066 w 639951"/>
                    <a:gd name="connsiteY5" fmla="*/ 165229 h 894434"/>
                    <a:gd name="connsiteX6" fmla="*/ 394761 w 639951"/>
                    <a:gd name="connsiteY6" fmla="*/ 0 h 894434"/>
                    <a:gd name="connsiteX0" fmla="*/ 0 w 545348"/>
                    <a:gd name="connsiteY0" fmla="*/ 894434 h 894434"/>
                    <a:gd name="connsiteX1" fmla="*/ 233746 w 545348"/>
                    <a:gd name="connsiteY1" fmla="*/ 667725 h 894434"/>
                    <a:gd name="connsiteX2" fmla="*/ 378857 w 545348"/>
                    <a:gd name="connsiteY2" fmla="*/ 536249 h 894434"/>
                    <a:gd name="connsiteX3" fmla="*/ 532827 w 545348"/>
                    <a:gd name="connsiteY3" fmla="*/ 406413 h 894434"/>
                    <a:gd name="connsiteX4" fmla="*/ 531069 w 545348"/>
                    <a:gd name="connsiteY4" fmla="*/ 330341 h 894434"/>
                    <a:gd name="connsiteX5" fmla="*/ 489066 w 545348"/>
                    <a:gd name="connsiteY5" fmla="*/ 165229 h 894434"/>
                    <a:gd name="connsiteX6" fmla="*/ 394761 w 545348"/>
                    <a:gd name="connsiteY6" fmla="*/ 0 h 894434"/>
                    <a:gd name="connsiteX0" fmla="*/ 0 w 531560"/>
                    <a:gd name="connsiteY0" fmla="*/ 894434 h 894434"/>
                    <a:gd name="connsiteX1" fmla="*/ 233746 w 531560"/>
                    <a:gd name="connsiteY1" fmla="*/ 667725 h 894434"/>
                    <a:gd name="connsiteX2" fmla="*/ 378857 w 531560"/>
                    <a:gd name="connsiteY2" fmla="*/ 536249 h 894434"/>
                    <a:gd name="connsiteX3" fmla="*/ 502840 w 531560"/>
                    <a:gd name="connsiteY3" fmla="*/ 411521 h 894434"/>
                    <a:gd name="connsiteX4" fmla="*/ 531069 w 531560"/>
                    <a:gd name="connsiteY4" fmla="*/ 330341 h 894434"/>
                    <a:gd name="connsiteX5" fmla="*/ 489066 w 531560"/>
                    <a:gd name="connsiteY5" fmla="*/ 165229 h 894434"/>
                    <a:gd name="connsiteX6" fmla="*/ 394761 w 531560"/>
                    <a:gd name="connsiteY6" fmla="*/ 0 h 894434"/>
                    <a:gd name="connsiteX0" fmla="*/ 0 w 546716"/>
                    <a:gd name="connsiteY0" fmla="*/ 894434 h 894434"/>
                    <a:gd name="connsiteX1" fmla="*/ 233746 w 546716"/>
                    <a:gd name="connsiteY1" fmla="*/ 667725 h 894434"/>
                    <a:gd name="connsiteX2" fmla="*/ 378857 w 546716"/>
                    <a:gd name="connsiteY2" fmla="*/ 536249 h 894434"/>
                    <a:gd name="connsiteX3" fmla="*/ 502840 w 546716"/>
                    <a:gd name="connsiteY3" fmla="*/ 411521 h 894434"/>
                    <a:gd name="connsiteX4" fmla="*/ 546520 w 546716"/>
                    <a:gd name="connsiteY4" fmla="*/ 300284 h 894434"/>
                    <a:gd name="connsiteX5" fmla="*/ 489066 w 546716"/>
                    <a:gd name="connsiteY5" fmla="*/ 165229 h 894434"/>
                    <a:gd name="connsiteX6" fmla="*/ 394761 w 546716"/>
                    <a:gd name="connsiteY6" fmla="*/ 0 h 894434"/>
                    <a:gd name="connsiteX0" fmla="*/ 0 w 546716"/>
                    <a:gd name="connsiteY0" fmla="*/ 894434 h 894434"/>
                    <a:gd name="connsiteX1" fmla="*/ 233746 w 546716"/>
                    <a:gd name="connsiteY1" fmla="*/ 667725 h 894434"/>
                    <a:gd name="connsiteX2" fmla="*/ 378857 w 546716"/>
                    <a:gd name="connsiteY2" fmla="*/ 536249 h 894434"/>
                    <a:gd name="connsiteX3" fmla="*/ 502840 w 546716"/>
                    <a:gd name="connsiteY3" fmla="*/ 411521 h 894434"/>
                    <a:gd name="connsiteX4" fmla="*/ 546520 w 546716"/>
                    <a:gd name="connsiteY4" fmla="*/ 300284 h 894434"/>
                    <a:gd name="connsiteX5" fmla="*/ 489067 w 546716"/>
                    <a:gd name="connsiteY5" fmla="*/ 165228 h 894434"/>
                    <a:gd name="connsiteX6" fmla="*/ 394761 w 546716"/>
                    <a:gd name="connsiteY6" fmla="*/ 0 h 894434"/>
                    <a:gd name="connsiteX0" fmla="*/ 0 w 546716"/>
                    <a:gd name="connsiteY0" fmla="*/ 894434 h 894434"/>
                    <a:gd name="connsiteX1" fmla="*/ 233746 w 546716"/>
                    <a:gd name="connsiteY1" fmla="*/ 667725 h 894434"/>
                    <a:gd name="connsiteX2" fmla="*/ 378857 w 546716"/>
                    <a:gd name="connsiteY2" fmla="*/ 536249 h 894434"/>
                    <a:gd name="connsiteX3" fmla="*/ 502840 w 546716"/>
                    <a:gd name="connsiteY3" fmla="*/ 411521 h 894434"/>
                    <a:gd name="connsiteX4" fmla="*/ 546520 w 546716"/>
                    <a:gd name="connsiteY4" fmla="*/ 300284 h 894434"/>
                    <a:gd name="connsiteX5" fmla="*/ 489067 w 546716"/>
                    <a:gd name="connsiteY5" fmla="*/ 165228 h 894434"/>
                    <a:gd name="connsiteX6" fmla="*/ 436758 w 546716"/>
                    <a:gd name="connsiteY6" fmla="*/ 70199 h 894434"/>
                    <a:gd name="connsiteX7" fmla="*/ 394761 w 546716"/>
                    <a:gd name="connsiteY7" fmla="*/ 0 h 894434"/>
                    <a:gd name="connsiteX0" fmla="*/ 0 w 546716"/>
                    <a:gd name="connsiteY0" fmla="*/ 894434 h 894434"/>
                    <a:gd name="connsiteX1" fmla="*/ 233746 w 546716"/>
                    <a:gd name="connsiteY1" fmla="*/ 667725 h 894434"/>
                    <a:gd name="connsiteX2" fmla="*/ 378857 w 546716"/>
                    <a:gd name="connsiteY2" fmla="*/ 536249 h 894434"/>
                    <a:gd name="connsiteX3" fmla="*/ 502840 w 546716"/>
                    <a:gd name="connsiteY3" fmla="*/ 411521 h 894434"/>
                    <a:gd name="connsiteX4" fmla="*/ 546520 w 546716"/>
                    <a:gd name="connsiteY4" fmla="*/ 300284 h 894434"/>
                    <a:gd name="connsiteX5" fmla="*/ 489067 w 546716"/>
                    <a:gd name="connsiteY5" fmla="*/ 165228 h 894434"/>
                    <a:gd name="connsiteX6" fmla="*/ 396776 w 546716"/>
                    <a:gd name="connsiteY6" fmla="*/ 77009 h 894434"/>
                    <a:gd name="connsiteX7" fmla="*/ 394761 w 546716"/>
                    <a:gd name="connsiteY7" fmla="*/ 0 h 894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46716" h="894434">
                      <a:moveTo>
                        <a:pt x="0" y="894434"/>
                      </a:moveTo>
                      <a:cubicBezTo>
                        <a:pt x="110259" y="834475"/>
                        <a:pt x="170603" y="727422"/>
                        <a:pt x="233746" y="667725"/>
                      </a:cubicBezTo>
                      <a:cubicBezTo>
                        <a:pt x="296889" y="608028"/>
                        <a:pt x="334008" y="578950"/>
                        <a:pt x="378857" y="536249"/>
                      </a:cubicBezTo>
                      <a:cubicBezTo>
                        <a:pt x="423706" y="493548"/>
                        <a:pt x="474896" y="450849"/>
                        <a:pt x="502840" y="411521"/>
                      </a:cubicBezTo>
                      <a:cubicBezTo>
                        <a:pt x="530784" y="372193"/>
                        <a:pt x="548815" y="341333"/>
                        <a:pt x="546520" y="300284"/>
                      </a:cubicBezTo>
                      <a:cubicBezTo>
                        <a:pt x="544225" y="259235"/>
                        <a:pt x="507361" y="203576"/>
                        <a:pt x="489067" y="165228"/>
                      </a:cubicBezTo>
                      <a:cubicBezTo>
                        <a:pt x="470773" y="126881"/>
                        <a:pt x="412494" y="104547"/>
                        <a:pt x="396776" y="77009"/>
                      </a:cubicBezTo>
                      <a:cubicBezTo>
                        <a:pt x="381058" y="49471"/>
                        <a:pt x="401761" y="11700"/>
                        <a:pt x="394761" y="0"/>
                      </a:cubicBezTo>
                    </a:path>
                  </a:pathLst>
                </a:custGeom>
                <a:noFill/>
                <a:ln w="3175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ＭＳ Ｐゴシック"/>
                    <a:cs typeface="+mn-cs"/>
                  </a:endParaRPr>
                </a:p>
              </p:txBody>
            </p:sp>
            <p:cxnSp>
              <p:nvCxnSpPr>
                <p:cNvPr id="10" name="Gerade Verbindung 250">
                  <a:extLst>
                    <a:ext uri="{FF2B5EF4-FFF2-40B4-BE49-F238E27FC236}">
                      <a16:creationId xmlns:a16="http://schemas.microsoft.com/office/drawing/2014/main" id="{85253BD9-A220-4344-AAFE-6F5E18A7C4A0}"/>
                    </a:ext>
                  </a:extLst>
                </p:cNvPr>
                <p:cNvCxnSpPr/>
                <p:nvPr/>
              </p:nvCxnSpPr>
              <p:spPr>
                <a:xfrm flipV="1">
                  <a:off x="6068215" y="5442528"/>
                  <a:ext cx="406241" cy="632982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tailEnd type="triangle"/>
                </a:ln>
                <a:effectLst/>
              </p:spPr>
            </p:cxnSp>
            <p:sp>
              <p:nvSpPr>
                <p:cNvPr id="11" name="Textfeld 271">
                  <a:extLst>
                    <a:ext uri="{FF2B5EF4-FFF2-40B4-BE49-F238E27FC236}">
                      <a16:creationId xmlns:a16="http://schemas.microsoft.com/office/drawing/2014/main" id="{62705DC1-7A9D-C141-8B8A-E4753DC803F4}"/>
                    </a:ext>
                  </a:extLst>
                </p:cNvPr>
                <p:cNvSpPr txBox="1"/>
                <p:nvPr/>
              </p:nvSpPr>
              <p:spPr>
                <a:xfrm rot="2020061">
                  <a:off x="6254644" y="6018076"/>
                  <a:ext cx="66524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 (°C)</a:t>
                  </a:r>
                </a:p>
              </p:txBody>
            </p:sp>
            <p:sp>
              <p:nvSpPr>
                <p:cNvPr id="12" name="Textfeld 386">
                  <a:extLst>
                    <a:ext uri="{FF2B5EF4-FFF2-40B4-BE49-F238E27FC236}">
                      <a16:creationId xmlns:a16="http://schemas.microsoft.com/office/drawing/2014/main" id="{0F76495A-1432-1B42-832A-E7BC2FF9EB1E}"/>
                    </a:ext>
                  </a:extLst>
                </p:cNvPr>
                <p:cNvSpPr txBox="1"/>
                <p:nvPr/>
              </p:nvSpPr>
              <p:spPr>
                <a:xfrm rot="2020061">
                  <a:off x="6203869" y="6216792"/>
                  <a:ext cx="391393" cy="2753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-10</a:t>
                  </a:r>
                </a:p>
              </p:txBody>
            </p:sp>
            <p:cxnSp>
              <p:nvCxnSpPr>
                <p:cNvPr id="13" name="Gerade Verbindung 261">
                  <a:extLst>
                    <a:ext uri="{FF2B5EF4-FFF2-40B4-BE49-F238E27FC236}">
                      <a16:creationId xmlns:a16="http://schemas.microsoft.com/office/drawing/2014/main" id="{80F190A3-92AD-9E4A-923C-7C119242F4E2}"/>
                    </a:ext>
                  </a:extLst>
                </p:cNvPr>
                <p:cNvCxnSpPr/>
                <p:nvPr/>
              </p:nvCxnSpPr>
              <p:spPr>
                <a:xfrm rot="2020061">
                  <a:off x="5994196" y="6229203"/>
                  <a:ext cx="805306" cy="995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tailEnd type="triangle"/>
                </a:ln>
                <a:effectLst/>
              </p:spPr>
            </p:cxnSp>
          </p:grpSp>
          <p:sp>
            <p:nvSpPr>
              <p:cNvPr id="8" name="Textfeld 385">
                <a:extLst>
                  <a:ext uri="{FF2B5EF4-FFF2-40B4-BE49-F238E27FC236}">
                    <a16:creationId xmlns:a16="http://schemas.microsoft.com/office/drawing/2014/main" id="{4060115E-36A1-AA4F-BF19-D8A9F0E7E721}"/>
                  </a:ext>
                </a:extLst>
              </p:cNvPr>
              <p:cNvSpPr txBox="1"/>
              <p:nvPr/>
            </p:nvSpPr>
            <p:spPr>
              <a:xfrm rot="2020061">
                <a:off x="7051835" y="5050204"/>
                <a:ext cx="243008" cy="275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6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DC747C-C5C2-8B4F-BF08-C9C254DF46F1}"/>
              </a:ext>
            </a:extLst>
          </p:cNvPr>
          <p:cNvGrpSpPr/>
          <p:nvPr/>
        </p:nvGrpSpPr>
        <p:grpSpPr>
          <a:xfrm>
            <a:off x="545004" y="2529626"/>
            <a:ext cx="5511726" cy="2411424"/>
            <a:chOff x="1403648" y="4077072"/>
            <a:chExt cx="5511726" cy="241142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C2664B3-722B-6840-8245-3D1E8F8C8C36}"/>
                </a:ext>
              </a:extLst>
            </p:cNvPr>
            <p:cNvGrpSpPr/>
            <p:nvPr/>
          </p:nvGrpSpPr>
          <p:grpSpPr>
            <a:xfrm>
              <a:off x="5892527" y="5438874"/>
              <a:ext cx="1022847" cy="1049622"/>
              <a:chOff x="8012322" y="5021173"/>
              <a:chExt cx="1022847" cy="1049622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4D9D3D5-A3A2-9B42-AC5B-E6DFFBBBFEFA}"/>
                  </a:ext>
                </a:extLst>
              </p:cNvPr>
              <p:cNvGrpSpPr/>
              <p:nvPr/>
            </p:nvGrpSpPr>
            <p:grpSpPr>
              <a:xfrm rot="60000">
                <a:off x="8109480" y="5021173"/>
                <a:ext cx="925689" cy="1049622"/>
                <a:chOff x="5994196" y="5442528"/>
                <a:chExt cx="925689" cy="1049622"/>
              </a:xfrm>
            </p:grpSpPr>
            <p:sp>
              <p:nvSpPr>
                <p:cNvPr id="23" name="Freeform 113">
                  <a:extLst>
                    <a:ext uri="{FF2B5EF4-FFF2-40B4-BE49-F238E27FC236}">
                      <a16:creationId xmlns:a16="http://schemas.microsoft.com/office/drawing/2014/main" id="{9C562A2E-F6D3-E947-B120-1583504F0B3E}"/>
                    </a:ext>
                  </a:extLst>
                </p:cNvPr>
                <p:cNvSpPr/>
                <p:nvPr/>
              </p:nvSpPr>
              <p:spPr>
                <a:xfrm rot="520061">
                  <a:off x="6156774" y="5494536"/>
                  <a:ext cx="249380" cy="560154"/>
                </a:xfrm>
                <a:custGeom>
                  <a:avLst/>
                  <a:gdLst>
                    <a:gd name="connsiteX0" fmla="*/ 0 w 1410030"/>
                    <a:gd name="connsiteY0" fmla="*/ 1018890 h 1018890"/>
                    <a:gd name="connsiteX1" fmla="*/ 294561 w 1410030"/>
                    <a:gd name="connsiteY1" fmla="*/ 854708 h 1018890"/>
                    <a:gd name="connsiteX2" fmla="*/ 444256 w 1410030"/>
                    <a:gd name="connsiteY2" fmla="*/ 753302 h 1018890"/>
                    <a:gd name="connsiteX3" fmla="*/ 511860 w 1410030"/>
                    <a:gd name="connsiteY3" fmla="*/ 622923 h 1018890"/>
                    <a:gd name="connsiteX4" fmla="*/ 550491 w 1410030"/>
                    <a:gd name="connsiteY4" fmla="*/ 579463 h 1018890"/>
                    <a:gd name="connsiteX5" fmla="*/ 647068 w 1410030"/>
                    <a:gd name="connsiteY5" fmla="*/ 507030 h 1018890"/>
                    <a:gd name="connsiteX6" fmla="*/ 859539 w 1410030"/>
                    <a:gd name="connsiteY6" fmla="*/ 342849 h 1018890"/>
                    <a:gd name="connsiteX7" fmla="*/ 951287 w 1410030"/>
                    <a:gd name="connsiteY7" fmla="*/ 246272 h 1018890"/>
                    <a:gd name="connsiteX8" fmla="*/ 1047865 w 1410030"/>
                    <a:gd name="connsiteY8" fmla="*/ 130379 h 1018890"/>
                    <a:gd name="connsiteX9" fmla="*/ 1120298 w 1410030"/>
                    <a:gd name="connsiteY9" fmla="*/ 57946 h 1018890"/>
                    <a:gd name="connsiteX10" fmla="*/ 1197559 w 1410030"/>
                    <a:gd name="connsiteY10" fmla="*/ 33802 h 1018890"/>
                    <a:gd name="connsiteX11" fmla="*/ 1410030 w 1410030"/>
                    <a:gd name="connsiteY11" fmla="*/ 0 h 1018890"/>
                    <a:gd name="connsiteX0" fmla="*/ 0 w 1197558"/>
                    <a:gd name="connsiteY0" fmla="*/ 985088 h 985088"/>
                    <a:gd name="connsiteX1" fmla="*/ 294561 w 1197558"/>
                    <a:gd name="connsiteY1" fmla="*/ 820906 h 985088"/>
                    <a:gd name="connsiteX2" fmla="*/ 444256 w 1197558"/>
                    <a:gd name="connsiteY2" fmla="*/ 719500 h 985088"/>
                    <a:gd name="connsiteX3" fmla="*/ 511860 w 1197558"/>
                    <a:gd name="connsiteY3" fmla="*/ 589121 h 985088"/>
                    <a:gd name="connsiteX4" fmla="*/ 550491 w 1197558"/>
                    <a:gd name="connsiteY4" fmla="*/ 545661 h 985088"/>
                    <a:gd name="connsiteX5" fmla="*/ 647068 w 1197558"/>
                    <a:gd name="connsiteY5" fmla="*/ 473228 h 985088"/>
                    <a:gd name="connsiteX6" fmla="*/ 859539 w 1197558"/>
                    <a:gd name="connsiteY6" fmla="*/ 309047 h 985088"/>
                    <a:gd name="connsiteX7" fmla="*/ 951287 w 1197558"/>
                    <a:gd name="connsiteY7" fmla="*/ 212470 h 985088"/>
                    <a:gd name="connsiteX8" fmla="*/ 1047865 w 1197558"/>
                    <a:gd name="connsiteY8" fmla="*/ 96577 h 985088"/>
                    <a:gd name="connsiteX9" fmla="*/ 1120298 w 1197558"/>
                    <a:gd name="connsiteY9" fmla="*/ 24144 h 985088"/>
                    <a:gd name="connsiteX10" fmla="*/ 1197559 w 1197558"/>
                    <a:gd name="connsiteY10" fmla="*/ 0 h 985088"/>
                    <a:gd name="connsiteX0" fmla="*/ 0 w 1120299"/>
                    <a:gd name="connsiteY0" fmla="*/ 960943 h 960943"/>
                    <a:gd name="connsiteX1" fmla="*/ 294561 w 1120299"/>
                    <a:gd name="connsiteY1" fmla="*/ 796761 h 960943"/>
                    <a:gd name="connsiteX2" fmla="*/ 444256 w 1120299"/>
                    <a:gd name="connsiteY2" fmla="*/ 695355 h 960943"/>
                    <a:gd name="connsiteX3" fmla="*/ 511860 w 1120299"/>
                    <a:gd name="connsiteY3" fmla="*/ 564976 h 960943"/>
                    <a:gd name="connsiteX4" fmla="*/ 550491 w 1120299"/>
                    <a:gd name="connsiteY4" fmla="*/ 521516 h 960943"/>
                    <a:gd name="connsiteX5" fmla="*/ 647068 w 1120299"/>
                    <a:gd name="connsiteY5" fmla="*/ 449083 h 960943"/>
                    <a:gd name="connsiteX6" fmla="*/ 859539 w 1120299"/>
                    <a:gd name="connsiteY6" fmla="*/ 284902 h 960943"/>
                    <a:gd name="connsiteX7" fmla="*/ 951287 w 1120299"/>
                    <a:gd name="connsiteY7" fmla="*/ 188325 h 960943"/>
                    <a:gd name="connsiteX8" fmla="*/ 1047865 w 1120299"/>
                    <a:gd name="connsiteY8" fmla="*/ 72432 h 960943"/>
                    <a:gd name="connsiteX9" fmla="*/ 1120298 w 1120299"/>
                    <a:gd name="connsiteY9" fmla="*/ -1 h 960943"/>
                    <a:gd name="connsiteX0" fmla="*/ 0 w 1047865"/>
                    <a:gd name="connsiteY0" fmla="*/ 888511 h 888511"/>
                    <a:gd name="connsiteX1" fmla="*/ 294561 w 1047865"/>
                    <a:gd name="connsiteY1" fmla="*/ 724329 h 888511"/>
                    <a:gd name="connsiteX2" fmla="*/ 444256 w 1047865"/>
                    <a:gd name="connsiteY2" fmla="*/ 622923 h 888511"/>
                    <a:gd name="connsiteX3" fmla="*/ 511860 w 1047865"/>
                    <a:gd name="connsiteY3" fmla="*/ 492544 h 888511"/>
                    <a:gd name="connsiteX4" fmla="*/ 550491 w 1047865"/>
                    <a:gd name="connsiteY4" fmla="*/ 449084 h 888511"/>
                    <a:gd name="connsiteX5" fmla="*/ 647068 w 1047865"/>
                    <a:gd name="connsiteY5" fmla="*/ 376651 h 888511"/>
                    <a:gd name="connsiteX6" fmla="*/ 859539 w 1047865"/>
                    <a:gd name="connsiteY6" fmla="*/ 212470 h 888511"/>
                    <a:gd name="connsiteX7" fmla="*/ 951287 w 1047865"/>
                    <a:gd name="connsiteY7" fmla="*/ 115893 h 888511"/>
                    <a:gd name="connsiteX8" fmla="*/ 1047865 w 1047865"/>
                    <a:gd name="connsiteY8" fmla="*/ 0 h 888511"/>
                    <a:gd name="connsiteX0" fmla="*/ 0 w 951286"/>
                    <a:gd name="connsiteY0" fmla="*/ 772618 h 772618"/>
                    <a:gd name="connsiteX1" fmla="*/ 294561 w 951286"/>
                    <a:gd name="connsiteY1" fmla="*/ 608436 h 772618"/>
                    <a:gd name="connsiteX2" fmla="*/ 444256 w 951286"/>
                    <a:gd name="connsiteY2" fmla="*/ 507030 h 772618"/>
                    <a:gd name="connsiteX3" fmla="*/ 511860 w 951286"/>
                    <a:gd name="connsiteY3" fmla="*/ 376651 h 772618"/>
                    <a:gd name="connsiteX4" fmla="*/ 550491 w 951286"/>
                    <a:gd name="connsiteY4" fmla="*/ 333191 h 772618"/>
                    <a:gd name="connsiteX5" fmla="*/ 647068 w 951286"/>
                    <a:gd name="connsiteY5" fmla="*/ 260758 h 772618"/>
                    <a:gd name="connsiteX6" fmla="*/ 859539 w 951286"/>
                    <a:gd name="connsiteY6" fmla="*/ 96577 h 772618"/>
                    <a:gd name="connsiteX7" fmla="*/ 951287 w 951286"/>
                    <a:gd name="connsiteY7" fmla="*/ 0 h 772618"/>
                    <a:gd name="connsiteX0" fmla="*/ 0 w 859539"/>
                    <a:gd name="connsiteY0" fmla="*/ 676041 h 676041"/>
                    <a:gd name="connsiteX1" fmla="*/ 294561 w 859539"/>
                    <a:gd name="connsiteY1" fmla="*/ 511859 h 676041"/>
                    <a:gd name="connsiteX2" fmla="*/ 444256 w 859539"/>
                    <a:gd name="connsiteY2" fmla="*/ 410453 h 676041"/>
                    <a:gd name="connsiteX3" fmla="*/ 511860 w 859539"/>
                    <a:gd name="connsiteY3" fmla="*/ 280074 h 676041"/>
                    <a:gd name="connsiteX4" fmla="*/ 550491 w 859539"/>
                    <a:gd name="connsiteY4" fmla="*/ 236614 h 676041"/>
                    <a:gd name="connsiteX5" fmla="*/ 647068 w 859539"/>
                    <a:gd name="connsiteY5" fmla="*/ 164181 h 676041"/>
                    <a:gd name="connsiteX6" fmla="*/ 859539 w 859539"/>
                    <a:gd name="connsiteY6" fmla="*/ 0 h 676041"/>
                    <a:gd name="connsiteX0" fmla="*/ 0 w 859539"/>
                    <a:gd name="connsiteY0" fmla="*/ 676041 h 676041"/>
                    <a:gd name="connsiteX1" fmla="*/ 294561 w 859539"/>
                    <a:gd name="connsiteY1" fmla="*/ 511859 h 676041"/>
                    <a:gd name="connsiteX2" fmla="*/ 405017 w 859539"/>
                    <a:gd name="connsiteY2" fmla="*/ 354895 h 676041"/>
                    <a:gd name="connsiteX3" fmla="*/ 511860 w 859539"/>
                    <a:gd name="connsiteY3" fmla="*/ 280074 h 676041"/>
                    <a:gd name="connsiteX4" fmla="*/ 550491 w 859539"/>
                    <a:gd name="connsiteY4" fmla="*/ 236614 h 676041"/>
                    <a:gd name="connsiteX5" fmla="*/ 647068 w 859539"/>
                    <a:gd name="connsiteY5" fmla="*/ 164181 h 676041"/>
                    <a:gd name="connsiteX6" fmla="*/ 859539 w 859539"/>
                    <a:gd name="connsiteY6" fmla="*/ 0 h 676041"/>
                    <a:gd name="connsiteX0" fmla="*/ 0 w 859539"/>
                    <a:gd name="connsiteY0" fmla="*/ 676041 h 676041"/>
                    <a:gd name="connsiteX1" fmla="*/ 294561 w 859539"/>
                    <a:gd name="connsiteY1" fmla="*/ 511859 h 676041"/>
                    <a:gd name="connsiteX2" fmla="*/ 405017 w 859539"/>
                    <a:gd name="connsiteY2" fmla="*/ 354895 h 676041"/>
                    <a:gd name="connsiteX3" fmla="*/ 550491 w 859539"/>
                    <a:gd name="connsiteY3" fmla="*/ 236614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405017 w 859539"/>
                    <a:gd name="connsiteY2" fmla="*/ 354895 h 676041"/>
                    <a:gd name="connsiteX3" fmla="*/ 550491 w 859539"/>
                    <a:gd name="connsiteY3" fmla="*/ 236614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378857 w 859539"/>
                    <a:gd name="connsiteY2" fmla="*/ 317856 h 676041"/>
                    <a:gd name="connsiteX3" fmla="*/ 550491 w 859539"/>
                    <a:gd name="connsiteY3" fmla="*/ 236614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378857 w 859539"/>
                    <a:gd name="connsiteY2" fmla="*/ 317856 h 676041"/>
                    <a:gd name="connsiteX3" fmla="*/ 532827 w 859539"/>
                    <a:gd name="connsiteY3" fmla="*/ 188020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378857 w 859539"/>
                    <a:gd name="connsiteY2" fmla="*/ 317856 h 676041"/>
                    <a:gd name="connsiteX3" fmla="*/ 532827 w 859539"/>
                    <a:gd name="connsiteY3" fmla="*/ 188020 h 676041"/>
                    <a:gd name="connsiteX4" fmla="*/ 639427 w 859539"/>
                    <a:gd name="connsiteY4" fmla="*/ 114062 h 676041"/>
                    <a:gd name="connsiteX5" fmla="*/ 859539 w 859539"/>
                    <a:gd name="connsiteY5" fmla="*/ 0 h 676041"/>
                    <a:gd name="connsiteX0" fmla="*/ 0 w 905745"/>
                    <a:gd name="connsiteY0" fmla="*/ 642059 h 642059"/>
                    <a:gd name="connsiteX1" fmla="*/ 233746 w 905745"/>
                    <a:gd name="connsiteY1" fmla="*/ 415350 h 642059"/>
                    <a:gd name="connsiteX2" fmla="*/ 378857 w 905745"/>
                    <a:gd name="connsiteY2" fmla="*/ 283874 h 642059"/>
                    <a:gd name="connsiteX3" fmla="*/ 532827 w 905745"/>
                    <a:gd name="connsiteY3" fmla="*/ 154038 h 642059"/>
                    <a:gd name="connsiteX4" fmla="*/ 639427 w 905745"/>
                    <a:gd name="connsiteY4" fmla="*/ 80080 h 642059"/>
                    <a:gd name="connsiteX5" fmla="*/ 905745 w 905745"/>
                    <a:gd name="connsiteY5" fmla="*/ 0 h 642059"/>
                    <a:gd name="connsiteX0" fmla="*/ 0 w 643264"/>
                    <a:gd name="connsiteY0" fmla="*/ 894434 h 894434"/>
                    <a:gd name="connsiteX1" fmla="*/ 233746 w 643264"/>
                    <a:gd name="connsiteY1" fmla="*/ 667725 h 894434"/>
                    <a:gd name="connsiteX2" fmla="*/ 378857 w 643264"/>
                    <a:gd name="connsiteY2" fmla="*/ 536249 h 894434"/>
                    <a:gd name="connsiteX3" fmla="*/ 532827 w 643264"/>
                    <a:gd name="connsiteY3" fmla="*/ 406413 h 894434"/>
                    <a:gd name="connsiteX4" fmla="*/ 639427 w 643264"/>
                    <a:gd name="connsiteY4" fmla="*/ 332455 h 894434"/>
                    <a:gd name="connsiteX5" fmla="*/ 394761 w 643264"/>
                    <a:gd name="connsiteY5" fmla="*/ 0 h 894434"/>
                    <a:gd name="connsiteX0" fmla="*/ 0 w 639542"/>
                    <a:gd name="connsiteY0" fmla="*/ 894434 h 894434"/>
                    <a:gd name="connsiteX1" fmla="*/ 233746 w 639542"/>
                    <a:gd name="connsiteY1" fmla="*/ 667725 h 894434"/>
                    <a:gd name="connsiteX2" fmla="*/ 378857 w 639542"/>
                    <a:gd name="connsiteY2" fmla="*/ 536249 h 894434"/>
                    <a:gd name="connsiteX3" fmla="*/ 532827 w 639542"/>
                    <a:gd name="connsiteY3" fmla="*/ 406413 h 894434"/>
                    <a:gd name="connsiteX4" fmla="*/ 639427 w 639542"/>
                    <a:gd name="connsiteY4" fmla="*/ 332455 h 894434"/>
                    <a:gd name="connsiteX5" fmla="*/ 550110 w 639542"/>
                    <a:gd name="connsiteY5" fmla="*/ 221684 h 894434"/>
                    <a:gd name="connsiteX6" fmla="*/ 394761 w 639542"/>
                    <a:gd name="connsiteY6" fmla="*/ 0 h 894434"/>
                    <a:gd name="connsiteX0" fmla="*/ 0 w 639951"/>
                    <a:gd name="connsiteY0" fmla="*/ 894434 h 894434"/>
                    <a:gd name="connsiteX1" fmla="*/ 233746 w 639951"/>
                    <a:gd name="connsiteY1" fmla="*/ 667725 h 894434"/>
                    <a:gd name="connsiteX2" fmla="*/ 378857 w 639951"/>
                    <a:gd name="connsiteY2" fmla="*/ 536249 h 894434"/>
                    <a:gd name="connsiteX3" fmla="*/ 532827 w 639951"/>
                    <a:gd name="connsiteY3" fmla="*/ 406413 h 894434"/>
                    <a:gd name="connsiteX4" fmla="*/ 639427 w 639951"/>
                    <a:gd name="connsiteY4" fmla="*/ 332455 h 894434"/>
                    <a:gd name="connsiteX5" fmla="*/ 489066 w 639951"/>
                    <a:gd name="connsiteY5" fmla="*/ 165229 h 894434"/>
                    <a:gd name="connsiteX6" fmla="*/ 394761 w 639951"/>
                    <a:gd name="connsiteY6" fmla="*/ 0 h 894434"/>
                    <a:gd name="connsiteX0" fmla="*/ 0 w 545348"/>
                    <a:gd name="connsiteY0" fmla="*/ 894434 h 894434"/>
                    <a:gd name="connsiteX1" fmla="*/ 233746 w 545348"/>
                    <a:gd name="connsiteY1" fmla="*/ 667725 h 894434"/>
                    <a:gd name="connsiteX2" fmla="*/ 378857 w 545348"/>
                    <a:gd name="connsiteY2" fmla="*/ 536249 h 894434"/>
                    <a:gd name="connsiteX3" fmla="*/ 532827 w 545348"/>
                    <a:gd name="connsiteY3" fmla="*/ 406413 h 894434"/>
                    <a:gd name="connsiteX4" fmla="*/ 531069 w 545348"/>
                    <a:gd name="connsiteY4" fmla="*/ 330341 h 894434"/>
                    <a:gd name="connsiteX5" fmla="*/ 489066 w 545348"/>
                    <a:gd name="connsiteY5" fmla="*/ 165229 h 894434"/>
                    <a:gd name="connsiteX6" fmla="*/ 394761 w 545348"/>
                    <a:gd name="connsiteY6" fmla="*/ 0 h 894434"/>
                    <a:gd name="connsiteX0" fmla="*/ 0 w 531560"/>
                    <a:gd name="connsiteY0" fmla="*/ 894434 h 894434"/>
                    <a:gd name="connsiteX1" fmla="*/ 233746 w 531560"/>
                    <a:gd name="connsiteY1" fmla="*/ 667725 h 894434"/>
                    <a:gd name="connsiteX2" fmla="*/ 378857 w 531560"/>
                    <a:gd name="connsiteY2" fmla="*/ 536249 h 894434"/>
                    <a:gd name="connsiteX3" fmla="*/ 502840 w 531560"/>
                    <a:gd name="connsiteY3" fmla="*/ 411521 h 894434"/>
                    <a:gd name="connsiteX4" fmla="*/ 531069 w 531560"/>
                    <a:gd name="connsiteY4" fmla="*/ 330341 h 894434"/>
                    <a:gd name="connsiteX5" fmla="*/ 489066 w 531560"/>
                    <a:gd name="connsiteY5" fmla="*/ 165229 h 894434"/>
                    <a:gd name="connsiteX6" fmla="*/ 394761 w 531560"/>
                    <a:gd name="connsiteY6" fmla="*/ 0 h 894434"/>
                    <a:gd name="connsiteX0" fmla="*/ 0 w 540484"/>
                    <a:gd name="connsiteY0" fmla="*/ 894434 h 894434"/>
                    <a:gd name="connsiteX1" fmla="*/ 233746 w 540484"/>
                    <a:gd name="connsiteY1" fmla="*/ 667725 h 894434"/>
                    <a:gd name="connsiteX2" fmla="*/ 378857 w 540484"/>
                    <a:gd name="connsiteY2" fmla="*/ 536249 h 894434"/>
                    <a:gd name="connsiteX3" fmla="*/ 502840 w 540484"/>
                    <a:gd name="connsiteY3" fmla="*/ 411521 h 894434"/>
                    <a:gd name="connsiteX4" fmla="*/ 531069 w 540484"/>
                    <a:gd name="connsiteY4" fmla="*/ 330341 h 894434"/>
                    <a:gd name="connsiteX5" fmla="*/ 357916 w 540484"/>
                    <a:gd name="connsiteY5" fmla="*/ 160142 h 894434"/>
                    <a:gd name="connsiteX6" fmla="*/ 394761 w 540484"/>
                    <a:gd name="connsiteY6" fmla="*/ 0 h 894434"/>
                    <a:gd name="connsiteX0" fmla="*/ 0 w 502848"/>
                    <a:gd name="connsiteY0" fmla="*/ 894434 h 894434"/>
                    <a:gd name="connsiteX1" fmla="*/ 233746 w 502848"/>
                    <a:gd name="connsiteY1" fmla="*/ 667725 h 894434"/>
                    <a:gd name="connsiteX2" fmla="*/ 378857 w 502848"/>
                    <a:gd name="connsiteY2" fmla="*/ 536249 h 894434"/>
                    <a:gd name="connsiteX3" fmla="*/ 502840 w 502848"/>
                    <a:gd name="connsiteY3" fmla="*/ 411521 h 894434"/>
                    <a:gd name="connsiteX4" fmla="*/ 385457 w 502848"/>
                    <a:gd name="connsiteY4" fmla="*/ 320862 h 894434"/>
                    <a:gd name="connsiteX5" fmla="*/ 357916 w 502848"/>
                    <a:gd name="connsiteY5" fmla="*/ 160142 h 894434"/>
                    <a:gd name="connsiteX6" fmla="*/ 394761 w 502848"/>
                    <a:gd name="connsiteY6" fmla="*/ 0 h 894434"/>
                    <a:gd name="connsiteX0" fmla="*/ 0 w 398975"/>
                    <a:gd name="connsiteY0" fmla="*/ 894434 h 894434"/>
                    <a:gd name="connsiteX1" fmla="*/ 233746 w 398975"/>
                    <a:gd name="connsiteY1" fmla="*/ 667725 h 894434"/>
                    <a:gd name="connsiteX2" fmla="*/ 378857 w 398975"/>
                    <a:gd name="connsiteY2" fmla="*/ 536249 h 894434"/>
                    <a:gd name="connsiteX3" fmla="*/ 369568 w 398975"/>
                    <a:gd name="connsiteY3" fmla="*/ 434224 h 894434"/>
                    <a:gd name="connsiteX4" fmla="*/ 385457 w 398975"/>
                    <a:gd name="connsiteY4" fmla="*/ 320862 h 894434"/>
                    <a:gd name="connsiteX5" fmla="*/ 357916 w 398975"/>
                    <a:gd name="connsiteY5" fmla="*/ 160142 h 894434"/>
                    <a:gd name="connsiteX6" fmla="*/ 394761 w 398975"/>
                    <a:gd name="connsiteY6" fmla="*/ 0 h 894434"/>
                    <a:gd name="connsiteX0" fmla="*/ 0 w 398977"/>
                    <a:gd name="connsiteY0" fmla="*/ 894434 h 894434"/>
                    <a:gd name="connsiteX1" fmla="*/ 233746 w 398977"/>
                    <a:gd name="connsiteY1" fmla="*/ 667725 h 894434"/>
                    <a:gd name="connsiteX2" fmla="*/ 378857 w 398977"/>
                    <a:gd name="connsiteY2" fmla="*/ 536249 h 894434"/>
                    <a:gd name="connsiteX3" fmla="*/ 385457 w 398977"/>
                    <a:gd name="connsiteY3" fmla="*/ 320862 h 894434"/>
                    <a:gd name="connsiteX4" fmla="*/ 357916 w 398977"/>
                    <a:gd name="connsiteY4" fmla="*/ 160142 h 894434"/>
                    <a:gd name="connsiteX5" fmla="*/ 394761 w 398977"/>
                    <a:gd name="connsiteY5" fmla="*/ 0 h 894434"/>
                    <a:gd name="connsiteX0" fmla="*/ 0 w 399276"/>
                    <a:gd name="connsiteY0" fmla="*/ 894434 h 894434"/>
                    <a:gd name="connsiteX1" fmla="*/ 233746 w 399276"/>
                    <a:gd name="connsiteY1" fmla="*/ 667725 h 894434"/>
                    <a:gd name="connsiteX2" fmla="*/ 378857 w 399276"/>
                    <a:gd name="connsiteY2" fmla="*/ 536249 h 894434"/>
                    <a:gd name="connsiteX3" fmla="*/ 385457 w 399276"/>
                    <a:gd name="connsiteY3" fmla="*/ 320862 h 894434"/>
                    <a:gd name="connsiteX4" fmla="*/ 365716 w 399276"/>
                    <a:gd name="connsiteY4" fmla="*/ 165672 h 894434"/>
                    <a:gd name="connsiteX5" fmla="*/ 394761 w 399276"/>
                    <a:gd name="connsiteY5" fmla="*/ 0 h 894434"/>
                    <a:gd name="connsiteX0" fmla="*/ 0 w 408355"/>
                    <a:gd name="connsiteY0" fmla="*/ 894434 h 894434"/>
                    <a:gd name="connsiteX1" fmla="*/ 233746 w 408355"/>
                    <a:gd name="connsiteY1" fmla="*/ 667725 h 894434"/>
                    <a:gd name="connsiteX2" fmla="*/ 378857 w 408355"/>
                    <a:gd name="connsiteY2" fmla="*/ 536249 h 894434"/>
                    <a:gd name="connsiteX3" fmla="*/ 407718 w 408355"/>
                    <a:gd name="connsiteY3" fmla="*/ 330783 h 894434"/>
                    <a:gd name="connsiteX4" fmla="*/ 365716 w 408355"/>
                    <a:gd name="connsiteY4" fmla="*/ 165672 h 894434"/>
                    <a:gd name="connsiteX5" fmla="*/ 394761 w 408355"/>
                    <a:gd name="connsiteY5" fmla="*/ 0 h 894434"/>
                    <a:gd name="connsiteX0" fmla="*/ 0 w 399276"/>
                    <a:gd name="connsiteY0" fmla="*/ 894434 h 894434"/>
                    <a:gd name="connsiteX1" fmla="*/ 233746 w 399276"/>
                    <a:gd name="connsiteY1" fmla="*/ 667725 h 894434"/>
                    <a:gd name="connsiteX2" fmla="*/ 378857 w 399276"/>
                    <a:gd name="connsiteY2" fmla="*/ 536249 h 894434"/>
                    <a:gd name="connsiteX3" fmla="*/ 347745 w 399276"/>
                    <a:gd name="connsiteY3" fmla="*/ 341000 h 894434"/>
                    <a:gd name="connsiteX4" fmla="*/ 365716 w 399276"/>
                    <a:gd name="connsiteY4" fmla="*/ 165672 h 894434"/>
                    <a:gd name="connsiteX5" fmla="*/ 394761 w 399276"/>
                    <a:gd name="connsiteY5" fmla="*/ 0 h 894434"/>
                    <a:gd name="connsiteX0" fmla="*/ 0 w 399276"/>
                    <a:gd name="connsiteY0" fmla="*/ 894434 h 894434"/>
                    <a:gd name="connsiteX1" fmla="*/ 233746 w 399276"/>
                    <a:gd name="connsiteY1" fmla="*/ 667725 h 894434"/>
                    <a:gd name="connsiteX2" fmla="*/ 309948 w 399276"/>
                    <a:gd name="connsiteY2" fmla="*/ 534274 h 894434"/>
                    <a:gd name="connsiteX3" fmla="*/ 347745 w 399276"/>
                    <a:gd name="connsiteY3" fmla="*/ 341000 h 894434"/>
                    <a:gd name="connsiteX4" fmla="*/ 365716 w 399276"/>
                    <a:gd name="connsiteY4" fmla="*/ 165672 h 894434"/>
                    <a:gd name="connsiteX5" fmla="*/ 394761 w 399276"/>
                    <a:gd name="connsiteY5" fmla="*/ 0 h 894434"/>
                    <a:gd name="connsiteX0" fmla="*/ 0 w 398201"/>
                    <a:gd name="connsiteY0" fmla="*/ 894434 h 894434"/>
                    <a:gd name="connsiteX1" fmla="*/ 233746 w 398201"/>
                    <a:gd name="connsiteY1" fmla="*/ 667725 h 894434"/>
                    <a:gd name="connsiteX2" fmla="*/ 309948 w 398201"/>
                    <a:gd name="connsiteY2" fmla="*/ 534274 h 894434"/>
                    <a:gd name="connsiteX3" fmla="*/ 347745 w 398201"/>
                    <a:gd name="connsiteY3" fmla="*/ 341000 h 894434"/>
                    <a:gd name="connsiteX4" fmla="*/ 331411 w 398201"/>
                    <a:gd name="connsiteY4" fmla="*/ 205803 h 894434"/>
                    <a:gd name="connsiteX5" fmla="*/ 394761 w 398201"/>
                    <a:gd name="connsiteY5" fmla="*/ 0 h 894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8201" h="894434">
                      <a:moveTo>
                        <a:pt x="0" y="894434"/>
                      </a:moveTo>
                      <a:cubicBezTo>
                        <a:pt x="110259" y="834475"/>
                        <a:pt x="182088" y="727752"/>
                        <a:pt x="233746" y="667725"/>
                      </a:cubicBezTo>
                      <a:cubicBezTo>
                        <a:pt x="285404" y="607698"/>
                        <a:pt x="290948" y="588728"/>
                        <a:pt x="309948" y="534274"/>
                      </a:cubicBezTo>
                      <a:cubicBezTo>
                        <a:pt x="328948" y="479820"/>
                        <a:pt x="344168" y="395745"/>
                        <a:pt x="347745" y="341000"/>
                      </a:cubicBezTo>
                      <a:cubicBezTo>
                        <a:pt x="351322" y="286255"/>
                        <a:pt x="372189" y="261212"/>
                        <a:pt x="331411" y="205803"/>
                      </a:cubicBezTo>
                      <a:cubicBezTo>
                        <a:pt x="290633" y="150394"/>
                        <a:pt x="420653" y="36947"/>
                        <a:pt x="394761" y="0"/>
                      </a:cubicBezTo>
                    </a:path>
                  </a:pathLst>
                </a:custGeom>
                <a:noFill/>
                <a:ln w="3175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ＭＳ Ｐゴシック"/>
                    <a:cs typeface="+mn-cs"/>
                  </a:endParaRPr>
                </a:p>
              </p:txBody>
            </p:sp>
            <p:cxnSp>
              <p:nvCxnSpPr>
                <p:cNvPr id="24" name="Gerade Verbindung 250">
                  <a:extLst>
                    <a:ext uri="{FF2B5EF4-FFF2-40B4-BE49-F238E27FC236}">
                      <a16:creationId xmlns:a16="http://schemas.microsoft.com/office/drawing/2014/main" id="{DF4C65F5-0813-684D-AEF4-491E24A14C5E}"/>
                    </a:ext>
                  </a:extLst>
                </p:cNvPr>
                <p:cNvCxnSpPr/>
                <p:nvPr/>
              </p:nvCxnSpPr>
              <p:spPr>
                <a:xfrm flipV="1">
                  <a:off x="6068215" y="5442528"/>
                  <a:ext cx="406241" cy="632982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tailEnd type="triangle"/>
                </a:ln>
                <a:effectLst/>
              </p:spPr>
            </p:cxnSp>
            <p:sp>
              <p:nvSpPr>
                <p:cNvPr id="25" name="Textfeld 271">
                  <a:extLst>
                    <a:ext uri="{FF2B5EF4-FFF2-40B4-BE49-F238E27FC236}">
                      <a16:creationId xmlns:a16="http://schemas.microsoft.com/office/drawing/2014/main" id="{B3BE8591-F49A-7A43-B372-4AA466BE5C64}"/>
                    </a:ext>
                  </a:extLst>
                </p:cNvPr>
                <p:cNvSpPr txBox="1"/>
                <p:nvPr/>
              </p:nvSpPr>
              <p:spPr>
                <a:xfrm rot="2020061">
                  <a:off x="6254644" y="6018076"/>
                  <a:ext cx="66524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 (°C)</a:t>
                  </a:r>
                </a:p>
              </p:txBody>
            </p:sp>
            <p:sp>
              <p:nvSpPr>
                <p:cNvPr id="26" name="Textfeld 386">
                  <a:extLst>
                    <a:ext uri="{FF2B5EF4-FFF2-40B4-BE49-F238E27FC236}">
                      <a16:creationId xmlns:a16="http://schemas.microsoft.com/office/drawing/2014/main" id="{AA53EE0F-D452-024C-AFA8-91B7B99AD3A2}"/>
                    </a:ext>
                  </a:extLst>
                </p:cNvPr>
                <p:cNvSpPr txBox="1"/>
                <p:nvPr/>
              </p:nvSpPr>
              <p:spPr>
                <a:xfrm rot="2020061">
                  <a:off x="6203869" y="6216792"/>
                  <a:ext cx="391393" cy="2753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-10</a:t>
                  </a:r>
                </a:p>
              </p:txBody>
            </p:sp>
            <p:cxnSp>
              <p:nvCxnSpPr>
                <p:cNvPr id="27" name="Gerade Verbindung 261">
                  <a:extLst>
                    <a:ext uri="{FF2B5EF4-FFF2-40B4-BE49-F238E27FC236}">
                      <a16:creationId xmlns:a16="http://schemas.microsoft.com/office/drawing/2014/main" id="{F79256D4-DD5B-5F45-AEC1-3B10748D9709}"/>
                    </a:ext>
                  </a:extLst>
                </p:cNvPr>
                <p:cNvCxnSpPr/>
                <p:nvPr/>
              </p:nvCxnSpPr>
              <p:spPr>
                <a:xfrm rot="2020061">
                  <a:off x="5994196" y="6229203"/>
                  <a:ext cx="805306" cy="995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tailEnd type="triangle"/>
                </a:ln>
                <a:effectLst/>
              </p:spPr>
            </p:cxnSp>
          </p:grpSp>
          <p:sp>
            <p:nvSpPr>
              <p:cNvPr id="22" name="Textfeld 385">
                <a:extLst>
                  <a:ext uri="{FF2B5EF4-FFF2-40B4-BE49-F238E27FC236}">
                    <a16:creationId xmlns:a16="http://schemas.microsoft.com/office/drawing/2014/main" id="{12B3C9CF-8A3D-6446-BBE1-42E5E4FC2CF9}"/>
                  </a:ext>
                </a:extLst>
              </p:cNvPr>
              <p:cNvSpPr txBox="1"/>
              <p:nvPr/>
            </p:nvSpPr>
            <p:spPr>
              <a:xfrm rot="2020061">
                <a:off x="8012322" y="5561498"/>
                <a:ext cx="243008" cy="275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6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p:grpSp>
        <p:grpSp>
          <p:nvGrpSpPr>
            <p:cNvPr id="18" name="Gruppieren 23">
              <a:extLst>
                <a:ext uri="{FF2B5EF4-FFF2-40B4-BE49-F238E27FC236}">
                  <a16:creationId xmlns:a16="http://schemas.microsoft.com/office/drawing/2014/main" id="{9E6F0DC4-F522-0F41-AFC6-42A2351D9A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3648" y="4077072"/>
              <a:ext cx="5178425" cy="735412"/>
              <a:chOff x="972688" y="3347593"/>
              <a:chExt cx="5178400" cy="735189"/>
            </a:xfrm>
          </p:grpSpPr>
          <p:sp>
            <p:nvSpPr>
              <p:cNvPr id="19" name="Rechteck 24">
                <a:extLst>
                  <a:ext uri="{FF2B5EF4-FFF2-40B4-BE49-F238E27FC236}">
                    <a16:creationId xmlns:a16="http://schemas.microsoft.com/office/drawing/2014/main" id="{E7DD9B9E-6EF9-C442-9919-142CD345CC82}"/>
                  </a:ext>
                </a:extLst>
              </p:cNvPr>
              <p:cNvSpPr/>
              <p:nvPr/>
            </p:nvSpPr>
            <p:spPr bwMode="auto">
              <a:xfrm rot="2008351">
                <a:off x="1196525" y="3347770"/>
                <a:ext cx="4954563" cy="580849"/>
              </a:xfrm>
              <a:prstGeom prst="rect">
                <a:avLst/>
              </a:prstGeom>
              <a:gradFill>
                <a:gsLst>
                  <a:gs pos="0">
                    <a:srgbClr val="333399"/>
                  </a:gs>
                  <a:gs pos="34000">
                    <a:srgbClr val="FFFFFF"/>
                  </a:gs>
                </a:gsLst>
                <a:lin ang="5400000" scaled="0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0" name="Rechteck 25">
                <a:extLst>
                  <a:ext uri="{FF2B5EF4-FFF2-40B4-BE49-F238E27FC236}">
                    <a16:creationId xmlns:a16="http://schemas.microsoft.com/office/drawing/2014/main" id="{4617BB2D-10B1-604F-A2BC-56BAD98DC8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08351">
                <a:off x="972688" y="3883754"/>
                <a:ext cx="4954965" cy="199028"/>
              </a:xfrm>
              <a:prstGeom prst="rect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FFFFFF"/>
                  </a:gs>
                </a:gsLst>
                <a:lin ang="5400000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C89B9E3-8BA8-DF4A-9855-F3094A949A1B}"/>
              </a:ext>
            </a:extLst>
          </p:cNvPr>
          <p:cNvGrpSpPr/>
          <p:nvPr/>
        </p:nvGrpSpPr>
        <p:grpSpPr>
          <a:xfrm>
            <a:off x="545004" y="2526451"/>
            <a:ext cx="5516041" cy="2417774"/>
            <a:chOff x="1403648" y="4073897"/>
            <a:chExt cx="5516041" cy="241777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271F46E-EDC2-4842-AE31-2C6540577D5C}"/>
                </a:ext>
              </a:extLst>
            </p:cNvPr>
            <p:cNvGrpSpPr/>
            <p:nvPr/>
          </p:nvGrpSpPr>
          <p:grpSpPr>
            <a:xfrm>
              <a:off x="5896842" y="5442049"/>
              <a:ext cx="1022847" cy="1049622"/>
              <a:chOff x="7956376" y="5733256"/>
              <a:chExt cx="1022847" cy="1049622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8D6564D2-E7ED-C842-9F43-AC680E0E2B57}"/>
                  </a:ext>
                </a:extLst>
              </p:cNvPr>
              <p:cNvGrpSpPr/>
              <p:nvPr/>
            </p:nvGrpSpPr>
            <p:grpSpPr>
              <a:xfrm>
                <a:off x="7956376" y="5733256"/>
                <a:ext cx="1022847" cy="1049622"/>
                <a:chOff x="8012322" y="5021173"/>
                <a:chExt cx="1022847" cy="1049622"/>
              </a:xfrm>
            </p:grpSpPr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4AEBEFFD-BD22-394D-B02C-875F3725F83D}"/>
                    </a:ext>
                  </a:extLst>
                </p:cNvPr>
                <p:cNvGrpSpPr/>
                <p:nvPr/>
              </p:nvGrpSpPr>
              <p:grpSpPr>
                <a:xfrm rot="60000">
                  <a:off x="8109480" y="5021173"/>
                  <a:ext cx="925689" cy="1049622"/>
                  <a:chOff x="5994196" y="5442528"/>
                  <a:chExt cx="925689" cy="1049622"/>
                </a:xfrm>
              </p:grpSpPr>
              <p:cxnSp>
                <p:nvCxnSpPr>
                  <p:cNvPr id="37" name="Gerade Verbindung 250">
                    <a:extLst>
                      <a:ext uri="{FF2B5EF4-FFF2-40B4-BE49-F238E27FC236}">
                        <a16:creationId xmlns:a16="http://schemas.microsoft.com/office/drawing/2014/main" id="{43A18EBB-FEE4-814E-B97F-E4DA6C361A47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068215" y="5442528"/>
                    <a:ext cx="406241" cy="632982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ysClr val="windowText" lastClr="000000"/>
                    </a:solidFill>
                    <a:prstDash val="solid"/>
                    <a:tailEnd type="triangle"/>
                  </a:ln>
                  <a:effectLst/>
                </p:spPr>
              </p:cxnSp>
              <p:sp>
                <p:nvSpPr>
                  <p:cNvPr id="38" name="Textfeld 271">
                    <a:extLst>
                      <a:ext uri="{FF2B5EF4-FFF2-40B4-BE49-F238E27FC236}">
                        <a16:creationId xmlns:a16="http://schemas.microsoft.com/office/drawing/2014/main" id="{1EE523F7-DCF5-DA47-B7DE-A51B4F247841}"/>
                      </a:ext>
                    </a:extLst>
                  </p:cNvPr>
                  <p:cNvSpPr txBox="1"/>
                  <p:nvPr/>
                </p:nvSpPr>
                <p:spPr>
                  <a:xfrm rot="2020061">
                    <a:off x="6254644" y="6018076"/>
                    <a:ext cx="66524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rPr>
                      <a:t>T (°C)</a:t>
                    </a:r>
                  </a:p>
                </p:txBody>
              </p:sp>
              <p:sp>
                <p:nvSpPr>
                  <p:cNvPr id="39" name="Textfeld 386">
                    <a:extLst>
                      <a:ext uri="{FF2B5EF4-FFF2-40B4-BE49-F238E27FC236}">
                        <a16:creationId xmlns:a16="http://schemas.microsoft.com/office/drawing/2014/main" id="{A34A15C3-35D0-A44A-AE5A-5ED5912E298B}"/>
                      </a:ext>
                    </a:extLst>
                  </p:cNvPr>
                  <p:cNvSpPr txBox="1"/>
                  <p:nvPr/>
                </p:nvSpPr>
                <p:spPr>
                  <a:xfrm rot="2020061">
                    <a:off x="6203869" y="6216792"/>
                    <a:ext cx="391393" cy="27535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rPr>
                      <a:t>-10</a:t>
                    </a:r>
                  </a:p>
                </p:txBody>
              </p:sp>
              <p:cxnSp>
                <p:nvCxnSpPr>
                  <p:cNvPr id="40" name="Gerade Verbindung 261">
                    <a:extLst>
                      <a:ext uri="{FF2B5EF4-FFF2-40B4-BE49-F238E27FC236}">
                        <a16:creationId xmlns:a16="http://schemas.microsoft.com/office/drawing/2014/main" id="{D76D4304-01CC-BD47-ABEC-348C78240797}"/>
                      </a:ext>
                    </a:extLst>
                  </p:cNvPr>
                  <p:cNvCxnSpPr/>
                  <p:nvPr/>
                </p:nvCxnSpPr>
                <p:spPr>
                  <a:xfrm rot="2020061">
                    <a:off x="5994196" y="6229203"/>
                    <a:ext cx="805306" cy="995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ysClr val="windowText" lastClr="000000"/>
                    </a:solidFill>
                    <a:prstDash val="solid"/>
                    <a:tailEnd type="triangle"/>
                  </a:ln>
                  <a:effectLst/>
                </p:spPr>
              </p:cxnSp>
            </p:grpSp>
            <p:sp>
              <p:nvSpPr>
                <p:cNvPr id="36" name="Textfeld 385">
                  <a:extLst>
                    <a:ext uri="{FF2B5EF4-FFF2-40B4-BE49-F238E27FC236}">
                      <a16:creationId xmlns:a16="http://schemas.microsoft.com/office/drawing/2014/main" id="{062A09DB-4C5E-5A42-B812-F15B8A26092D}"/>
                    </a:ext>
                  </a:extLst>
                </p:cNvPr>
                <p:cNvSpPr txBox="1"/>
                <p:nvPr/>
              </p:nvSpPr>
              <p:spPr>
                <a:xfrm rot="2020061">
                  <a:off x="8012322" y="5561498"/>
                  <a:ext cx="243008" cy="2753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0</a:t>
                  </a:r>
                </a:p>
              </p:txBody>
            </p:sp>
          </p:grpSp>
          <p:cxnSp>
            <p:nvCxnSpPr>
              <p:cNvPr id="34" name="Gerade Verbindung 250">
                <a:extLst>
                  <a:ext uri="{FF2B5EF4-FFF2-40B4-BE49-F238E27FC236}">
                    <a16:creationId xmlns:a16="http://schemas.microsoft.com/office/drawing/2014/main" id="{36096F6A-62B6-5047-8EAC-6AEEE64B86CD}"/>
                  </a:ext>
                </a:extLst>
              </p:cNvPr>
              <p:cNvCxnSpPr/>
              <p:nvPr/>
            </p:nvCxnSpPr>
            <p:spPr>
              <a:xfrm flipV="1">
                <a:off x="8172400" y="5805264"/>
                <a:ext cx="349300" cy="517792"/>
              </a:xfrm>
              <a:prstGeom prst="line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  <a:tailEnd type="none"/>
              </a:ln>
              <a:effectLst/>
            </p:spPr>
          </p:cxn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CA4A309-ED31-EC47-A5ED-50BBEAE51125}"/>
                </a:ext>
              </a:extLst>
            </p:cNvPr>
            <p:cNvGrpSpPr/>
            <p:nvPr/>
          </p:nvGrpSpPr>
          <p:grpSpPr>
            <a:xfrm>
              <a:off x="1403648" y="4073897"/>
              <a:ext cx="5178425" cy="735235"/>
              <a:chOff x="4499992" y="2781105"/>
              <a:chExt cx="5178425" cy="735235"/>
            </a:xfrm>
          </p:grpSpPr>
          <p:sp>
            <p:nvSpPr>
              <p:cNvPr id="31" name="Rechteck 24">
                <a:extLst>
                  <a:ext uri="{FF2B5EF4-FFF2-40B4-BE49-F238E27FC236}">
                    <a16:creationId xmlns:a16="http://schemas.microsoft.com/office/drawing/2014/main" id="{E0A126A6-569C-CC49-8F25-5C8D0E5131E2}"/>
                  </a:ext>
                </a:extLst>
              </p:cNvPr>
              <p:cNvSpPr/>
              <p:nvPr/>
            </p:nvSpPr>
            <p:spPr bwMode="auto">
              <a:xfrm rot="2008351">
                <a:off x="4723830" y="2781105"/>
                <a:ext cx="4954587" cy="581025"/>
              </a:xfrm>
              <a:prstGeom prst="rect">
                <a:avLst/>
              </a:prstGeom>
              <a:gradFill>
                <a:gsLst>
                  <a:gs pos="0">
                    <a:srgbClr val="333399"/>
                  </a:gs>
                  <a:gs pos="100000">
                    <a:srgbClr val="FFFFFF"/>
                  </a:gs>
                </a:gsLst>
                <a:lin ang="5400000" scaled="0"/>
              </a:gradFill>
              <a:ln w="9525" cap="flat" cmpd="sng" algn="ctr">
                <a:gradFill flip="none" rotWithShape="1">
                  <a:gsLst>
                    <a:gs pos="0">
                      <a:srgbClr val="000000"/>
                    </a:gs>
                    <a:gs pos="100000">
                      <a:srgbClr val="FFFFFF"/>
                    </a:gs>
                  </a:gsLst>
                  <a:lin ang="0" scaled="1"/>
                  <a:tileRect/>
                </a:gra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2" name="Rechteck 25">
                <a:extLst>
                  <a:ext uri="{FF2B5EF4-FFF2-40B4-BE49-F238E27FC236}">
                    <a16:creationId xmlns:a16="http://schemas.microsoft.com/office/drawing/2014/main" id="{8D731E67-BDFC-674B-8B09-9798D14D48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08351">
                <a:off x="4499992" y="3317252"/>
                <a:ext cx="4954989" cy="199088"/>
              </a:xfrm>
              <a:prstGeom prst="rect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FFFFFF"/>
                  </a:gs>
                </a:gsLst>
                <a:lin ang="5400000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1495CD8-BDFE-C84E-93D3-6DDBA2445923}"/>
              </a:ext>
            </a:extLst>
          </p:cNvPr>
          <p:cNvGrpSpPr/>
          <p:nvPr/>
        </p:nvGrpSpPr>
        <p:grpSpPr>
          <a:xfrm>
            <a:off x="545004" y="2514693"/>
            <a:ext cx="5516237" cy="2430011"/>
            <a:chOff x="1403648" y="4062139"/>
            <a:chExt cx="5516237" cy="2430011"/>
          </a:xfrm>
        </p:grpSpPr>
        <p:grpSp>
          <p:nvGrpSpPr>
            <p:cNvPr id="42" name="Gruppieren 18">
              <a:extLst>
                <a:ext uri="{FF2B5EF4-FFF2-40B4-BE49-F238E27FC236}">
                  <a16:creationId xmlns:a16="http://schemas.microsoft.com/office/drawing/2014/main" id="{E86E78C1-A5C1-4846-B96B-E1FCA76873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3648" y="4062139"/>
              <a:ext cx="5178425" cy="735013"/>
              <a:chOff x="972688" y="3347592"/>
              <a:chExt cx="5178400" cy="735190"/>
            </a:xfrm>
          </p:grpSpPr>
          <p:sp>
            <p:nvSpPr>
              <p:cNvPr id="51" name="Rechteck 3">
                <a:extLst>
                  <a:ext uri="{FF2B5EF4-FFF2-40B4-BE49-F238E27FC236}">
                    <a16:creationId xmlns:a16="http://schemas.microsoft.com/office/drawing/2014/main" id="{62F441C1-BBD2-F04D-9247-610FE5EFF7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08351">
                <a:off x="1196123" y="3347592"/>
                <a:ext cx="4954965" cy="581499"/>
              </a:xfrm>
              <a:prstGeom prst="rect">
                <a:avLst/>
              </a:prstGeom>
              <a:solidFill>
                <a:srgbClr val="FFFFFF">
                  <a:alpha val="41960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2" name="Rechteck 4">
                <a:extLst>
                  <a:ext uri="{FF2B5EF4-FFF2-40B4-BE49-F238E27FC236}">
                    <a16:creationId xmlns:a16="http://schemas.microsoft.com/office/drawing/2014/main" id="{8C307FCB-F17A-A04A-B876-2AC522D5A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08351">
                <a:off x="972688" y="3883754"/>
                <a:ext cx="4954965" cy="199028"/>
              </a:xfrm>
              <a:prstGeom prst="rect">
                <a:avLst/>
              </a:prstGeom>
              <a:gradFill rotWithShape="0">
                <a:gsLst>
                  <a:gs pos="0">
                    <a:srgbClr val="996633"/>
                  </a:gs>
                  <a:gs pos="100000">
                    <a:srgbClr val="FFFFFF"/>
                  </a:gs>
                </a:gsLst>
                <a:lin ang="5400000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3947DD4-7D28-B44C-A75C-1E386B421375}"/>
                </a:ext>
              </a:extLst>
            </p:cNvPr>
            <p:cNvGrpSpPr/>
            <p:nvPr/>
          </p:nvGrpSpPr>
          <p:grpSpPr>
            <a:xfrm>
              <a:off x="5896531" y="5442528"/>
              <a:ext cx="1023354" cy="1049622"/>
              <a:chOff x="5896531" y="5442528"/>
              <a:chExt cx="1023354" cy="1049622"/>
            </a:xfrm>
          </p:grpSpPr>
          <p:sp>
            <p:nvSpPr>
              <p:cNvPr id="44" name="Textfeld 385">
                <a:extLst>
                  <a:ext uri="{FF2B5EF4-FFF2-40B4-BE49-F238E27FC236}">
                    <a16:creationId xmlns:a16="http://schemas.microsoft.com/office/drawing/2014/main" id="{A5054708-443F-544B-BB48-EAA1C3742009}"/>
                  </a:ext>
                </a:extLst>
              </p:cNvPr>
              <p:cNvSpPr txBox="1"/>
              <p:nvPr/>
            </p:nvSpPr>
            <p:spPr>
              <a:xfrm rot="2020061">
                <a:off x="5896531" y="5974496"/>
                <a:ext cx="243008" cy="275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6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2F570B8C-64A0-E44E-B706-C6DCC230E9D3}"/>
                  </a:ext>
                </a:extLst>
              </p:cNvPr>
              <p:cNvGrpSpPr/>
              <p:nvPr/>
            </p:nvGrpSpPr>
            <p:grpSpPr>
              <a:xfrm rot="60000">
                <a:off x="5994196" y="5442528"/>
                <a:ext cx="925689" cy="1049622"/>
                <a:chOff x="5994196" y="5442528"/>
                <a:chExt cx="925689" cy="1049622"/>
              </a:xfrm>
            </p:grpSpPr>
            <p:sp>
              <p:nvSpPr>
                <p:cNvPr id="46" name="Freeform 113">
                  <a:extLst>
                    <a:ext uri="{FF2B5EF4-FFF2-40B4-BE49-F238E27FC236}">
                      <a16:creationId xmlns:a16="http://schemas.microsoft.com/office/drawing/2014/main" id="{FA17B498-9A13-5949-BF1D-FADD4F040C3D}"/>
                    </a:ext>
                  </a:extLst>
                </p:cNvPr>
                <p:cNvSpPr/>
                <p:nvPr/>
              </p:nvSpPr>
              <p:spPr>
                <a:xfrm rot="520061">
                  <a:off x="6143050" y="5675640"/>
                  <a:ext cx="567238" cy="402100"/>
                </a:xfrm>
                <a:custGeom>
                  <a:avLst/>
                  <a:gdLst>
                    <a:gd name="connsiteX0" fmla="*/ 0 w 1410030"/>
                    <a:gd name="connsiteY0" fmla="*/ 1018890 h 1018890"/>
                    <a:gd name="connsiteX1" fmla="*/ 294561 w 1410030"/>
                    <a:gd name="connsiteY1" fmla="*/ 854708 h 1018890"/>
                    <a:gd name="connsiteX2" fmla="*/ 444256 w 1410030"/>
                    <a:gd name="connsiteY2" fmla="*/ 753302 h 1018890"/>
                    <a:gd name="connsiteX3" fmla="*/ 511860 w 1410030"/>
                    <a:gd name="connsiteY3" fmla="*/ 622923 h 1018890"/>
                    <a:gd name="connsiteX4" fmla="*/ 550491 w 1410030"/>
                    <a:gd name="connsiteY4" fmla="*/ 579463 h 1018890"/>
                    <a:gd name="connsiteX5" fmla="*/ 647068 w 1410030"/>
                    <a:gd name="connsiteY5" fmla="*/ 507030 h 1018890"/>
                    <a:gd name="connsiteX6" fmla="*/ 859539 w 1410030"/>
                    <a:gd name="connsiteY6" fmla="*/ 342849 h 1018890"/>
                    <a:gd name="connsiteX7" fmla="*/ 951287 w 1410030"/>
                    <a:gd name="connsiteY7" fmla="*/ 246272 h 1018890"/>
                    <a:gd name="connsiteX8" fmla="*/ 1047865 w 1410030"/>
                    <a:gd name="connsiteY8" fmla="*/ 130379 h 1018890"/>
                    <a:gd name="connsiteX9" fmla="*/ 1120298 w 1410030"/>
                    <a:gd name="connsiteY9" fmla="*/ 57946 h 1018890"/>
                    <a:gd name="connsiteX10" fmla="*/ 1197559 w 1410030"/>
                    <a:gd name="connsiteY10" fmla="*/ 33802 h 1018890"/>
                    <a:gd name="connsiteX11" fmla="*/ 1410030 w 1410030"/>
                    <a:gd name="connsiteY11" fmla="*/ 0 h 1018890"/>
                    <a:gd name="connsiteX0" fmla="*/ 0 w 1197558"/>
                    <a:gd name="connsiteY0" fmla="*/ 985088 h 985088"/>
                    <a:gd name="connsiteX1" fmla="*/ 294561 w 1197558"/>
                    <a:gd name="connsiteY1" fmla="*/ 820906 h 985088"/>
                    <a:gd name="connsiteX2" fmla="*/ 444256 w 1197558"/>
                    <a:gd name="connsiteY2" fmla="*/ 719500 h 985088"/>
                    <a:gd name="connsiteX3" fmla="*/ 511860 w 1197558"/>
                    <a:gd name="connsiteY3" fmla="*/ 589121 h 985088"/>
                    <a:gd name="connsiteX4" fmla="*/ 550491 w 1197558"/>
                    <a:gd name="connsiteY4" fmla="*/ 545661 h 985088"/>
                    <a:gd name="connsiteX5" fmla="*/ 647068 w 1197558"/>
                    <a:gd name="connsiteY5" fmla="*/ 473228 h 985088"/>
                    <a:gd name="connsiteX6" fmla="*/ 859539 w 1197558"/>
                    <a:gd name="connsiteY6" fmla="*/ 309047 h 985088"/>
                    <a:gd name="connsiteX7" fmla="*/ 951287 w 1197558"/>
                    <a:gd name="connsiteY7" fmla="*/ 212470 h 985088"/>
                    <a:gd name="connsiteX8" fmla="*/ 1047865 w 1197558"/>
                    <a:gd name="connsiteY8" fmla="*/ 96577 h 985088"/>
                    <a:gd name="connsiteX9" fmla="*/ 1120298 w 1197558"/>
                    <a:gd name="connsiteY9" fmla="*/ 24144 h 985088"/>
                    <a:gd name="connsiteX10" fmla="*/ 1197559 w 1197558"/>
                    <a:gd name="connsiteY10" fmla="*/ 0 h 985088"/>
                    <a:gd name="connsiteX0" fmla="*/ 0 w 1120299"/>
                    <a:gd name="connsiteY0" fmla="*/ 960943 h 960943"/>
                    <a:gd name="connsiteX1" fmla="*/ 294561 w 1120299"/>
                    <a:gd name="connsiteY1" fmla="*/ 796761 h 960943"/>
                    <a:gd name="connsiteX2" fmla="*/ 444256 w 1120299"/>
                    <a:gd name="connsiteY2" fmla="*/ 695355 h 960943"/>
                    <a:gd name="connsiteX3" fmla="*/ 511860 w 1120299"/>
                    <a:gd name="connsiteY3" fmla="*/ 564976 h 960943"/>
                    <a:gd name="connsiteX4" fmla="*/ 550491 w 1120299"/>
                    <a:gd name="connsiteY4" fmla="*/ 521516 h 960943"/>
                    <a:gd name="connsiteX5" fmla="*/ 647068 w 1120299"/>
                    <a:gd name="connsiteY5" fmla="*/ 449083 h 960943"/>
                    <a:gd name="connsiteX6" fmla="*/ 859539 w 1120299"/>
                    <a:gd name="connsiteY6" fmla="*/ 284902 h 960943"/>
                    <a:gd name="connsiteX7" fmla="*/ 951287 w 1120299"/>
                    <a:gd name="connsiteY7" fmla="*/ 188325 h 960943"/>
                    <a:gd name="connsiteX8" fmla="*/ 1047865 w 1120299"/>
                    <a:gd name="connsiteY8" fmla="*/ 72432 h 960943"/>
                    <a:gd name="connsiteX9" fmla="*/ 1120298 w 1120299"/>
                    <a:gd name="connsiteY9" fmla="*/ -1 h 960943"/>
                    <a:gd name="connsiteX0" fmla="*/ 0 w 1047865"/>
                    <a:gd name="connsiteY0" fmla="*/ 888511 h 888511"/>
                    <a:gd name="connsiteX1" fmla="*/ 294561 w 1047865"/>
                    <a:gd name="connsiteY1" fmla="*/ 724329 h 888511"/>
                    <a:gd name="connsiteX2" fmla="*/ 444256 w 1047865"/>
                    <a:gd name="connsiteY2" fmla="*/ 622923 h 888511"/>
                    <a:gd name="connsiteX3" fmla="*/ 511860 w 1047865"/>
                    <a:gd name="connsiteY3" fmla="*/ 492544 h 888511"/>
                    <a:gd name="connsiteX4" fmla="*/ 550491 w 1047865"/>
                    <a:gd name="connsiteY4" fmla="*/ 449084 h 888511"/>
                    <a:gd name="connsiteX5" fmla="*/ 647068 w 1047865"/>
                    <a:gd name="connsiteY5" fmla="*/ 376651 h 888511"/>
                    <a:gd name="connsiteX6" fmla="*/ 859539 w 1047865"/>
                    <a:gd name="connsiteY6" fmla="*/ 212470 h 888511"/>
                    <a:gd name="connsiteX7" fmla="*/ 951287 w 1047865"/>
                    <a:gd name="connsiteY7" fmla="*/ 115893 h 888511"/>
                    <a:gd name="connsiteX8" fmla="*/ 1047865 w 1047865"/>
                    <a:gd name="connsiteY8" fmla="*/ 0 h 888511"/>
                    <a:gd name="connsiteX0" fmla="*/ 0 w 951286"/>
                    <a:gd name="connsiteY0" fmla="*/ 772618 h 772618"/>
                    <a:gd name="connsiteX1" fmla="*/ 294561 w 951286"/>
                    <a:gd name="connsiteY1" fmla="*/ 608436 h 772618"/>
                    <a:gd name="connsiteX2" fmla="*/ 444256 w 951286"/>
                    <a:gd name="connsiteY2" fmla="*/ 507030 h 772618"/>
                    <a:gd name="connsiteX3" fmla="*/ 511860 w 951286"/>
                    <a:gd name="connsiteY3" fmla="*/ 376651 h 772618"/>
                    <a:gd name="connsiteX4" fmla="*/ 550491 w 951286"/>
                    <a:gd name="connsiteY4" fmla="*/ 333191 h 772618"/>
                    <a:gd name="connsiteX5" fmla="*/ 647068 w 951286"/>
                    <a:gd name="connsiteY5" fmla="*/ 260758 h 772618"/>
                    <a:gd name="connsiteX6" fmla="*/ 859539 w 951286"/>
                    <a:gd name="connsiteY6" fmla="*/ 96577 h 772618"/>
                    <a:gd name="connsiteX7" fmla="*/ 951287 w 951286"/>
                    <a:gd name="connsiteY7" fmla="*/ 0 h 772618"/>
                    <a:gd name="connsiteX0" fmla="*/ 0 w 859539"/>
                    <a:gd name="connsiteY0" fmla="*/ 676041 h 676041"/>
                    <a:gd name="connsiteX1" fmla="*/ 294561 w 859539"/>
                    <a:gd name="connsiteY1" fmla="*/ 511859 h 676041"/>
                    <a:gd name="connsiteX2" fmla="*/ 444256 w 859539"/>
                    <a:gd name="connsiteY2" fmla="*/ 410453 h 676041"/>
                    <a:gd name="connsiteX3" fmla="*/ 511860 w 859539"/>
                    <a:gd name="connsiteY3" fmla="*/ 280074 h 676041"/>
                    <a:gd name="connsiteX4" fmla="*/ 550491 w 859539"/>
                    <a:gd name="connsiteY4" fmla="*/ 236614 h 676041"/>
                    <a:gd name="connsiteX5" fmla="*/ 647068 w 859539"/>
                    <a:gd name="connsiteY5" fmla="*/ 164181 h 676041"/>
                    <a:gd name="connsiteX6" fmla="*/ 859539 w 859539"/>
                    <a:gd name="connsiteY6" fmla="*/ 0 h 676041"/>
                    <a:gd name="connsiteX0" fmla="*/ 0 w 859539"/>
                    <a:gd name="connsiteY0" fmla="*/ 676041 h 676041"/>
                    <a:gd name="connsiteX1" fmla="*/ 294561 w 859539"/>
                    <a:gd name="connsiteY1" fmla="*/ 511859 h 676041"/>
                    <a:gd name="connsiteX2" fmla="*/ 405017 w 859539"/>
                    <a:gd name="connsiteY2" fmla="*/ 354895 h 676041"/>
                    <a:gd name="connsiteX3" fmla="*/ 511860 w 859539"/>
                    <a:gd name="connsiteY3" fmla="*/ 280074 h 676041"/>
                    <a:gd name="connsiteX4" fmla="*/ 550491 w 859539"/>
                    <a:gd name="connsiteY4" fmla="*/ 236614 h 676041"/>
                    <a:gd name="connsiteX5" fmla="*/ 647068 w 859539"/>
                    <a:gd name="connsiteY5" fmla="*/ 164181 h 676041"/>
                    <a:gd name="connsiteX6" fmla="*/ 859539 w 859539"/>
                    <a:gd name="connsiteY6" fmla="*/ 0 h 676041"/>
                    <a:gd name="connsiteX0" fmla="*/ 0 w 859539"/>
                    <a:gd name="connsiteY0" fmla="*/ 676041 h 676041"/>
                    <a:gd name="connsiteX1" fmla="*/ 294561 w 859539"/>
                    <a:gd name="connsiteY1" fmla="*/ 511859 h 676041"/>
                    <a:gd name="connsiteX2" fmla="*/ 405017 w 859539"/>
                    <a:gd name="connsiteY2" fmla="*/ 354895 h 676041"/>
                    <a:gd name="connsiteX3" fmla="*/ 550491 w 859539"/>
                    <a:gd name="connsiteY3" fmla="*/ 236614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405017 w 859539"/>
                    <a:gd name="connsiteY2" fmla="*/ 354895 h 676041"/>
                    <a:gd name="connsiteX3" fmla="*/ 550491 w 859539"/>
                    <a:gd name="connsiteY3" fmla="*/ 236614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378857 w 859539"/>
                    <a:gd name="connsiteY2" fmla="*/ 317856 h 676041"/>
                    <a:gd name="connsiteX3" fmla="*/ 550491 w 859539"/>
                    <a:gd name="connsiteY3" fmla="*/ 236614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378857 w 859539"/>
                    <a:gd name="connsiteY2" fmla="*/ 317856 h 676041"/>
                    <a:gd name="connsiteX3" fmla="*/ 532827 w 859539"/>
                    <a:gd name="connsiteY3" fmla="*/ 188020 h 676041"/>
                    <a:gd name="connsiteX4" fmla="*/ 647068 w 859539"/>
                    <a:gd name="connsiteY4" fmla="*/ 164181 h 676041"/>
                    <a:gd name="connsiteX5" fmla="*/ 859539 w 859539"/>
                    <a:gd name="connsiteY5" fmla="*/ 0 h 676041"/>
                    <a:gd name="connsiteX0" fmla="*/ 0 w 859539"/>
                    <a:gd name="connsiteY0" fmla="*/ 676041 h 676041"/>
                    <a:gd name="connsiteX1" fmla="*/ 233746 w 859539"/>
                    <a:gd name="connsiteY1" fmla="*/ 449332 h 676041"/>
                    <a:gd name="connsiteX2" fmla="*/ 378857 w 859539"/>
                    <a:gd name="connsiteY2" fmla="*/ 317856 h 676041"/>
                    <a:gd name="connsiteX3" fmla="*/ 532827 w 859539"/>
                    <a:gd name="connsiteY3" fmla="*/ 188020 h 676041"/>
                    <a:gd name="connsiteX4" fmla="*/ 639427 w 859539"/>
                    <a:gd name="connsiteY4" fmla="*/ 114062 h 676041"/>
                    <a:gd name="connsiteX5" fmla="*/ 859539 w 859539"/>
                    <a:gd name="connsiteY5" fmla="*/ 0 h 676041"/>
                    <a:gd name="connsiteX0" fmla="*/ 0 w 905745"/>
                    <a:gd name="connsiteY0" fmla="*/ 642059 h 642059"/>
                    <a:gd name="connsiteX1" fmla="*/ 233746 w 905745"/>
                    <a:gd name="connsiteY1" fmla="*/ 415350 h 642059"/>
                    <a:gd name="connsiteX2" fmla="*/ 378857 w 905745"/>
                    <a:gd name="connsiteY2" fmla="*/ 283874 h 642059"/>
                    <a:gd name="connsiteX3" fmla="*/ 532827 w 905745"/>
                    <a:gd name="connsiteY3" fmla="*/ 154038 h 642059"/>
                    <a:gd name="connsiteX4" fmla="*/ 639427 w 905745"/>
                    <a:gd name="connsiteY4" fmla="*/ 80080 h 642059"/>
                    <a:gd name="connsiteX5" fmla="*/ 905745 w 905745"/>
                    <a:gd name="connsiteY5" fmla="*/ 0 h 642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05745" h="642059">
                      <a:moveTo>
                        <a:pt x="0" y="642059"/>
                      </a:moveTo>
                      <a:cubicBezTo>
                        <a:pt x="110259" y="582100"/>
                        <a:pt x="170603" y="475047"/>
                        <a:pt x="233746" y="415350"/>
                      </a:cubicBezTo>
                      <a:cubicBezTo>
                        <a:pt x="296889" y="355653"/>
                        <a:pt x="329010" y="327426"/>
                        <a:pt x="378857" y="283874"/>
                      </a:cubicBezTo>
                      <a:cubicBezTo>
                        <a:pt x="428704" y="240322"/>
                        <a:pt x="489399" y="188004"/>
                        <a:pt x="532827" y="154038"/>
                      </a:cubicBezTo>
                      <a:cubicBezTo>
                        <a:pt x="576255" y="120072"/>
                        <a:pt x="577274" y="105753"/>
                        <a:pt x="639427" y="80080"/>
                      </a:cubicBezTo>
                      <a:cubicBezTo>
                        <a:pt x="701580" y="54407"/>
                        <a:pt x="855042" y="43460"/>
                        <a:pt x="905745" y="0"/>
                      </a:cubicBezTo>
                    </a:path>
                  </a:pathLst>
                </a:custGeom>
                <a:noFill/>
                <a:ln w="31750" cap="flat" cmpd="sng" algn="ctr">
                  <a:solidFill>
                    <a:srgbClr val="FF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ＭＳ Ｐゴシック"/>
                    <a:cs typeface="+mn-cs"/>
                  </a:endParaRPr>
                </a:p>
              </p:txBody>
            </p:sp>
            <p:cxnSp>
              <p:nvCxnSpPr>
                <p:cNvPr id="47" name="Gerade Verbindung 250">
                  <a:extLst>
                    <a:ext uri="{FF2B5EF4-FFF2-40B4-BE49-F238E27FC236}">
                      <a16:creationId xmlns:a16="http://schemas.microsoft.com/office/drawing/2014/main" id="{B13725B0-9DA0-CC4D-86E6-303C9A822B8E}"/>
                    </a:ext>
                  </a:extLst>
                </p:cNvPr>
                <p:cNvCxnSpPr/>
                <p:nvPr/>
              </p:nvCxnSpPr>
              <p:spPr>
                <a:xfrm flipV="1">
                  <a:off x="6068215" y="5442528"/>
                  <a:ext cx="406241" cy="632982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tailEnd type="triangle"/>
                </a:ln>
                <a:effectLst/>
              </p:spPr>
            </p:cxnSp>
            <p:sp>
              <p:nvSpPr>
                <p:cNvPr id="48" name="Textfeld 271">
                  <a:extLst>
                    <a:ext uri="{FF2B5EF4-FFF2-40B4-BE49-F238E27FC236}">
                      <a16:creationId xmlns:a16="http://schemas.microsoft.com/office/drawing/2014/main" id="{019BD110-91C2-664F-BAD2-31732C257D03}"/>
                    </a:ext>
                  </a:extLst>
                </p:cNvPr>
                <p:cNvSpPr txBox="1"/>
                <p:nvPr/>
              </p:nvSpPr>
              <p:spPr>
                <a:xfrm rot="2020061">
                  <a:off x="6254644" y="6018076"/>
                  <a:ext cx="66524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T (°C)</a:t>
                  </a:r>
                </a:p>
              </p:txBody>
            </p:sp>
            <p:sp>
              <p:nvSpPr>
                <p:cNvPr id="49" name="Textfeld 386">
                  <a:extLst>
                    <a:ext uri="{FF2B5EF4-FFF2-40B4-BE49-F238E27FC236}">
                      <a16:creationId xmlns:a16="http://schemas.microsoft.com/office/drawing/2014/main" id="{A4DD8CE9-5328-E940-864E-1FF2630E5755}"/>
                    </a:ext>
                  </a:extLst>
                </p:cNvPr>
                <p:cNvSpPr txBox="1"/>
                <p:nvPr/>
              </p:nvSpPr>
              <p:spPr>
                <a:xfrm rot="2020061">
                  <a:off x="6203869" y="6216792"/>
                  <a:ext cx="391393" cy="2753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itchFamily="34" charset="0"/>
                      <a:cs typeface="Arial" pitchFamily="34" charset="0"/>
                    </a:rPr>
                    <a:t>-10</a:t>
                  </a:r>
                </a:p>
              </p:txBody>
            </p:sp>
            <p:cxnSp>
              <p:nvCxnSpPr>
                <p:cNvPr id="50" name="Gerade Verbindung 261">
                  <a:extLst>
                    <a:ext uri="{FF2B5EF4-FFF2-40B4-BE49-F238E27FC236}">
                      <a16:creationId xmlns:a16="http://schemas.microsoft.com/office/drawing/2014/main" id="{CDB220F0-5EB7-D841-A3DF-B3A844CB3479}"/>
                    </a:ext>
                  </a:extLst>
                </p:cNvPr>
                <p:cNvCxnSpPr/>
                <p:nvPr/>
              </p:nvCxnSpPr>
              <p:spPr>
                <a:xfrm rot="2020061">
                  <a:off x="5994196" y="6229203"/>
                  <a:ext cx="805306" cy="995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ysClr val="windowText" lastClr="000000"/>
                  </a:solidFill>
                  <a:prstDash val="solid"/>
                  <a:tailEnd type="triangle"/>
                </a:ln>
                <a:effectLst/>
              </p:spPr>
            </p:cxnSp>
          </p:grpSp>
        </p:grpSp>
      </p:grpSp>
      <p:pic>
        <p:nvPicPr>
          <p:cNvPr id="61" name="Picture 60" descr="IMG_0022.PNG">
            <a:extLst>
              <a:ext uri="{FF2B5EF4-FFF2-40B4-BE49-F238E27FC236}">
                <a16:creationId xmlns:a16="http://schemas.microsoft.com/office/drawing/2014/main" id="{13CAD786-16D7-5448-8514-1EC3374A5D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1" r="27013" b="71455"/>
          <a:stretch/>
        </p:blipFill>
        <p:spPr>
          <a:xfrm>
            <a:off x="2989053" y="929907"/>
            <a:ext cx="4687568" cy="167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7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7800</TotalTime>
  <Words>154</Words>
  <Application>Microsoft Macintosh PowerPoint</Application>
  <PresentationFormat>On-screen Show (16:9)</PresentationFormat>
  <Paragraphs>47</Paragraphs>
  <Slides>20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3_Office Theme</vt:lpstr>
      <vt:lpstr>Das Projekt ALBINA</vt:lpstr>
      <vt:lpstr>PowerPoint Presentation</vt:lpstr>
      <vt:lpstr>PowerPoint Presentation</vt:lpstr>
      <vt:lpstr>Nassschneemechanik |Meccanica neve bagnata</vt:lpstr>
      <vt:lpstr>Nassschneemechanik |Meccanica neve bagnata</vt:lpstr>
      <vt:lpstr>Persistente Kristalle | Cristalli persistenti</vt:lpstr>
      <vt:lpstr>Nicht-persistente Kristalle | Cristalli non-persistenti</vt:lpstr>
      <vt:lpstr>PowerPoint Presentation</vt:lpstr>
      <vt:lpstr>PowerPoint Presentation</vt:lpstr>
      <vt:lpstr>PowerPoint Presentation</vt:lpstr>
      <vt:lpstr>LWCindex</vt:lpstr>
      <vt:lpstr>MaxLWC</vt:lpstr>
      <vt:lpstr>PowerPoint Presentation</vt:lpstr>
      <vt:lpstr>SNOWPACK</vt:lpstr>
      <vt:lpstr>SNOWPACK</vt:lpstr>
      <vt:lpstr>SNOWPACK</vt:lpstr>
      <vt:lpstr>SNOWPACK</vt:lpstr>
      <vt:lpstr>SNOWPACK</vt:lpstr>
      <vt:lpstr>SNOWPACK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</dc:creator>
  <cp:lastModifiedBy>CHM</cp:lastModifiedBy>
  <cp:revision>390</cp:revision>
  <dcterms:created xsi:type="dcterms:W3CDTF">2018-01-11T15:59:20Z</dcterms:created>
  <dcterms:modified xsi:type="dcterms:W3CDTF">2020-03-23T07:37:22Z</dcterms:modified>
</cp:coreProperties>
</file>