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</p:sldMasterIdLst>
  <p:notesMasterIdLst>
    <p:notesMasterId r:id="rId17"/>
  </p:notesMasterIdLst>
  <p:sldIdLst>
    <p:sldId id="547" r:id="rId3"/>
    <p:sldId id="623" r:id="rId4"/>
    <p:sldId id="632" r:id="rId5"/>
    <p:sldId id="634" r:id="rId6"/>
    <p:sldId id="612" r:id="rId7"/>
    <p:sldId id="626" r:id="rId8"/>
    <p:sldId id="624" r:id="rId9"/>
    <p:sldId id="625" r:id="rId10"/>
    <p:sldId id="628" r:id="rId11"/>
    <p:sldId id="631" r:id="rId12"/>
    <p:sldId id="629" r:id="rId13"/>
    <p:sldId id="633" r:id="rId14"/>
    <p:sldId id="630" r:id="rId15"/>
    <p:sldId id="524" r:id="rId1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3E9094B0-9EB1-4495-90A9-C2CD0F82745A}">
          <p14:sldIdLst>
            <p14:sldId id="547"/>
            <p14:sldId id="623"/>
          </p14:sldIdLst>
        </p14:section>
        <p14:section name="System" id="{D2A98F9D-EFA4-4877-A000-656705FA7F51}">
          <p14:sldIdLst>
            <p14:sldId id="632"/>
            <p14:sldId id="634"/>
            <p14:sldId id="612"/>
            <p14:sldId id="626"/>
            <p14:sldId id="624"/>
            <p14:sldId id="625"/>
            <p14:sldId id="628"/>
            <p14:sldId id="631"/>
            <p14:sldId id="629"/>
            <p14:sldId id="633"/>
            <p14:sldId id="630"/>
            <p14:sldId id="5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1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81BD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99"/>
    <p:restoredTop sz="98006" autoAdjust="0"/>
  </p:normalViewPr>
  <p:slideViewPr>
    <p:cSldViewPr snapToGrid="0" snapToObjects="1">
      <p:cViewPr>
        <p:scale>
          <a:sx n="154" d="100"/>
          <a:sy n="154" d="100"/>
        </p:scale>
        <p:origin x="584" y="776"/>
      </p:cViewPr>
      <p:guideLst>
        <p:guide orient="horz" pos="1620"/>
        <p:guide pos="2880"/>
        <p:guide pos="1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26.04.20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03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4/26/20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76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4" y="0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4" y="4077207"/>
            <a:ext cx="74944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Energiebilanz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Atmosphere -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Schneedecke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Bilancio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energetico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atmosfera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–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manto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Calibri"/>
                <a:cs typeface="Calibri"/>
              </a:rPr>
              <a:t>nevoso</a:t>
            </a:r>
            <a:r>
              <a:rPr lang="en-US" sz="3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endParaRPr lang="en-GB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4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EC62-9BC4-174A-8F49-DC48CC46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| </a:t>
            </a:r>
            <a:r>
              <a:rPr lang="de-DE" dirty="0" err="1"/>
              <a:t>Esempi</a:t>
            </a:r>
            <a:endParaRPr lang="de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8217E3-EBE2-BA41-9BC0-A0D7BA9425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5" t="36911" r="17309" b="43601"/>
          <a:stretch/>
        </p:blipFill>
        <p:spPr>
          <a:xfrm>
            <a:off x="232755" y="1205345"/>
            <a:ext cx="8502537" cy="34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9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EC62-9BC4-174A-8F49-DC48CC46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| </a:t>
            </a:r>
            <a:r>
              <a:rPr lang="de-DE" dirty="0" err="1"/>
              <a:t>Esempi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FCA1A-55E7-D44A-8AA6-82168F5B6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79" t="37240" r="17572" b="43310"/>
          <a:stretch/>
        </p:blipFill>
        <p:spPr>
          <a:xfrm>
            <a:off x="199505" y="1105593"/>
            <a:ext cx="8728862" cy="349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4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EC62-9BC4-174A-8F49-DC48CC46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| </a:t>
            </a:r>
            <a:r>
              <a:rPr lang="de-DE" dirty="0" err="1"/>
              <a:t>Esempi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FCA1A-55E7-D44A-8AA6-82168F5B6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80" b="18504"/>
          <a:stretch/>
        </p:blipFill>
        <p:spPr>
          <a:xfrm>
            <a:off x="2360719" y="924620"/>
            <a:ext cx="3722120" cy="408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6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92E91-C274-C049-8CCF-7157B94E4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| </a:t>
            </a:r>
            <a:r>
              <a:rPr lang="de-DE" dirty="0" err="1"/>
              <a:t>Esempi</a:t>
            </a:r>
            <a:endParaRPr lang="de-DE" dirty="0"/>
          </a:p>
        </p:txBody>
      </p:sp>
      <p:pic>
        <p:nvPicPr>
          <p:cNvPr id="4" name="Content Placeholder 2" descr="energy_evolution.jpg">
            <a:extLst>
              <a:ext uri="{FF2B5EF4-FFF2-40B4-BE49-F238E27FC236}">
                <a16:creationId xmlns:a16="http://schemas.microsoft.com/office/drawing/2014/main" id="{F0E3CDDD-13DE-E142-A0B3-37751439E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t="-149" b="811"/>
          <a:stretch/>
        </p:blipFill>
        <p:spPr bwMode="auto">
          <a:xfrm>
            <a:off x="878560" y="1088967"/>
            <a:ext cx="6295324" cy="398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DF4F7C-B978-5849-BB31-9DA2ADB33AB0}"/>
              </a:ext>
            </a:extLst>
          </p:cNvPr>
          <p:cNvSpPr/>
          <p:nvPr/>
        </p:nvSpPr>
        <p:spPr bwMode="auto">
          <a:xfrm>
            <a:off x="2574995" y="1933703"/>
            <a:ext cx="567135" cy="1774019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62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.00216 L 0.22378 0.002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378 0.00216 L 0.38837 0.0021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5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C456F-DE66-C947-A8A3-4AA38DF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SK38 Stabilitätsindex | </a:t>
            </a:r>
            <a:r>
              <a:rPr lang="de-DE" dirty="0" err="1"/>
              <a:t>indice</a:t>
            </a:r>
            <a:r>
              <a:rPr lang="de-DE" dirty="0"/>
              <a:t> </a:t>
            </a:r>
            <a:r>
              <a:rPr lang="de-DE" dirty="0" err="1"/>
              <a:t>stabilità</a:t>
            </a:r>
            <a:endParaRPr lang="de-D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0852816-E881-F746-AC4F-9080C71B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7" y="1257374"/>
            <a:ext cx="1627809" cy="7001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3320970-BF63-B642-A048-6AA37700CD06}"/>
              </a:ext>
            </a:extLst>
          </p:cNvPr>
          <p:cNvSpPr txBox="1"/>
          <p:nvPr/>
        </p:nvSpPr>
        <p:spPr>
          <a:xfrm>
            <a:off x="1769564" y="1184899"/>
            <a:ext cx="358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Scherfestigkeit | </a:t>
            </a:r>
            <a:r>
              <a:rPr lang="de-DE" dirty="0" err="1"/>
              <a:t>Resistenza</a:t>
            </a:r>
            <a:r>
              <a:rPr lang="de-DE" dirty="0"/>
              <a:t> al </a:t>
            </a:r>
            <a:r>
              <a:rPr lang="de-DE" dirty="0" err="1"/>
              <a:t>taglio</a:t>
            </a:r>
            <a:r>
              <a:rPr lang="de-DE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9C6E5-C02F-0B4F-AFF9-100A06AF19AB}"/>
              </a:ext>
            </a:extLst>
          </p:cNvPr>
          <p:cNvSpPr txBox="1"/>
          <p:nvPr/>
        </p:nvSpPr>
        <p:spPr>
          <a:xfrm>
            <a:off x="1769564" y="1534990"/>
            <a:ext cx="31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Scherspannung | </a:t>
            </a:r>
            <a:r>
              <a:rPr lang="de-DE" dirty="0" err="1"/>
              <a:t>Sforzo</a:t>
            </a:r>
            <a:r>
              <a:rPr lang="de-DE" dirty="0"/>
              <a:t> a </a:t>
            </a:r>
            <a:r>
              <a:rPr lang="de-DE" dirty="0" err="1"/>
              <a:t>taglio</a:t>
            </a:r>
            <a:endParaRPr lang="de-D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8D9C00F-E8FA-7140-AF05-F190C4148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04" y="2136253"/>
            <a:ext cx="1651000" cy="36624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F9596D0-8FD6-5842-B84E-BF60E73F1828}"/>
              </a:ext>
            </a:extLst>
          </p:cNvPr>
          <p:cNvSpPr/>
          <p:nvPr/>
        </p:nvSpPr>
        <p:spPr>
          <a:xfrm>
            <a:off x="937867" y="2165001"/>
            <a:ext cx="828537" cy="251792"/>
          </a:xfrm>
          <a:prstGeom prst="rect">
            <a:avLst/>
          </a:prstGeom>
          <a:noFill/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049753-BFA5-0543-97FB-5BD36C149234}"/>
              </a:ext>
            </a:extLst>
          </p:cNvPr>
          <p:cNvSpPr/>
          <p:nvPr/>
        </p:nvSpPr>
        <p:spPr>
          <a:xfrm>
            <a:off x="609601" y="2165001"/>
            <a:ext cx="326472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BA6FF08-59F1-CA40-AF5E-EF4EBE12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04" y="2776904"/>
            <a:ext cx="2373707" cy="6742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91F14D-5524-484D-AE0C-4F5AF3ED5BA7}"/>
              </a:ext>
            </a:extLst>
          </p:cNvPr>
          <p:cNvSpPr/>
          <p:nvPr/>
        </p:nvSpPr>
        <p:spPr>
          <a:xfrm>
            <a:off x="742120" y="3558272"/>
            <a:ext cx="198784" cy="198784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1C3301-2923-8549-B312-507B2EC3C8BF}"/>
              </a:ext>
            </a:extLst>
          </p:cNvPr>
          <p:cNvSpPr txBox="1"/>
          <p:nvPr/>
        </p:nvSpPr>
        <p:spPr>
          <a:xfrm>
            <a:off x="940904" y="3485975"/>
            <a:ext cx="2083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Neigung | </a:t>
            </a:r>
            <a:r>
              <a:rPr lang="de-DE" dirty="0" err="1"/>
              <a:t>Pendenza</a:t>
            </a:r>
            <a:endParaRPr lang="de-DE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F6805E3-1A61-DF41-9F65-18E9A5FEBE71}"/>
              </a:ext>
            </a:extLst>
          </p:cNvPr>
          <p:cNvSpPr/>
          <p:nvPr/>
        </p:nvSpPr>
        <p:spPr>
          <a:xfrm>
            <a:off x="742120" y="3897669"/>
            <a:ext cx="198784" cy="198784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3AFF18-0733-D440-85D0-EFE843B6B025}"/>
              </a:ext>
            </a:extLst>
          </p:cNvPr>
          <p:cNvSpPr txBox="1"/>
          <p:nvPr/>
        </p:nvSpPr>
        <p:spPr>
          <a:xfrm>
            <a:off x="940904" y="3812395"/>
            <a:ext cx="234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Schneebrett | </a:t>
            </a:r>
            <a:r>
              <a:rPr lang="de-DE" dirty="0" err="1"/>
              <a:t>Lastrone</a:t>
            </a:r>
            <a:endParaRPr lang="de-DE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C2A62A8-CD9D-DB47-BF09-5304AE6EA97D}"/>
              </a:ext>
            </a:extLst>
          </p:cNvPr>
          <p:cNvSpPr/>
          <p:nvPr/>
        </p:nvSpPr>
        <p:spPr>
          <a:xfrm>
            <a:off x="742120" y="4212387"/>
            <a:ext cx="198784" cy="1987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09190F6-F0DA-CD40-A3DD-DA368D2B80D3}"/>
              </a:ext>
            </a:extLst>
          </p:cNvPr>
          <p:cNvSpPr txBox="1"/>
          <p:nvPr/>
        </p:nvSpPr>
        <p:spPr>
          <a:xfrm>
            <a:off x="940904" y="4143244"/>
            <a:ext cx="288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Last Skifahrer | Peso </a:t>
            </a:r>
            <a:r>
              <a:rPr lang="de-DE" dirty="0" err="1"/>
              <a:t>sciatore</a:t>
            </a:r>
            <a:endParaRPr lang="de-DE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848A76-8CEC-6D45-8797-5DC9C69105A6}"/>
              </a:ext>
            </a:extLst>
          </p:cNvPr>
          <p:cNvSpPr/>
          <p:nvPr/>
        </p:nvSpPr>
        <p:spPr>
          <a:xfrm>
            <a:off x="1328943" y="3191821"/>
            <a:ext cx="1029943" cy="251792"/>
          </a:xfrm>
          <a:prstGeom prst="rect">
            <a:avLst/>
          </a:prstGeom>
          <a:noFill/>
          <a:ln w="12700">
            <a:solidFill>
              <a:srgbClr val="4E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48F0395-DA72-5B41-9ABE-ECB76DF39DF4}"/>
              </a:ext>
            </a:extLst>
          </p:cNvPr>
          <p:cNvSpPr/>
          <p:nvPr/>
        </p:nvSpPr>
        <p:spPr>
          <a:xfrm>
            <a:off x="909566" y="2958621"/>
            <a:ext cx="289151" cy="442079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4CCE3C-0398-7749-AFE6-D44E01110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9399" y="2074175"/>
            <a:ext cx="3713085" cy="275390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C503DF0-8ADF-B247-A795-4547024D2148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1872" y="1024349"/>
            <a:ext cx="2952562" cy="398788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510F4E-07D0-2143-9E80-9F7627F3476F}"/>
              </a:ext>
            </a:extLst>
          </p:cNvPr>
          <p:cNvSpPr/>
          <p:nvPr/>
        </p:nvSpPr>
        <p:spPr>
          <a:xfrm>
            <a:off x="8311896" y="1957571"/>
            <a:ext cx="630588" cy="3054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41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Was ist SNOWPACK? | </a:t>
            </a:r>
            <a:r>
              <a:rPr lang="de-DE" dirty="0" err="1"/>
              <a:t>Cos‘é</a:t>
            </a:r>
            <a:r>
              <a:rPr lang="de-DE" dirty="0"/>
              <a:t> SNOWPACK?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0E7451-0C46-5447-A798-6FC5BE3BB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61" y="990552"/>
            <a:ext cx="6023661" cy="40216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987295-051F-3F42-AE89-B19276160383}"/>
              </a:ext>
            </a:extLst>
          </p:cNvPr>
          <p:cNvSpPr txBox="1"/>
          <p:nvPr/>
        </p:nvSpPr>
        <p:spPr>
          <a:xfrm>
            <a:off x="6204288" y="990552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Finite-Element-Modell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Löst mehrere Differentialgleichungen</a:t>
            </a:r>
          </a:p>
          <a:p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Energie- und Massenbilanzmodell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(Mechanisches Modell)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579690-0719-C047-A8A9-8F769054367D}"/>
              </a:ext>
            </a:extLst>
          </p:cNvPr>
          <p:cNvSpPr txBox="1"/>
          <p:nvPr/>
        </p:nvSpPr>
        <p:spPr>
          <a:xfrm>
            <a:off x="6204287" y="3196349"/>
            <a:ext cx="2856652" cy="18158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r>
              <a:rPr lang="it" dirty="0"/>
              <a:t>Modello ad elementi finiti</a:t>
            </a:r>
          </a:p>
          <a:p>
            <a:r>
              <a:rPr lang="it" dirty="0"/>
              <a:t>Risolve diverse equazioni differenziali</a:t>
            </a:r>
          </a:p>
          <a:p>
            <a:endParaRPr lang="it" dirty="0"/>
          </a:p>
          <a:p>
            <a:r>
              <a:rPr lang="it" dirty="0"/>
              <a:t>Modello di bilancio energetico e di massa</a:t>
            </a:r>
          </a:p>
          <a:p>
            <a:r>
              <a:rPr lang="it" dirty="0"/>
              <a:t>(Modello meccanico)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26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Flüsse der Bilanz | i </a:t>
            </a:r>
            <a:r>
              <a:rPr lang="de-DE" dirty="0" err="1"/>
              <a:t>flussi</a:t>
            </a:r>
            <a:r>
              <a:rPr lang="de-DE" dirty="0"/>
              <a:t> del </a:t>
            </a:r>
            <a:r>
              <a:rPr lang="de-DE" dirty="0" err="1"/>
              <a:t>bilancio</a:t>
            </a:r>
            <a:endParaRPr lang="de-D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670CF9-F750-DD47-9330-2CCD03488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68" y="1075144"/>
            <a:ext cx="5901464" cy="401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39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Energiebilanz | Il </a:t>
            </a:r>
            <a:r>
              <a:rPr lang="de-DE" dirty="0" err="1"/>
              <a:t>bilancio</a:t>
            </a:r>
            <a:r>
              <a:rPr lang="de-DE" dirty="0"/>
              <a:t> </a:t>
            </a:r>
            <a:r>
              <a:rPr lang="de-DE" dirty="0" err="1"/>
              <a:t>energetico</a:t>
            </a:r>
            <a:endParaRPr lang="de-DE" dirty="0"/>
          </a:p>
        </p:txBody>
      </p:sp>
      <p:pic>
        <p:nvPicPr>
          <p:cNvPr id="6" name="Picture 5" descr="Schermata 10-2456217 alle 08.43.16.png">
            <a:extLst>
              <a:ext uri="{FF2B5EF4-FFF2-40B4-BE49-F238E27FC236}">
                <a16:creationId xmlns:a16="http://schemas.microsoft.com/office/drawing/2014/main" id="{165A1738-9A98-6849-AF8C-7DB1E67E5D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"/>
          <a:stretch/>
        </p:blipFill>
        <p:spPr>
          <a:xfrm>
            <a:off x="1172921" y="2027666"/>
            <a:ext cx="6798158" cy="1088168"/>
          </a:xfrm>
          <a:prstGeom prst="rect">
            <a:avLst/>
          </a:prstGeom>
          <a:effectLst>
            <a:glow rad="101600">
              <a:srgbClr val="FF0000">
                <a:alpha val="75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71829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>
            <a:extLst>
              <a:ext uri="{FF2B5EF4-FFF2-40B4-BE49-F238E27FC236}">
                <a16:creationId xmlns:a16="http://schemas.microsoft.com/office/drawing/2014/main" id="{1BD3DBD8-88AA-3E42-AA51-E3D9C2E9D2CE}"/>
              </a:ext>
            </a:extLst>
          </p:cNvPr>
          <p:cNvSpPr/>
          <p:nvPr/>
        </p:nvSpPr>
        <p:spPr>
          <a:xfrm>
            <a:off x="3131508" y="3247569"/>
            <a:ext cx="2292263" cy="1622121"/>
          </a:xfrm>
          <a:custGeom>
            <a:avLst/>
            <a:gdLst>
              <a:gd name="connsiteX0" fmla="*/ 0 w 2292263"/>
              <a:gd name="connsiteY0" fmla="*/ 1622121 h 1622121"/>
              <a:gd name="connsiteX1" fmla="*/ 219205 w 2292263"/>
              <a:gd name="connsiteY1" fmla="*/ 1208762 h 1622121"/>
              <a:gd name="connsiteX2" fmla="*/ 551145 w 2292263"/>
              <a:gd name="connsiteY2" fmla="*/ 582460 h 1622121"/>
              <a:gd name="connsiteX3" fmla="*/ 739035 w 2292263"/>
              <a:gd name="connsiteY3" fmla="*/ 281836 h 1622121"/>
              <a:gd name="connsiteX4" fmla="*/ 895611 w 2292263"/>
              <a:gd name="connsiteY4" fmla="*/ 93945 h 1622121"/>
              <a:gd name="connsiteX5" fmla="*/ 1083501 w 2292263"/>
              <a:gd name="connsiteY5" fmla="*/ 6263 h 1622121"/>
              <a:gd name="connsiteX6" fmla="*/ 1227550 w 2292263"/>
              <a:gd name="connsiteY6" fmla="*/ 0 h 1622121"/>
              <a:gd name="connsiteX7" fmla="*/ 1415441 w 2292263"/>
              <a:gd name="connsiteY7" fmla="*/ 87682 h 1622121"/>
              <a:gd name="connsiteX8" fmla="*/ 1534438 w 2292263"/>
              <a:gd name="connsiteY8" fmla="*/ 219205 h 1622121"/>
              <a:gd name="connsiteX9" fmla="*/ 1697276 w 2292263"/>
              <a:gd name="connsiteY9" fmla="*/ 488515 h 1622121"/>
              <a:gd name="connsiteX10" fmla="*/ 2085583 w 2292263"/>
              <a:gd name="connsiteY10" fmla="*/ 1277655 h 1622121"/>
              <a:gd name="connsiteX11" fmla="*/ 2292263 w 2292263"/>
              <a:gd name="connsiteY11" fmla="*/ 1622121 h 1622121"/>
              <a:gd name="connsiteX12" fmla="*/ 0 w 2292263"/>
              <a:gd name="connsiteY12" fmla="*/ 1622121 h 1622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92263" h="1622121">
                <a:moveTo>
                  <a:pt x="0" y="1622121"/>
                </a:moveTo>
                <a:lnTo>
                  <a:pt x="219205" y="1208762"/>
                </a:lnTo>
                <a:lnTo>
                  <a:pt x="551145" y="582460"/>
                </a:lnTo>
                <a:lnTo>
                  <a:pt x="739035" y="281836"/>
                </a:lnTo>
                <a:lnTo>
                  <a:pt x="895611" y="93945"/>
                </a:lnTo>
                <a:lnTo>
                  <a:pt x="1083501" y="6263"/>
                </a:lnTo>
                <a:lnTo>
                  <a:pt x="1227550" y="0"/>
                </a:lnTo>
                <a:lnTo>
                  <a:pt x="1415441" y="87682"/>
                </a:lnTo>
                <a:lnTo>
                  <a:pt x="1534438" y="219205"/>
                </a:lnTo>
                <a:lnTo>
                  <a:pt x="1697276" y="488515"/>
                </a:lnTo>
                <a:lnTo>
                  <a:pt x="2085583" y="1277655"/>
                </a:lnTo>
                <a:lnTo>
                  <a:pt x="2292263" y="1622121"/>
                </a:lnTo>
                <a:lnTo>
                  <a:pt x="0" y="1622121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051DE1-19EB-2A4A-BC4F-36D6901BD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Flüsse der Bilanz | i </a:t>
            </a:r>
            <a:r>
              <a:rPr lang="de-DE" dirty="0" err="1"/>
              <a:t>flussi</a:t>
            </a:r>
            <a:r>
              <a:rPr lang="de-DE" dirty="0"/>
              <a:t> del </a:t>
            </a:r>
            <a:r>
              <a:rPr lang="de-DE" dirty="0" err="1"/>
              <a:t>bilancio</a:t>
            </a:r>
            <a:endParaRPr lang="de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C04883-6E2E-814D-86EF-70E701AD5078}"/>
              </a:ext>
            </a:extLst>
          </p:cNvPr>
          <p:cNvSpPr txBox="1"/>
          <p:nvPr/>
        </p:nvSpPr>
        <p:spPr>
          <a:xfrm>
            <a:off x="236376" y="1007705"/>
            <a:ext cx="42423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Energiefluss ist eine Größe, die die Übertragungsrate von Energie pro Flächeneinheit misst.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Wort "Fluss" bedeutet hier Veränderung oder Fluktuation.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Einheit &gt; </a:t>
            </a:r>
            <a:r>
              <a:rPr lang="it" dirty="0"/>
              <a:t>Wm</a:t>
            </a:r>
            <a:r>
              <a:rPr lang="it" baseline="30000" dirty="0"/>
              <a:t>-2</a:t>
            </a:r>
            <a:r>
              <a:rPr lang="it" dirty="0"/>
              <a:t> (Js</a:t>
            </a:r>
            <a:r>
              <a:rPr lang="it" baseline="30000" dirty="0"/>
              <a:t>-1</a:t>
            </a:r>
            <a:r>
              <a:rPr lang="it" dirty="0"/>
              <a:t> m</a:t>
            </a:r>
            <a:r>
              <a:rPr lang="it" baseline="30000" dirty="0"/>
              <a:t>-2</a:t>
            </a:r>
            <a:r>
              <a:rPr lang="it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Energiedichte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Einheit &gt; Jm</a:t>
            </a:r>
            <a:r>
              <a:rPr lang="de-DE" baseline="30000" dirty="0"/>
              <a:t>-2</a:t>
            </a:r>
            <a:endParaRPr lang="de-D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A95EE-0608-9D48-B04E-FCF771E62733}"/>
              </a:ext>
            </a:extLst>
          </p:cNvPr>
          <p:cNvSpPr txBox="1"/>
          <p:nvPr/>
        </p:nvSpPr>
        <p:spPr>
          <a:xfrm>
            <a:off x="4463776" y="1008000"/>
            <a:ext cx="44408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Il flusso di energia è una quantità che misura il tasso di trasferimento di energia per unità di superficie.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La parola "flusso" significa cambiamento o fluttuazione.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" dirty="0"/>
              <a:t>Unità &gt; Wm</a:t>
            </a:r>
            <a:r>
              <a:rPr lang="it" baseline="30000" dirty="0"/>
              <a:t>-2</a:t>
            </a:r>
            <a:r>
              <a:rPr lang="it" dirty="0"/>
              <a:t> (Js</a:t>
            </a:r>
            <a:r>
              <a:rPr lang="it" baseline="30000" dirty="0"/>
              <a:t>-1</a:t>
            </a:r>
            <a:r>
              <a:rPr lang="it" dirty="0"/>
              <a:t> m</a:t>
            </a:r>
            <a:r>
              <a:rPr lang="it" baseline="30000" dirty="0"/>
              <a:t>-2</a:t>
            </a:r>
            <a:r>
              <a:rPr lang="it" dirty="0"/>
              <a:t>)</a:t>
            </a:r>
            <a:br>
              <a:rPr lang="it" dirty="0"/>
            </a:br>
            <a:endParaRPr lang="de-DE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Densità</a:t>
            </a:r>
            <a:r>
              <a:rPr lang="de-DE" dirty="0"/>
              <a:t> </a:t>
            </a:r>
            <a:r>
              <a:rPr lang="de-DE" dirty="0" err="1"/>
              <a:t>energetica</a:t>
            </a:r>
            <a:r>
              <a:rPr lang="de-DE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Unità</a:t>
            </a:r>
            <a:r>
              <a:rPr lang="de-DE" dirty="0"/>
              <a:t> &gt; Jm</a:t>
            </a:r>
            <a:r>
              <a:rPr lang="de-DE" baseline="30000" dirty="0"/>
              <a:t>-2</a:t>
            </a:r>
            <a:endParaRPr lang="it" baseline="30000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16EA2A4-ED95-FD4A-87A5-7CA2C6781DBE}"/>
              </a:ext>
            </a:extLst>
          </p:cNvPr>
          <p:cNvSpPr/>
          <p:nvPr/>
        </p:nvSpPr>
        <p:spPr>
          <a:xfrm>
            <a:off x="3139735" y="3246569"/>
            <a:ext cx="2284036" cy="1624701"/>
          </a:xfrm>
          <a:custGeom>
            <a:avLst/>
            <a:gdLst>
              <a:gd name="connsiteX0" fmla="*/ 0 w 1070976"/>
              <a:gd name="connsiteY0" fmla="*/ 720627 h 758205"/>
              <a:gd name="connsiteX1" fmla="*/ 112735 w 1070976"/>
              <a:gd name="connsiteY1" fmla="*/ 495158 h 758205"/>
              <a:gd name="connsiteX2" fmla="*/ 269310 w 1070976"/>
              <a:gd name="connsiteY2" fmla="*/ 200797 h 758205"/>
              <a:gd name="connsiteX3" fmla="*/ 350729 w 1070976"/>
              <a:gd name="connsiteY3" fmla="*/ 106851 h 758205"/>
              <a:gd name="connsiteX4" fmla="*/ 432148 w 1070976"/>
              <a:gd name="connsiteY4" fmla="*/ 31695 h 758205"/>
              <a:gd name="connsiteX5" fmla="*/ 551146 w 1070976"/>
              <a:gd name="connsiteY5" fmla="*/ 380 h 758205"/>
              <a:gd name="connsiteX6" fmla="*/ 645091 w 1070976"/>
              <a:gd name="connsiteY6" fmla="*/ 50484 h 758205"/>
              <a:gd name="connsiteX7" fmla="*/ 713984 w 1070976"/>
              <a:gd name="connsiteY7" fmla="*/ 125640 h 758205"/>
              <a:gd name="connsiteX8" fmla="*/ 814192 w 1070976"/>
              <a:gd name="connsiteY8" fmla="*/ 294742 h 758205"/>
              <a:gd name="connsiteX9" fmla="*/ 845507 w 1070976"/>
              <a:gd name="connsiteY9" fmla="*/ 376161 h 758205"/>
              <a:gd name="connsiteX10" fmla="*/ 964504 w 1070976"/>
              <a:gd name="connsiteY10" fmla="*/ 589103 h 758205"/>
              <a:gd name="connsiteX11" fmla="*/ 1070976 w 1070976"/>
              <a:gd name="connsiteY11" fmla="*/ 758205 h 758205"/>
              <a:gd name="connsiteX0" fmla="*/ 0 w 1070976"/>
              <a:gd name="connsiteY0" fmla="*/ 720627 h 758205"/>
              <a:gd name="connsiteX1" fmla="*/ 112735 w 1070976"/>
              <a:gd name="connsiteY1" fmla="*/ 495158 h 758205"/>
              <a:gd name="connsiteX2" fmla="*/ 269310 w 1070976"/>
              <a:gd name="connsiteY2" fmla="*/ 200797 h 758205"/>
              <a:gd name="connsiteX3" fmla="*/ 350729 w 1070976"/>
              <a:gd name="connsiteY3" fmla="*/ 106851 h 758205"/>
              <a:gd name="connsiteX4" fmla="*/ 432148 w 1070976"/>
              <a:gd name="connsiteY4" fmla="*/ 31695 h 758205"/>
              <a:gd name="connsiteX5" fmla="*/ 551146 w 1070976"/>
              <a:gd name="connsiteY5" fmla="*/ 380 h 758205"/>
              <a:gd name="connsiteX6" fmla="*/ 645091 w 1070976"/>
              <a:gd name="connsiteY6" fmla="*/ 50484 h 758205"/>
              <a:gd name="connsiteX7" fmla="*/ 713984 w 1070976"/>
              <a:gd name="connsiteY7" fmla="*/ 125640 h 758205"/>
              <a:gd name="connsiteX8" fmla="*/ 814192 w 1070976"/>
              <a:gd name="connsiteY8" fmla="*/ 294742 h 758205"/>
              <a:gd name="connsiteX9" fmla="*/ 857211 w 1070976"/>
              <a:gd name="connsiteY9" fmla="*/ 376161 h 758205"/>
              <a:gd name="connsiteX10" fmla="*/ 964504 w 1070976"/>
              <a:gd name="connsiteY10" fmla="*/ 589103 h 758205"/>
              <a:gd name="connsiteX11" fmla="*/ 1070976 w 1070976"/>
              <a:gd name="connsiteY11" fmla="*/ 758205 h 758205"/>
              <a:gd name="connsiteX0" fmla="*/ 0 w 1070976"/>
              <a:gd name="connsiteY0" fmla="*/ 720619 h 758197"/>
              <a:gd name="connsiteX1" fmla="*/ 112735 w 1070976"/>
              <a:gd name="connsiteY1" fmla="*/ 495150 h 758197"/>
              <a:gd name="connsiteX2" fmla="*/ 269310 w 1070976"/>
              <a:gd name="connsiteY2" fmla="*/ 200789 h 758197"/>
              <a:gd name="connsiteX3" fmla="*/ 341951 w 1070976"/>
              <a:gd name="connsiteY3" fmla="*/ 103917 h 758197"/>
              <a:gd name="connsiteX4" fmla="*/ 432148 w 1070976"/>
              <a:gd name="connsiteY4" fmla="*/ 31687 h 758197"/>
              <a:gd name="connsiteX5" fmla="*/ 551146 w 1070976"/>
              <a:gd name="connsiteY5" fmla="*/ 372 h 758197"/>
              <a:gd name="connsiteX6" fmla="*/ 645091 w 1070976"/>
              <a:gd name="connsiteY6" fmla="*/ 50476 h 758197"/>
              <a:gd name="connsiteX7" fmla="*/ 713984 w 1070976"/>
              <a:gd name="connsiteY7" fmla="*/ 125632 h 758197"/>
              <a:gd name="connsiteX8" fmla="*/ 814192 w 1070976"/>
              <a:gd name="connsiteY8" fmla="*/ 294734 h 758197"/>
              <a:gd name="connsiteX9" fmla="*/ 857211 w 1070976"/>
              <a:gd name="connsiteY9" fmla="*/ 376153 h 758197"/>
              <a:gd name="connsiteX10" fmla="*/ 964504 w 1070976"/>
              <a:gd name="connsiteY10" fmla="*/ 589095 h 758197"/>
              <a:gd name="connsiteX11" fmla="*/ 1070976 w 1070976"/>
              <a:gd name="connsiteY11" fmla="*/ 758197 h 758197"/>
              <a:gd name="connsiteX0" fmla="*/ 0 w 1110564"/>
              <a:gd name="connsiteY0" fmla="*/ 758660 h 758660"/>
              <a:gd name="connsiteX1" fmla="*/ 152323 w 1110564"/>
              <a:gd name="connsiteY1" fmla="*/ 495150 h 758660"/>
              <a:gd name="connsiteX2" fmla="*/ 308898 w 1110564"/>
              <a:gd name="connsiteY2" fmla="*/ 200789 h 758660"/>
              <a:gd name="connsiteX3" fmla="*/ 381539 w 1110564"/>
              <a:gd name="connsiteY3" fmla="*/ 103917 h 758660"/>
              <a:gd name="connsiteX4" fmla="*/ 471736 w 1110564"/>
              <a:gd name="connsiteY4" fmla="*/ 31687 h 758660"/>
              <a:gd name="connsiteX5" fmla="*/ 590734 w 1110564"/>
              <a:gd name="connsiteY5" fmla="*/ 372 h 758660"/>
              <a:gd name="connsiteX6" fmla="*/ 684679 w 1110564"/>
              <a:gd name="connsiteY6" fmla="*/ 50476 h 758660"/>
              <a:gd name="connsiteX7" fmla="*/ 753572 w 1110564"/>
              <a:gd name="connsiteY7" fmla="*/ 125632 h 758660"/>
              <a:gd name="connsiteX8" fmla="*/ 853780 w 1110564"/>
              <a:gd name="connsiteY8" fmla="*/ 294734 h 758660"/>
              <a:gd name="connsiteX9" fmla="*/ 896799 w 1110564"/>
              <a:gd name="connsiteY9" fmla="*/ 376153 h 758660"/>
              <a:gd name="connsiteX10" fmla="*/ 1004092 w 1110564"/>
              <a:gd name="connsiteY10" fmla="*/ 589095 h 758660"/>
              <a:gd name="connsiteX11" fmla="*/ 1110564 w 1110564"/>
              <a:gd name="connsiteY11" fmla="*/ 758197 h 758660"/>
              <a:gd name="connsiteX0" fmla="*/ 0 w 1110564"/>
              <a:gd name="connsiteY0" fmla="*/ 758660 h 758660"/>
              <a:gd name="connsiteX1" fmla="*/ 140142 w 1110564"/>
              <a:gd name="connsiteY1" fmla="*/ 489298 h 758660"/>
              <a:gd name="connsiteX2" fmla="*/ 308898 w 1110564"/>
              <a:gd name="connsiteY2" fmla="*/ 200789 h 758660"/>
              <a:gd name="connsiteX3" fmla="*/ 381539 w 1110564"/>
              <a:gd name="connsiteY3" fmla="*/ 103917 h 758660"/>
              <a:gd name="connsiteX4" fmla="*/ 471736 w 1110564"/>
              <a:gd name="connsiteY4" fmla="*/ 31687 h 758660"/>
              <a:gd name="connsiteX5" fmla="*/ 590734 w 1110564"/>
              <a:gd name="connsiteY5" fmla="*/ 372 h 758660"/>
              <a:gd name="connsiteX6" fmla="*/ 684679 w 1110564"/>
              <a:gd name="connsiteY6" fmla="*/ 50476 h 758660"/>
              <a:gd name="connsiteX7" fmla="*/ 753572 w 1110564"/>
              <a:gd name="connsiteY7" fmla="*/ 125632 h 758660"/>
              <a:gd name="connsiteX8" fmla="*/ 853780 w 1110564"/>
              <a:gd name="connsiteY8" fmla="*/ 294734 h 758660"/>
              <a:gd name="connsiteX9" fmla="*/ 896799 w 1110564"/>
              <a:gd name="connsiteY9" fmla="*/ 376153 h 758660"/>
              <a:gd name="connsiteX10" fmla="*/ 1004092 w 1110564"/>
              <a:gd name="connsiteY10" fmla="*/ 589095 h 758660"/>
              <a:gd name="connsiteX11" fmla="*/ 1110564 w 1110564"/>
              <a:gd name="connsiteY11" fmla="*/ 758197 h 758660"/>
              <a:gd name="connsiteX0" fmla="*/ 0 w 1110564"/>
              <a:gd name="connsiteY0" fmla="*/ 759082 h 759082"/>
              <a:gd name="connsiteX1" fmla="*/ 140142 w 1110564"/>
              <a:gd name="connsiteY1" fmla="*/ 489720 h 759082"/>
              <a:gd name="connsiteX2" fmla="*/ 308898 w 1110564"/>
              <a:gd name="connsiteY2" fmla="*/ 201211 h 759082"/>
              <a:gd name="connsiteX3" fmla="*/ 381539 w 1110564"/>
              <a:gd name="connsiteY3" fmla="*/ 104339 h 759082"/>
              <a:gd name="connsiteX4" fmla="*/ 465646 w 1110564"/>
              <a:gd name="connsiteY4" fmla="*/ 26257 h 759082"/>
              <a:gd name="connsiteX5" fmla="*/ 590734 w 1110564"/>
              <a:gd name="connsiteY5" fmla="*/ 794 h 759082"/>
              <a:gd name="connsiteX6" fmla="*/ 684679 w 1110564"/>
              <a:gd name="connsiteY6" fmla="*/ 50898 h 759082"/>
              <a:gd name="connsiteX7" fmla="*/ 753572 w 1110564"/>
              <a:gd name="connsiteY7" fmla="*/ 126054 h 759082"/>
              <a:gd name="connsiteX8" fmla="*/ 853780 w 1110564"/>
              <a:gd name="connsiteY8" fmla="*/ 295156 h 759082"/>
              <a:gd name="connsiteX9" fmla="*/ 896799 w 1110564"/>
              <a:gd name="connsiteY9" fmla="*/ 376575 h 759082"/>
              <a:gd name="connsiteX10" fmla="*/ 1004092 w 1110564"/>
              <a:gd name="connsiteY10" fmla="*/ 589517 h 759082"/>
              <a:gd name="connsiteX11" fmla="*/ 1110564 w 1110564"/>
              <a:gd name="connsiteY11" fmla="*/ 758619 h 759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0564" h="759082">
                <a:moveTo>
                  <a:pt x="0" y="759082"/>
                </a:moveTo>
                <a:cubicBezTo>
                  <a:pt x="33925" y="689666"/>
                  <a:pt x="88659" y="582698"/>
                  <a:pt x="140142" y="489720"/>
                </a:cubicBezTo>
                <a:cubicBezTo>
                  <a:pt x="191625" y="396742"/>
                  <a:pt x="268665" y="265441"/>
                  <a:pt x="308898" y="201211"/>
                </a:cubicBezTo>
                <a:cubicBezTo>
                  <a:pt x="349131" y="136981"/>
                  <a:pt x="355414" y="133498"/>
                  <a:pt x="381539" y="104339"/>
                </a:cubicBezTo>
                <a:cubicBezTo>
                  <a:pt x="407664" y="75180"/>
                  <a:pt x="430780" y="43515"/>
                  <a:pt x="465646" y="26257"/>
                </a:cubicBezTo>
                <a:cubicBezTo>
                  <a:pt x="500512" y="9000"/>
                  <a:pt x="554229" y="-3313"/>
                  <a:pt x="590734" y="794"/>
                </a:cubicBezTo>
                <a:cubicBezTo>
                  <a:pt x="627240" y="4901"/>
                  <a:pt x="657539" y="30021"/>
                  <a:pt x="684679" y="50898"/>
                </a:cubicBezTo>
                <a:cubicBezTo>
                  <a:pt x="711819" y="71775"/>
                  <a:pt x="725389" y="85344"/>
                  <a:pt x="753572" y="126054"/>
                </a:cubicBezTo>
                <a:cubicBezTo>
                  <a:pt x="781755" y="166764"/>
                  <a:pt x="829909" y="253403"/>
                  <a:pt x="853780" y="295156"/>
                </a:cubicBezTo>
                <a:cubicBezTo>
                  <a:pt x="877651" y="336909"/>
                  <a:pt x="871747" y="327515"/>
                  <a:pt x="896799" y="376575"/>
                </a:cubicBezTo>
                <a:cubicBezTo>
                  <a:pt x="921851" y="425635"/>
                  <a:pt x="968465" y="525843"/>
                  <a:pt x="1004092" y="589517"/>
                </a:cubicBezTo>
                <a:cubicBezTo>
                  <a:pt x="1039719" y="653191"/>
                  <a:pt x="1076117" y="705905"/>
                  <a:pt x="1110564" y="758619"/>
                </a:cubicBezTo>
              </a:path>
            </a:pathLst>
          </a:cu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FAE875-1516-464B-9E22-390E48F5143C}"/>
              </a:ext>
            </a:extLst>
          </p:cNvPr>
          <p:cNvGrpSpPr/>
          <p:nvPr/>
        </p:nvGrpSpPr>
        <p:grpSpPr>
          <a:xfrm>
            <a:off x="2627429" y="2947863"/>
            <a:ext cx="3103229" cy="2274582"/>
            <a:chOff x="2627429" y="2947863"/>
            <a:chExt cx="3103229" cy="227458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9FC5AC3-48C2-184B-9376-6E0375B6E584}"/>
                </a:ext>
              </a:extLst>
            </p:cNvPr>
            <p:cNvGrpSpPr/>
            <p:nvPr/>
          </p:nvGrpSpPr>
          <p:grpSpPr>
            <a:xfrm>
              <a:off x="2627429" y="2947863"/>
              <a:ext cx="3103229" cy="2010751"/>
              <a:chOff x="2627429" y="3102507"/>
              <a:chExt cx="3103229" cy="2010751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2A554142-58A1-ED4A-B481-767ECE932BEA}"/>
                  </a:ext>
                </a:extLst>
              </p:cNvPr>
              <p:cNvGrpSpPr/>
              <p:nvPr/>
            </p:nvGrpSpPr>
            <p:grpSpPr>
              <a:xfrm>
                <a:off x="3016810" y="3102507"/>
                <a:ext cx="2713848" cy="2010751"/>
                <a:chOff x="3355012" y="2893512"/>
                <a:chExt cx="2713848" cy="2010751"/>
              </a:xfrm>
            </p:grpSpPr>
            <p:cxnSp>
              <p:nvCxnSpPr>
                <p:cNvPr id="13" name="Straight Arrow Connector 12">
                  <a:extLst>
                    <a:ext uri="{FF2B5EF4-FFF2-40B4-BE49-F238E27FC236}">
                      <a16:creationId xmlns:a16="http://schemas.microsoft.com/office/drawing/2014/main" id="{0D923A8C-2E79-B94F-B6AB-B4BFE95601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57183" y="2893512"/>
                  <a:ext cx="0" cy="2010751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B3CEBC25-4D19-274E-8D1F-00EC57A642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55012" y="4823835"/>
                  <a:ext cx="2713848" cy="13356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A28E771-9FDA-CB4F-A7D6-1AE6678145C3}"/>
                  </a:ext>
                </a:extLst>
              </p:cNvPr>
              <p:cNvSpPr txBox="1"/>
              <p:nvPr/>
            </p:nvSpPr>
            <p:spPr>
              <a:xfrm rot="16200000">
                <a:off x="1910982" y="3923215"/>
                <a:ext cx="18022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/>
                  <a:t>Energie | </a:t>
                </a:r>
                <a:r>
                  <a:rPr lang="de-DE" dirty="0" err="1"/>
                  <a:t>energia</a:t>
                </a:r>
                <a:endParaRPr lang="de-DE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C1DF133-522C-C948-AC4A-FBC4E008E8A4}"/>
                </a:ext>
              </a:extLst>
            </p:cNvPr>
            <p:cNvSpPr txBox="1"/>
            <p:nvPr/>
          </p:nvSpPr>
          <p:spPr>
            <a:xfrm>
              <a:off x="3595978" y="4853113"/>
              <a:ext cx="1363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Zeit | tempo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1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Flüsse der Bilanz | i </a:t>
            </a:r>
            <a:r>
              <a:rPr lang="de-DE" dirty="0" err="1"/>
              <a:t>flussi</a:t>
            </a:r>
            <a:r>
              <a:rPr lang="de-DE" dirty="0"/>
              <a:t> del </a:t>
            </a:r>
            <a:r>
              <a:rPr lang="de-DE" dirty="0" err="1"/>
              <a:t>bilancio</a:t>
            </a:r>
            <a:endParaRPr lang="de-D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6670CF9-F750-DD47-9330-2CCD03488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68" y="1075144"/>
            <a:ext cx="5901464" cy="401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0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9F76-7E75-914A-AD30-519F6AD1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Die Flüsse der Bilanz | i </a:t>
            </a:r>
            <a:r>
              <a:rPr lang="de-DE" dirty="0" err="1"/>
              <a:t>flussi</a:t>
            </a:r>
            <a:r>
              <a:rPr lang="de-DE" dirty="0"/>
              <a:t> del </a:t>
            </a:r>
            <a:r>
              <a:rPr lang="de-DE" dirty="0" err="1"/>
              <a:t>bilancio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4DA8F-850C-D44E-B7FC-90D354C23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7" y="1406014"/>
            <a:ext cx="3209125" cy="598150"/>
          </a:xfrm>
          <a:prstGeom prst="rect">
            <a:avLst/>
          </a:prstGeom>
        </p:spPr>
      </p:pic>
      <p:pic>
        <p:nvPicPr>
          <p:cNvPr id="7" name="Picture 6" descr="262554_152916028125946_7619693_a.jpg">
            <a:extLst>
              <a:ext uri="{FF2B5EF4-FFF2-40B4-BE49-F238E27FC236}">
                <a16:creationId xmlns:a16="http://schemas.microsoft.com/office/drawing/2014/main" id="{2692DD23-2791-F444-BDF5-B1BD8B17B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24744"/>
            <a:ext cx="2286000" cy="3657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AD63FE-F4C3-A049-A9AE-F437CB997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36" y="1969523"/>
            <a:ext cx="2156460" cy="650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EE8900-C993-0640-8929-920D3599C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447" y="2588191"/>
            <a:ext cx="2661920" cy="551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59EF69-A106-A645-8AC5-4061C3CDB4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007" y="3397851"/>
            <a:ext cx="5252636" cy="91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1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CEC62-9BC4-174A-8F49-DC48CC465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| </a:t>
            </a:r>
            <a:r>
              <a:rPr lang="de-DE" dirty="0" err="1"/>
              <a:t>Esempi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FFCA1A-55E7-D44A-8AA6-82168F5B6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80" b="18504"/>
          <a:stretch/>
        </p:blipFill>
        <p:spPr>
          <a:xfrm>
            <a:off x="141220" y="1009649"/>
            <a:ext cx="3722120" cy="4087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8217E3-EBE2-BA41-9BC0-A0D7BA9425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01" b="19185"/>
          <a:stretch/>
        </p:blipFill>
        <p:spPr>
          <a:xfrm>
            <a:off x="3547362" y="1009649"/>
            <a:ext cx="3722120" cy="40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324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12678</TotalTime>
  <Words>216</Words>
  <Application>Microsoft Macintosh PowerPoint</Application>
  <PresentationFormat>On-screen Show (16:9)</PresentationFormat>
  <Paragraphs>43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</vt:lpstr>
      <vt:lpstr>Office Theme</vt:lpstr>
      <vt:lpstr>3_Office Theme</vt:lpstr>
      <vt:lpstr>Das Projekt ALBINA</vt:lpstr>
      <vt:lpstr>SK38 Stabilitätsindex | indice stabilità</vt:lpstr>
      <vt:lpstr>Was ist SNOWPACK? | Cos‘é SNOWPACK?</vt:lpstr>
      <vt:lpstr>Die Flüsse der Bilanz | i flussi del bilancio</vt:lpstr>
      <vt:lpstr>Die Energiebilanz | Il bilancio energetico</vt:lpstr>
      <vt:lpstr>Die Flüsse der Bilanz | i flussi del bilancio</vt:lpstr>
      <vt:lpstr>Die Flüsse der Bilanz | i flussi del bilancio</vt:lpstr>
      <vt:lpstr>Die Flüsse der Bilanz | i flussi del bilancio</vt:lpstr>
      <vt:lpstr>Beispiele | Esempi</vt:lpstr>
      <vt:lpstr>Beispiele | Esempi</vt:lpstr>
      <vt:lpstr>Beispiele | Esempi</vt:lpstr>
      <vt:lpstr>Beispiele | Esempi</vt:lpstr>
      <vt:lpstr>Beispiele | Esempi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CHM</cp:lastModifiedBy>
  <cp:revision>431</cp:revision>
  <dcterms:created xsi:type="dcterms:W3CDTF">2018-01-11T15:59:20Z</dcterms:created>
  <dcterms:modified xsi:type="dcterms:W3CDTF">2020-04-27T06:09:26Z</dcterms:modified>
</cp:coreProperties>
</file>