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6" r:id="rId2"/>
  </p:sldMasterIdLst>
  <p:notesMasterIdLst>
    <p:notesMasterId r:id="rId20"/>
  </p:notesMasterIdLst>
  <p:sldIdLst>
    <p:sldId id="547" r:id="rId3"/>
    <p:sldId id="612" r:id="rId4"/>
    <p:sldId id="614" r:id="rId5"/>
    <p:sldId id="618" r:id="rId6"/>
    <p:sldId id="616" r:id="rId7"/>
    <p:sldId id="617" r:id="rId8"/>
    <p:sldId id="611" r:id="rId9"/>
    <p:sldId id="624" r:id="rId10"/>
    <p:sldId id="621" r:id="rId11"/>
    <p:sldId id="622" r:id="rId12"/>
    <p:sldId id="625" r:id="rId13"/>
    <p:sldId id="626" r:id="rId14"/>
    <p:sldId id="623" r:id="rId15"/>
    <p:sldId id="610" r:id="rId16"/>
    <p:sldId id="619" r:id="rId17"/>
    <p:sldId id="620" r:id="rId18"/>
    <p:sldId id="524" r:id="rId1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3E9094B0-9EB1-4495-90A9-C2CD0F82745A}">
          <p14:sldIdLst>
            <p14:sldId id="547"/>
          </p14:sldIdLst>
        </p14:section>
        <p14:section name="System" id="{D2A98F9D-EFA4-4877-A000-656705FA7F51}">
          <p14:sldIdLst>
            <p14:sldId id="612"/>
            <p14:sldId id="614"/>
            <p14:sldId id="618"/>
            <p14:sldId id="616"/>
            <p14:sldId id="617"/>
            <p14:sldId id="611"/>
            <p14:sldId id="624"/>
            <p14:sldId id="621"/>
            <p14:sldId id="622"/>
            <p14:sldId id="625"/>
            <p14:sldId id="626"/>
            <p14:sldId id="623"/>
            <p14:sldId id="610"/>
            <p14:sldId id="619"/>
            <p14:sldId id="620"/>
            <p14:sldId id="5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1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81BD"/>
    <a:srgbClr val="404A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150"/>
    <p:restoredTop sz="98006" autoAdjust="0"/>
  </p:normalViewPr>
  <p:slideViewPr>
    <p:cSldViewPr snapToGrid="0" snapToObjects="1">
      <p:cViewPr varScale="1">
        <p:scale>
          <a:sx n="289" d="100"/>
          <a:sy n="289" d="100"/>
        </p:scale>
        <p:origin x="176" y="296"/>
      </p:cViewPr>
      <p:guideLst>
        <p:guide orient="horz" pos="1620"/>
        <p:guide pos="2880"/>
        <p:guide pos="10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C40A5-77A8-429D-9DEC-7C3CF6278663}" type="datetimeFigureOut">
              <a:rPr lang="x-none" smtClean="0"/>
              <a:t>16.11.21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F728E-3972-41EB-B85A-E383D3993BC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59864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11/16/21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503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11/16/21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74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11/16/21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052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GB"/>
          </a:p>
        </p:txBody>
      </p:sp>
      <p:pic>
        <p:nvPicPr>
          <p:cNvPr id="7" name="Picture 6" descr="Bulletin20800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6250" y="482391"/>
            <a:ext cx="1866451" cy="83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07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ulletin20800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474" y="205980"/>
            <a:ext cx="936000" cy="665151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70474" y="131269"/>
            <a:ext cx="7834194" cy="674222"/>
          </a:xfrm>
        </p:spPr>
        <p:txBody>
          <a:bodyPr/>
          <a:lstStyle>
            <a:lvl1pPr>
              <a:defRPr>
                <a:solidFill>
                  <a:srgbClr val="404A4B"/>
                </a:solidFill>
              </a:defRPr>
            </a:lvl1pPr>
          </a:lstStyle>
          <a:p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939969"/>
            <a:ext cx="9144000" cy="0"/>
          </a:xfrm>
          <a:prstGeom prst="line">
            <a:avLst/>
          </a:prstGeom>
          <a:ln w="6350">
            <a:solidFill>
              <a:srgbClr val="404A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61471" y="1098176"/>
            <a:ext cx="8628256" cy="3741681"/>
          </a:xfrm>
        </p:spPr>
        <p:txBody>
          <a:bodyPr>
            <a:normAutofit/>
          </a:bodyPr>
          <a:lstStyle>
            <a:lvl1pPr marL="355600" indent="-355600">
              <a:defRPr sz="2800">
                <a:solidFill>
                  <a:srgbClr val="404A4B"/>
                </a:solidFill>
              </a:defRPr>
            </a:lvl1pPr>
            <a:lvl2pPr>
              <a:defRPr sz="2400">
                <a:solidFill>
                  <a:srgbClr val="404A4B"/>
                </a:solidFill>
              </a:defRPr>
            </a:lvl2pPr>
            <a:lvl3pPr>
              <a:defRPr sz="2000">
                <a:solidFill>
                  <a:srgbClr val="404A4B"/>
                </a:solidFill>
              </a:defRPr>
            </a:lvl3pPr>
            <a:lvl4pPr>
              <a:defRPr sz="1800">
                <a:solidFill>
                  <a:srgbClr val="404A4B"/>
                </a:solidFill>
              </a:defRPr>
            </a:lvl4pPr>
            <a:lvl5pPr>
              <a:defRPr sz="1800">
                <a:solidFill>
                  <a:srgbClr val="404A4B"/>
                </a:solidFill>
              </a:defRPr>
            </a:lvl5pPr>
          </a:lstStyle>
          <a:p>
            <a:pPr lvl="0"/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</a:t>
            </a:r>
            <a:r>
              <a:rPr lang="de-CH" dirty="0" err="1"/>
              <a:t>text</a:t>
            </a:r>
            <a:r>
              <a:rPr lang="de-CH" dirty="0"/>
              <a:t> </a:t>
            </a:r>
            <a:r>
              <a:rPr lang="de-CH" dirty="0" err="1"/>
              <a:t>styles</a:t>
            </a:r>
            <a:endParaRPr lang="de-CH" dirty="0"/>
          </a:p>
          <a:p>
            <a:pPr lvl="1"/>
            <a:r>
              <a:rPr lang="de-CH" dirty="0"/>
              <a:t>Second </a:t>
            </a:r>
            <a:r>
              <a:rPr lang="de-CH" dirty="0" err="1"/>
              <a:t>level</a:t>
            </a:r>
            <a:endParaRPr lang="de-CH" dirty="0"/>
          </a:p>
          <a:p>
            <a:pPr lvl="2"/>
            <a:r>
              <a:rPr lang="de-CH" dirty="0"/>
              <a:t>Third </a:t>
            </a:r>
            <a:r>
              <a:rPr lang="de-CH" dirty="0" err="1"/>
              <a:t>level</a:t>
            </a:r>
            <a:endParaRPr lang="de-CH" dirty="0"/>
          </a:p>
          <a:p>
            <a:pPr lvl="3"/>
            <a:r>
              <a:rPr lang="de-CH" dirty="0" err="1"/>
              <a:t>Fourth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de-CH" dirty="0"/>
          </a:p>
          <a:p>
            <a:pPr lvl="4"/>
            <a:r>
              <a:rPr lang="de-CH" dirty="0" err="1"/>
              <a:t>Fifth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0030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11/16/21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67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11/16/21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013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11/16/21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957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11/16/21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999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11/16/21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26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11/16/21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88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11/16/21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5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11/16/21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51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9A34A-08BD-6A49-A069-EF927C959684}" type="datetimeFigureOut">
              <a:rPr lang="en-US" smtClean="0"/>
              <a:t>11/16/21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828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867" y="205979"/>
            <a:ext cx="863685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AT" noProof="0" dirty="0"/>
              <a:t>Click </a:t>
            </a:r>
            <a:r>
              <a:rPr lang="de-AT" noProof="0" dirty="0" err="1"/>
              <a:t>to</a:t>
            </a:r>
            <a:r>
              <a:rPr lang="de-AT" noProof="0" dirty="0"/>
              <a:t> </a:t>
            </a:r>
            <a:r>
              <a:rPr lang="de-AT" noProof="0" dirty="0" err="1"/>
              <a:t>edit</a:t>
            </a:r>
            <a:r>
              <a:rPr lang="de-AT" noProof="0" dirty="0"/>
              <a:t>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867" y="1200150"/>
            <a:ext cx="8636859" cy="3705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noProof="0" dirty="0"/>
              <a:t>Click </a:t>
            </a:r>
            <a:r>
              <a:rPr lang="de-AT" noProof="0" dirty="0" err="1"/>
              <a:t>to</a:t>
            </a:r>
            <a:r>
              <a:rPr lang="de-AT" noProof="0" dirty="0"/>
              <a:t> </a:t>
            </a:r>
            <a:r>
              <a:rPr lang="de-AT" noProof="0" dirty="0" err="1"/>
              <a:t>edit</a:t>
            </a:r>
            <a:r>
              <a:rPr lang="de-AT" noProof="0" dirty="0"/>
              <a:t> Master </a:t>
            </a:r>
            <a:r>
              <a:rPr lang="de-AT" noProof="0" dirty="0" err="1"/>
              <a:t>text</a:t>
            </a:r>
            <a:r>
              <a:rPr lang="de-AT" noProof="0" dirty="0"/>
              <a:t> </a:t>
            </a:r>
            <a:r>
              <a:rPr lang="de-AT" noProof="0" dirty="0" err="1"/>
              <a:t>styles</a:t>
            </a:r>
            <a:endParaRPr lang="de-AT" noProof="0" dirty="0"/>
          </a:p>
          <a:p>
            <a:pPr lvl="1"/>
            <a:r>
              <a:rPr lang="de-AT" noProof="0" dirty="0"/>
              <a:t>Second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2"/>
            <a:r>
              <a:rPr lang="de-AT" noProof="0" dirty="0"/>
              <a:t>Third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3"/>
            <a:r>
              <a:rPr lang="de-AT" noProof="0" dirty="0" err="1"/>
              <a:t>Fourth</a:t>
            </a:r>
            <a:r>
              <a:rPr lang="de-AT" noProof="0" dirty="0"/>
              <a:t>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4"/>
            <a:r>
              <a:rPr lang="de-AT" noProof="0" dirty="0" err="1"/>
              <a:t>Fifth</a:t>
            </a:r>
            <a:r>
              <a:rPr lang="de-AT" noProof="0" dirty="0"/>
              <a:t> </a:t>
            </a:r>
            <a:r>
              <a:rPr lang="de-AT" noProof="0" dirty="0" err="1"/>
              <a:t>level</a:t>
            </a:r>
            <a:endParaRPr lang="de-AT" noProof="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0"/>
            <a:ext cx="9144000" cy="36000"/>
            <a:chOff x="184149" y="1273174"/>
            <a:chExt cx="9144000" cy="36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2012949" y="1273174"/>
              <a:ext cx="1828800" cy="36000"/>
            </a:xfrm>
            <a:prstGeom prst="rect">
              <a:avLst/>
            </a:prstGeom>
            <a:solidFill>
              <a:srgbClr val="FFFF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184149" y="1273174"/>
              <a:ext cx="1828800" cy="36000"/>
            </a:xfrm>
            <a:prstGeom prst="rect">
              <a:avLst/>
            </a:prstGeom>
            <a:solidFill>
              <a:srgbClr val="C3FF5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841749" y="1273174"/>
              <a:ext cx="1828800" cy="36000"/>
            </a:xfrm>
            <a:prstGeom prst="rect">
              <a:avLst/>
            </a:prstGeom>
            <a:solidFill>
              <a:srgbClr val="FD860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670549" y="1273174"/>
              <a:ext cx="1828800" cy="36000"/>
            </a:xfrm>
            <a:prstGeom prst="rect">
              <a:avLst/>
            </a:prstGeom>
            <a:solidFill>
              <a:srgbClr val="FC010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7499349" y="1273174"/>
              <a:ext cx="1828800" cy="36000"/>
            </a:xfrm>
            <a:prstGeom prst="rect">
              <a:avLst/>
            </a:prstGeom>
            <a:solidFill>
              <a:srgbClr val="1C98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076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404A4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404A4B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404A4B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404A4B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404A4B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404A4B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tif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awinen.report/blog/lawinensuedtirol.blogspot.com/1401989716513282632" TargetMode="External"/><Relationship Id="rId7" Type="http://schemas.openxmlformats.org/officeDocument/2006/relationships/hyperlink" Target="https://lawinen.report/blog/servizio-valanghe-tirolo.blogspot.com/4948230347015170032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lawinen.report/blog/lawinenwarndienst.blogspot.com/2481576476198132983" TargetMode="External"/><Relationship Id="rId5" Type="http://schemas.openxmlformats.org/officeDocument/2006/relationships/hyperlink" Target="https://lawinen.report/blog/valanghealtoadige.blogspot.com/3433816889403873539" TargetMode="External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Das </a:t>
            </a:r>
            <a:r>
              <a:rPr lang="en-GB" dirty="0" err="1"/>
              <a:t>Projekt</a:t>
            </a:r>
            <a:r>
              <a:rPr lang="en-GB" dirty="0"/>
              <a:t> ALBINA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CartoonSkifahrer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4" y="3940770"/>
            <a:ext cx="68667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Calibri"/>
                <a:cs typeface="Calibri"/>
              </a:rPr>
              <a:t>SNOWPACK – </a:t>
            </a:r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Stabilitätsindex</a:t>
            </a:r>
            <a:r>
              <a:rPr lang="en-US" sz="3000" dirty="0">
                <a:solidFill>
                  <a:schemeClr val="bg1"/>
                </a:solidFill>
                <a:latin typeface="Calibri"/>
                <a:cs typeface="Calibri"/>
              </a:rPr>
              <a:t> SK38</a:t>
            </a:r>
          </a:p>
          <a:p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Modello</a:t>
            </a:r>
            <a:r>
              <a:rPr lang="en-US" sz="3000" dirty="0">
                <a:solidFill>
                  <a:schemeClr val="bg1"/>
                </a:solidFill>
                <a:latin typeface="Calibri"/>
                <a:cs typeface="Calibri"/>
              </a:rPr>
              <a:t> SNOWPACK – </a:t>
            </a:r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Indice</a:t>
            </a:r>
            <a:r>
              <a:rPr lang="en-US" sz="30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stabilità</a:t>
            </a:r>
            <a:r>
              <a:rPr lang="en-US" sz="3000" dirty="0">
                <a:solidFill>
                  <a:schemeClr val="bg1"/>
                </a:solidFill>
                <a:latin typeface="Calibri"/>
                <a:cs typeface="Calibri"/>
              </a:rPr>
              <a:t> SK38</a:t>
            </a:r>
            <a:endParaRPr lang="en-GB" sz="3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744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C456F-DE66-C947-A8A3-4AA38DF3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SK38 Stabilitätsindex | </a:t>
            </a:r>
            <a:r>
              <a:rPr lang="de-DE" dirty="0" err="1"/>
              <a:t>indice</a:t>
            </a:r>
            <a:r>
              <a:rPr lang="de-DE" dirty="0"/>
              <a:t> </a:t>
            </a:r>
            <a:r>
              <a:rPr lang="de-DE" dirty="0" err="1"/>
              <a:t>stabilità</a:t>
            </a:r>
            <a:endParaRPr lang="de-DE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852816-E881-F746-AC4F-9080C71B2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7" y="1257374"/>
            <a:ext cx="1627809" cy="7001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3320970-BF63-B642-A048-6AA37700CD06}"/>
              </a:ext>
            </a:extLst>
          </p:cNvPr>
          <p:cNvSpPr txBox="1"/>
          <p:nvPr/>
        </p:nvSpPr>
        <p:spPr>
          <a:xfrm>
            <a:off x="1769564" y="1184899"/>
            <a:ext cx="3585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Scherfestigkeit | </a:t>
            </a:r>
            <a:r>
              <a:rPr lang="de-DE" dirty="0" err="1"/>
              <a:t>Resistenza</a:t>
            </a:r>
            <a:r>
              <a:rPr lang="de-DE" dirty="0"/>
              <a:t> al </a:t>
            </a:r>
            <a:r>
              <a:rPr lang="de-DE" dirty="0" err="1"/>
              <a:t>taglio</a:t>
            </a:r>
            <a:r>
              <a:rPr lang="de-DE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19C6E5-C02F-0B4F-AFF9-100A06AF19AB}"/>
              </a:ext>
            </a:extLst>
          </p:cNvPr>
          <p:cNvSpPr txBox="1"/>
          <p:nvPr/>
        </p:nvSpPr>
        <p:spPr>
          <a:xfrm>
            <a:off x="1769564" y="1534990"/>
            <a:ext cx="3162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Scherspannung | </a:t>
            </a:r>
            <a:r>
              <a:rPr lang="de-DE" dirty="0" err="1"/>
              <a:t>Sforzo</a:t>
            </a:r>
            <a:r>
              <a:rPr lang="de-DE" dirty="0"/>
              <a:t> a </a:t>
            </a:r>
            <a:r>
              <a:rPr lang="de-DE" dirty="0" err="1"/>
              <a:t>taglio</a:t>
            </a:r>
            <a:endParaRPr lang="de-DE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8D9C00F-E8FA-7140-AF05-F190C4148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04" y="2136253"/>
            <a:ext cx="1651000" cy="36624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F9596D0-8FD6-5842-B84E-BF60E73F1828}"/>
              </a:ext>
            </a:extLst>
          </p:cNvPr>
          <p:cNvSpPr/>
          <p:nvPr/>
        </p:nvSpPr>
        <p:spPr>
          <a:xfrm>
            <a:off x="937867" y="2165001"/>
            <a:ext cx="828537" cy="2517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049753-BFA5-0543-97FB-5BD36C149234}"/>
              </a:ext>
            </a:extLst>
          </p:cNvPr>
          <p:cNvSpPr/>
          <p:nvPr/>
        </p:nvSpPr>
        <p:spPr>
          <a:xfrm>
            <a:off x="609601" y="2165001"/>
            <a:ext cx="326472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BA6FF08-59F1-CA40-AF5E-EF4EBE120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04" y="2776904"/>
            <a:ext cx="2373707" cy="67422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891F14D-5524-484D-AE0C-4F5AF3ED5BA7}"/>
              </a:ext>
            </a:extLst>
          </p:cNvPr>
          <p:cNvSpPr/>
          <p:nvPr/>
        </p:nvSpPr>
        <p:spPr>
          <a:xfrm>
            <a:off x="742120" y="3558272"/>
            <a:ext cx="198784" cy="198784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1C3301-2923-8549-B312-507B2EC3C8BF}"/>
              </a:ext>
            </a:extLst>
          </p:cNvPr>
          <p:cNvSpPr txBox="1"/>
          <p:nvPr/>
        </p:nvSpPr>
        <p:spPr>
          <a:xfrm>
            <a:off x="940904" y="3485975"/>
            <a:ext cx="2083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Neigung | </a:t>
            </a:r>
            <a:r>
              <a:rPr lang="de-DE" dirty="0" err="1"/>
              <a:t>Pendenza</a:t>
            </a:r>
            <a:endParaRPr lang="de-DE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6805E3-1A61-DF41-9F65-18E9A5FEBE71}"/>
              </a:ext>
            </a:extLst>
          </p:cNvPr>
          <p:cNvSpPr/>
          <p:nvPr/>
        </p:nvSpPr>
        <p:spPr>
          <a:xfrm>
            <a:off x="742120" y="3897669"/>
            <a:ext cx="198784" cy="198784"/>
          </a:xfrm>
          <a:prstGeom prst="rect">
            <a:avLst/>
          </a:prstGeom>
          <a:solidFill>
            <a:srgbClr val="4E81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3AFF18-0733-D440-85D0-EFE843B6B025}"/>
              </a:ext>
            </a:extLst>
          </p:cNvPr>
          <p:cNvSpPr txBox="1"/>
          <p:nvPr/>
        </p:nvSpPr>
        <p:spPr>
          <a:xfrm>
            <a:off x="940904" y="3812395"/>
            <a:ext cx="234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Schneebrett | </a:t>
            </a:r>
            <a:r>
              <a:rPr lang="de-DE" dirty="0" err="1"/>
              <a:t>Lastrone</a:t>
            </a:r>
            <a:endParaRPr lang="de-DE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C2A62A8-CD9D-DB47-BF09-5304AE6EA97D}"/>
              </a:ext>
            </a:extLst>
          </p:cNvPr>
          <p:cNvSpPr/>
          <p:nvPr/>
        </p:nvSpPr>
        <p:spPr>
          <a:xfrm>
            <a:off x="742120" y="4212387"/>
            <a:ext cx="198784" cy="1987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9190F6-F0DA-CD40-A3DD-DA368D2B80D3}"/>
              </a:ext>
            </a:extLst>
          </p:cNvPr>
          <p:cNvSpPr txBox="1"/>
          <p:nvPr/>
        </p:nvSpPr>
        <p:spPr>
          <a:xfrm>
            <a:off x="940904" y="4143244"/>
            <a:ext cx="2887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Last Skifahrer | Peso </a:t>
            </a:r>
            <a:r>
              <a:rPr lang="de-DE" dirty="0" err="1"/>
              <a:t>sciatore</a:t>
            </a:r>
            <a:endParaRPr lang="de-DE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D848A76-8CEC-6D45-8797-5DC9C69105A6}"/>
              </a:ext>
            </a:extLst>
          </p:cNvPr>
          <p:cNvSpPr/>
          <p:nvPr/>
        </p:nvSpPr>
        <p:spPr>
          <a:xfrm>
            <a:off x="1328943" y="3191821"/>
            <a:ext cx="1029943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48F0395-DA72-5B41-9ABE-ECB76DF39DF4}"/>
              </a:ext>
            </a:extLst>
          </p:cNvPr>
          <p:cNvSpPr/>
          <p:nvPr/>
        </p:nvSpPr>
        <p:spPr>
          <a:xfrm>
            <a:off x="909566" y="2958621"/>
            <a:ext cx="289151" cy="44207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4CCE3C-0398-7749-AFE6-D44E01110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9399" y="2074175"/>
            <a:ext cx="3713085" cy="275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921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C456F-DE66-C947-A8A3-4AA38DF3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SK38 Stabilitätsindex | </a:t>
            </a:r>
            <a:r>
              <a:rPr lang="de-DE" dirty="0" err="1"/>
              <a:t>indice</a:t>
            </a:r>
            <a:r>
              <a:rPr lang="de-DE" dirty="0"/>
              <a:t> </a:t>
            </a:r>
            <a:r>
              <a:rPr lang="de-DE" dirty="0" err="1"/>
              <a:t>stabilità</a:t>
            </a:r>
            <a:endParaRPr lang="de-DE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852816-E881-F746-AC4F-9080C71B2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7" y="1257374"/>
            <a:ext cx="1627809" cy="7001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3320970-BF63-B642-A048-6AA37700CD06}"/>
              </a:ext>
            </a:extLst>
          </p:cNvPr>
          <p:cNvSpPr txBox="1"/>
          <p:nvPr/>
        </p:nvSpPr>
        <p:spPr>
          <a:xfrm>
            <a:off x="1769564" y="1184899"/>
            <a:ext cx="3585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Scherfestigkeit | </a:t>
            </a:r>
            <a:r>
              <a:rPr lang="de-DE" dirty="0" err="1"/>
              <a:t>Resistenza</a:t>
            </a:r>
            <a:r>
              <a:rPr lang="de-DE" dirty="0"/>
              <a:t> al </a:t>
            </a:r>
            <a:r>
              <a:rPr lang="de-DE" dirty="0" err="1"/>
              <a:t>taglio</a:t>
            </a:r>
            <a:r>
              <a:rPr lang="de-DE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19C6E5-C02F-0B4F-AFF9-100A06AF19AB}"/>
              </a:ext>
            </a:extLst>
          </p:cNvPr>
          <p:cNvSpPr txBox="1"/>
          <p:nvPr/>
        </p:nvSpPr>
        <p:spPr>
          <a:xfrm>
            <a:off x="1769564" y="1534990"/>
            <a:ext cx="3162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Scherspannung | </a:t>
            </a:r>
            <a:r>
              <a:rPr lang="de-DE" dirty="0" err="1"/>
              <a:t>Sforzo</a:t>
            </a:r>
            <a:r>
              <a:rPr lang="de-DE" dirty="0"/>
              <a:t> a </a:t>
            </a:r>
            <a:r>
              <a:rPr lang="de-DE" dirty="0" err="1"/>
              <a:t>taglio</a:t>
            </a:r>
            <a:endParaRPr lang="de-DE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8D9C00F-E8FA-7140-AF05-F190C4148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04" y="2136253"/>
            <a:ext cx="1651000" cy="36624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F9596D0-8FD6-5842-B84E-BF60E73F1828}"/>
              </a:ext>
            </a:extLst>
          </p:cNvPr>
          <p:cNvSpPr/>
          <p:nvPr/>
        </p:nvSpPr>
        <p:spPr>
          <a:xfrm>
            <a:off x="937867" y="2165001"/>
            <a:ext cx="828537" cy="2517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049753-BFA5-0543-97FB-5BD36C149234}"/>
              </a:ext>
            </a:extLst>
          </p:cNvPr>
          <p:cNvSpPr/>
          <p:nvPr/>
        </p:nvSpPr>
        <p:spPr>
          <a:xfrm>
            <a:off x="609601" y="2165001"/>
            <a:ext cx="326472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BA6FF08-59F1-CA40-AF5E-EF4EBE120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04" y="2776904"/>
            <a:ext cx="2373707" cy="67422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891F14D-5524-484D-AE0C-4F5AF3ED5BA7}"/>
              </a:ext>
            </a:extLst>
          </p:cNvPr>
          <p:cNvSpPr/>
          <p:nvPr/>
        </p:nvSpPr>
        <p:spPr>
          <a:xfrm>
            <a:off x="742120" y="3558272"/>
            <a:ext cx="198784" cy="198784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1C3301-2923-8549-B312-507B2EC3C8BF}"/>
              </a:ext>
            </a:extLst>
          </p:cNvPr>
          <p:cNvSpPr txBox="1"/>
          <p:nvPr/>
        </p:nvSpPr>
        <p:spPr>
          <a:xfrm>
            <a:off x="940904" y="3485975"/>
            <a:ext cx="2083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Neigung | </a:t>
            </a:r>
            <a:r>
              <a:rPr lang="de-DE" dirty="0" err="1"/>
              <a:t>Pendenza</a:t>
            </a:r>
            <a:endParaRPr lang="de-DE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6805E3-1A61-DF41-9F65-18E9A5FEBE71}"/>
              </a:ext>
            </a:extLst>
          </p:cNvPr>
          <p:cNvSpPr/>
          <p:nvPr/>
        </p:nvSpPr>
        <p:spPr>
          <a:xfrm>
            <a:off x="742120" y="3897669"/>
            <a:ext cx="198784" cy="198784"/>
          </a:xfrm>
          <a:prstGeom prst="rect">
            <a:avLst/>
          </a:prstGeom>
          <a:solidFill>
            <a:srgbClr val="4E81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3AFF18-0733-D440-85D0-EFE843B6B025}"/>
              </a:ext>
            </a:extLst>
          </p:cNvPr>
          <p:cNvSpPr txBox="1"/>
          <p:nvPr/>
        </p:nvSpPr>
        <p:spPr>
          <a:xfrm>
            <a:off x="940904" y="3812395"/>
            <a:ext cx="234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Schneebrett | </a:t>
            </a:r>
            <a:r>
              <a:rPr lang="de-DE" dirty="0" err="1"/>
              <a:t>Lastrone</a:t>
            </a:r>
            <a:endParaRPr lang="de-DE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C2A62A8-CD9D-DB47-BF09-5304AE6EA97D}"/>
              </a:ext>
            </a:extLst>
          </p:cNvPr>
          <p:cNvSpPr/>
          <p:nvPr/>
        </p:nvSpPr>
        <p:spPr>
          <a:xfrm>
            <a:off x="742120" y="4212387"/>
            <a:ext cx="198784" cy="1987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9190F6-F0DA-CD40-A3DD-DA368D2B80D3}"/>
              </a:ext>
            </a:extLst>
          </p:cNvPr>
          <p:cNvSpPr txBox="1"/>
          <p:nvPr/>
        </p:nvSpPr>
        <p:spPr>
          <a:xfrm>
            <a:off x="940904" y="4143244"/>
            <a:ext cx="2887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Last Skifahrer | Peso </a:t>
            </a:r>
            <a:r>
              <a:rPr lang="de-DE" dirty="0" err="1"/>
              <a:t>sciatore</a:t>
            </a:r>
            <a:endParaRPr lang="de-DE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D848A76-8CEC-6D45-8797-5DC9C69105A6}"/>
              </a:ext>
            </a:extLst>
          </p:cNvPr>
          <p:cNvSpPr/>
          <p:nvPr/>
        </p:nvSpPr>
        <p:spPr>
          <a:xfrm>
            <a:off x="1328943" y="3191821"/>
            <a:ext cx="1029943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48F0395-DA72-5B41-9ABE-ECB76DF39DF4}"/>
              </a:ext>
            </a:extLst>
          </p:cNvPr>
          <p:cNvSpPr/>
          <p:nvPr/>
        </p:nvSpPr>
        <p:spPr>
          <a:xfrm>
            <a:off x="909566" y="2958621"/>
            <a:ext cx="289151" cy="44207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4CCE3C-0398-7749-AFE6-D44E01110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9399" y="2074175"/>
            <a:ext cx="3713085" cy="275390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010E69E-02AB-EC40-9638-B2F2042CBB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8639" y="3018601"/>
            <a:ext cx="1337588" cy="32132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32090299-E03B-1E4B-B0BE-F86A5887D874}"/>
              </a:ext>
            </a:extLst>
          </p:cNvPr>
          <p:cNvSpPr/>
          <p:nvPr/>
        </p:nvSpPr>
        <p:spPr>
          <a:xfrm>
            <a:off x="3674772" y="2970781"/>
            <a:ext cx="391455" cy="44207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0374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C456F-DE66-C947-A8A3-4AA38DF3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SK38 Stabilitätsindex | </a:t>
            </a:r>
            <a:r>
              <a:rPr lang="de-DE" dirty="0" err="1"/>
              <a:t>indice</a:t>
            </a:r>
            <a:r>
              <a:rPr lang="de-DE" dirty="0"/>
              <a:t> </a:t>
            </a:r>
            <a:r>
              <a:rPr lang="de-DE" dirty="0" err="1"/>
              <a:t>stabilità</a:t>
            </a:r>
            <a:endParaRPr lang="de-DE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852816-E881-F746-AC4F-9080C71B2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7" y="1257374"/>
            <a:ext cx="1627809" cy="7001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3320970-BF63-B642-A048-6AA37700CD06}"/>
              </a:ext>
            </a:extLst>
          </p:cNvPr>
          <p:cNvSpPr txBox="1"/>
          <p:nvPr/>
        </p:nvSpPr>
        <p:spPr>
          <a:xfrm>
            <a:off x="1769564" y="1184899"/>
            <a:ext cx="3585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Scherfestigkeit | </a:t>
            </a:r>
            <a:r>
              <a:rPr lang="de-DE" dirty="0" err="1"/>
              <a:t>Resistenza</a:t>
            </a:r>
            <a:r>
              <a:rPr lang="de-DE" dirty="0"/>
              <a:t> al </a:t>
            </a:r>
            <a:r>
              <a:rPr lang="de-DE" dirty="0" err="1"/>
              <a:t>taglio</a:t>
            </a:r>
            <a:r>
              <a:rPr lang="de-DE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19C6E5-C02F-0B4F-AFF9-100A06AF19AB}"/>
              </a:ext>
            </a:extLst>
          </p:cNvPr>
          <p:cNvSpPr txBox="1"/>
          <p:nvPr/>
        </p:nvSpPr>
        <p:spPr>
          <a:xfrm>
            <a:off x="1769564" y="1534990"/>
            <a:ext cx="3162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Scherspannung | </a:t>
            </a:r>
            <a:r>
              <a:rPr lang="de-DE" dirty="0" err="1"/>
              <a:t>Sforzo</a:t>
            </a:r>
            <a:r>
              <a:rPr lang="de-DE" dirty="0"/>
              <a:t> a </a:t>
            </a:r>
            <a:r>
              <a:rPr lang="de-DE" dirty="0" err="1"/>
              <a:t>taglio</a:t>
            </a:r>
            <a:endParaRPr lang="de-DE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8D9C00F-E8FA-7140-AF05-F190C4148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04" y="2136253"/>
            <a:ext cx="1651000" cy="36624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F9596D0-8FD6-5842-B84E-BF60E73F1828}"/>
              </a:ext>
            </a:extLst>
          </p:cNvPr>
          <p:cNvSpPr/>
          <p:nvPr/>
        </p:nvSpPr>
        <p:spPr>
          <a:xfrm>
            <a:off x="937867" y="2165001"/>
            <a:ext cx="828537" cy="2517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049753-BFA5-0543-97FB-5BD36C149234}"/>
              </a:ext>
            </a:extLst>
          </p:cNvPr>
          <p:cNvSpPr/>
          <p:nvPr/>
        </p:nvSpPr>
        <p:spPr>
          <a:xfrm>
            <a:off x="609601" y="2165001"/>
            <a:ext cx="326472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BA6FF08-59F1-CA40-AF5E-EF4EBE120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04" y="2776904"/>
            <a:ext cx="2373707" cy="67422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891F14D-5524-484D-AE0C-4F5AF3ED5BA7}"/>
              </a:ext>
            </a:extLst>
          </p:cNvPr>
          <p:cNvSpPr/>
          <p:nvPr/>
        </p:nvSpPr>
        <p:spPr>
          <a:xfrm>
            <a:off x="742120" y="3558272"/>
            <a:ext cx="198784" cy="198784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1C3301-2923-8549-B312-507B2EC3C8BF}"/>
              </a:ext>
            </a:extLst>
          </p:cNvPr>
          <p:cNvSpPr txBox="1"/>
          <p:nvPr/>
        </p:nvSpPr>
        <p:spPr>
          <a:xfrm>
            <a:off x="940904" y="3485975"/>
            <a:ext cx="2083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Neigung | </a:t>
            </a:r>
            <a:r>
              <a:rPr lang="de-DE" dirty="0" err="1"/>
              <a:t>Pendenza</a:t>
            </a:r>
            <a:endParaRPr lang="de-DE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6805E3-1A61-DF41-9F65-18E9A5FEBE71}"/>
              </a:ext>
            </a:extLst>
          </p:cNvPr>
          <p:cNvSpPr/>
          <p:nvPr/>
        </p:nvSpPr>
        <p:spPr>
          <a:xfrm>
            <a:off x="742120" y="3897669"/>
            <a:ext cx="198784" cy="198784"/>
          </a:xfrm>
          <a:prstGeom prst="rect">
            <a:avLst/>
          </a:prstGeom>
          <a:solidFill>
            <a:srgbClr val="4E81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3AFF18-0733-D440-85D0-EFE843B6B025}"/>
              </a:ext>
            </a:extLst>
          </p:cNvPr>
          <p:cNvSpPr txBox="1"/>
          <p:nvPr/>
        </p:nvSpPr>
        <p:spPr>
          <a:xfrm>
            <a:off x="940904" y="3812395"/>
            <a:ext cx="234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Schneebrett | </a:t>
            </a:r>
            <a:r>
              <a:rPr lang="de-DE" dirty="0" err="1"/>
              <a:t>Lastrone</a:t>
            </a:r>
            <a:endParaRPr lang="de-DE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C2A62A8-CD9D-DB47-BF09-5304AE6EA97D}"/>
              </a:ext>
            </a:extLst>
          </p:cNvPr>
          <p:cNvSpPr/>
          <p:nvPr/>
        </p:nvSpPr>
        <p:spPr>
          <a:xfrm>
            <a:off x="742120" y="4212387"/>
            <a:ext cx="198784" cy="1987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9190F6-F0DA-CD40-A3DD-DA368D2B80D3}"/>
              </a:ext>
            </a:extLst>
          </p:cNvPr>
          <p:cNvSpPr txBox="1"/>
          <p:nvPr/>
        </p:nvSpPr>
        <p:spPr>
          <a:xfrm>
            <a:off x="940904" y="4143244"/>
            <a:ext cx="2887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Last Skifahrer | Peso </a:t>
            </a:r>
            <a:r>
              <a:rPr lang="de-DE" dirty="0" err="1"/>
              <a:t>sciatore</a:t>
            </a:r>
            <a:endParaRPr lang="de-DE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D848A76-8CEC-6D45-8797-5DC9C69105A6}"/>
              </a:ext>
            </a:extLst>
          </p:cNvPr>
          <p:cNvSpPr/>
          <p:nvPr/>
        </p:nvSpPr>
        <p:spPr>
          <a:xfrm>
            <a:off x="1328943" y="3191821"/>
            <a:ext cx="1029943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48F0395-DA72-5B41-9ABE-ECB76DF39DF4}"/>
              </a:ext>
            </a:extLst>
          </p:cNvPr>
          <p:cNvSpPr/>
          <p:nvPr/>
        </p:nvSpPr>
        <p:spPr>
          <a:xfrm>
            <a:off x="909566" y="2958621"/>
            <a:ext cx="289151" cy="44207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010E69E-02AB-EC40-9638-B2F2042CBB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8639" y="3018601"/>
            <a:ext cx="1337588" cy="32132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32090299-E03B-1E4B-B0BE-F86A5887D874}"/>
              </a:ext>
            </a:extLst>
          </p:cNvPr>
          <p:cNvSpPr/>
          <p:nvPr/>
        </p:nvSpPr>
        <p:spPr>
          <a:xfrm>
            <a:off x="3674772" y="2970781"/>
            <a:ext cx="391455" cy="44207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438DAD-9300-544D-BF22-A9D108C3A89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21" t="835" r="2800" b="50000"/>
          <a:stretch/>
        </p:blipFill>
        <p:spPr>
          <a:xfrm>
            <a:off x="4645783" y="2074175"/>
            <a:ext cx="4344146" cy="260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49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C456F-DE66-C947-A8A3-4AA38DF3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SK38 Stabilitätsindex | </a:t>
            </a:r>
            <a:r>
              <a:rPr lang="de-DE" dirty="0" err="1"/>
              <a:t>indice</a:t>
            </a:r>
            <a:r>
              <a:rPr lang="de-DE" dirty="0"/>
              <a:t> </a:t>
            </a:r>
            <a:r>
              <a:rPr lang="de-DE" dirty="0" err="1"/>
              <a:t>stabilità</a:t>
            </a:r>
            <a:endParaRPr lang="de-DE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852816-E881-F746-AC4F-9080C71B2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7" y="1257374"/>
            <a:ext cx="1627809" cy="7001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3320970-BF63-B642-A048-6AA37700CD06}"/>
              </a:ext>
            </a:extLst>
          </p:cNvPr>
          <p:cNvSpPr txBox="1"/>
          <p:nvPr/>
        </p:nvSpPr>
        <p:spPr>
          <a:xfrm>
            <a:off x="1769564" y="1184899"/>
            <a:ext cx="3585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Scherfestigkeit | </a:t>
            </a:r>
            <a:r>
              <a:rPr lang="de-DE" dirty="0" err="1"/>
              <a:t>Resistenza</a:t>
            </a:r>
            <a:r>
              <a:rPr lang="de-DE" dirty="0"/>
              <a:t> al </a:t>
            </a:r>
            <a:r>
              <a:rPr lang="de-DE" dirty="0" err="1"/>
              <a:t>taglio</a:t>
            </a:r>
            <a:r>
              <a:rPr lang="de-DE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19C6E5-C02F-0B4F-AFF9-100A06AF19AB}"/>
              </a:ext>
            </a:extLst>
          </p:cNvPr>
          <p:cNvSpPr txBox="1"/>
          <p:nvPr/>
        </p:nvSpPr>
        <p:spPr>
          <a:xfrm>
            <a:off x="1769564" y="1534990"/>
            <a:ext cx="3162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Scherspannung | </a:t>
            </a:r>
            <a:r>
              <a:rPr lang="de-DE" dirty="0" err="1"/>
              <a:t>Sforzo</a:t>
            </a:r>
            <a:r>
              <a:rPr lang="de-DE" dirty="0"/>
              <a:t> a </a:t>
            </a:r>
            <a:r>
              <a:rPr lang="de-DE" dirty="0" err="1"/>
              <a:t>taglio</a:t>
            </a:r>
            <a:endParaRPr lang="de-DE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8D9C00F-E8FA-7140-AF05-F190C4148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04" y="2136253"/>
            <a:ext cx="1651000" cy="36624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F9596D0-8FD6-5842-B84E-BF60E73F1828}"/>
              </a:ext>
            </a:extLst>
          </p:cNvPr>
          <p:cNvSpPr/>
          <p:nvPr/>
        </p:nvSpPr>
        <p:spPr>
          <a:xfrm>
            <a:off x="937867" y="2165001"/>
            <a:ext cx="828537" cy="2517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049753-BFA5-0543-97FB-5BD36C149234}"/>
              </a:ext>
            </a:extLst>
          </p:cNvPr>
          <p:cNvSpPr/>
          <p:nvPr/>
        </p:nvSpPr>
        <p:spPr>
          <a:xfrm>
            <a:off x="609601" y="2165001"/>
            <a:ext cx="326472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BA6FF08-59F1-CA40-AF5E-EF4EBE120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04" y="2776904"/>
            <a:ext cx="2373707" cy="67422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891F14D-5524-484D-AE0C-4F5AF3ED5BA7}"/>
              </a:ext>
            </a:extLst>
          </p:cNvPr>
          <p:cNvSpPr/>
          <p:nvPr/>
        </p:nvSpPr>
        <p:spPr>
          <a:xfrm>
            <a:off x="742120" y="3558272"/>
            <a:ext cx="198784" cy="198784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1C3301-2923-8549-B312-507B2EC3C8BF}"/>
              </a:ext>
            </a:extLst>
          </p:cNvPr>
          <p:cNvSpPr txBox="1"/>
          <p:nvPr/>
        </p:nvSpPr>
        <p:spPr>
          <a:xfrm>
            <a:off x="940904" y="3485975"/>
            <a:ext cx="2083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Neigung | </a:t>
            </a:r>
            <a:r>
              <a:rPr lang="de-DE" dirty="0" err="1"/>
              <a:t>Pendenza</a:t>
            </a:r>
            <a:endParaRPr lang="de-DE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6805E3-1A61-DF41-9F65-18E9A5FEBE71}"/>
              </a:ext>
            </a:extLst>
          </p:cNvPr>
          <p:cNvSpPr/>
          <p:nvPr/>
        </p:nvSpPr>
        <p:spPr>
          <a:xfrm>
            <a:off x="742120" y="3897669"/>
            <a:ext cx="198784" cy="198784"/>
          </a:xfrm>
          <a:prstGeom prst="rect">
            <a:avLst/>
          </a:prstGeom>
          <a:solidFill>
            <a:srgbClr val="4E81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3AFF18-0733-D440-85D0-EFE843B6B025}"/>
              </a:ext>
            </a:extLst>
          </p:cNvPr>
          <p:cNvSpPr txBox="1"/>
          <p:nvPr/>
        </p:nvSpPr>
        <p:spPr>
          <a:xfrm>
            <a:off x="940904" y="3812395"/>
            <a:ext cx="234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Schneebrett | </a:t>
            </a:r>
            <a:r>
              <a:rPr lang="de-DE" dirty="0" err="1"/>
              <a:t>Lastrone</a:t>
            </a:r>
            <a:endParaRPr lang="de-DE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C2A62A8-CD9D-DB47-BF09-5304AE6EA97D}"/>
              </a:ext>
            </a:extLst>
          </p:cNvPr>
          <p:cNvSpPr/>
          <p:nvPr/>
        </p:nvSpPr>
        <p:spPr>
          <a:xfrm>
            <a:off x="742120" y="4212387"/>
            <a:ext cx="198784" cy="1987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9190F6-F0DA-CD40-A3DD-DA368D2B80D3}"/>
              </a:ext>
            </a:extLst>
          </p:cNvPr>
          <p:cNvSpPr txBox="1"/>
          <p:nvPr/>
        </p:nvSpPr>
        <p:spPr>
          <a:xfrm>
            <a:off x="940904" y="4143244"/>
            <a:ext cx="2887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Last Skifahrer | Peso </a:t>
            </a:r>
            <a:r>
              <a:rPr lang="de-DE" dirty="0" err="1"/>
              <a:t>sciatore</a:t>
            </a:r>
            <a:endParaRPr lang="de-DE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D848A76-8CEC-6D45-8797-5DC9C69105A6}"/>
              </a:ext>
            </a:extLst>
          </p:cNvPr>
          <p:cNvSpPr/>
          <p:nvPr/>
        </p:nvSpPr>
        <p:spPr>
          <a:xfrm>
            <a:off x="1328943" y="3191821"/>
            <a:ext cx="1029943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48F0395-DA72-5B41-9ABE-ECB76DF39DF4}"/>
              </a:ext>
            </a:extLst>
          </p:cNvPr>
          <p:cNvSpPr/>
          <p:nvPr/>
        </p:nvSpPr>
        <p:spPr>
          <a:xfrm>
            <a:off x="909566" y="2958621"/>
            <a:ext cx="289151" cy="44207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4CCE3C-0398-7749-AFE6-D44E01110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9399" y="2074175"/>
            <a:ext cx="3713085" cy="275390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C503DF0-8ADF-B247-A795-4547024D2148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81872" y="1024349"/>
            <a:ext cx="2952562" cy="398788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/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C510F4E-07D0-2143-9E80-9F7627F3476F}"/>
              </a:ext>
            </a:extLst>
          </p:cNvPr>
          <p:cNvSpPr/>
          <p:nvPr/>
        </p:nvSpPr>
        <p:spPr>
          <a:xfrm>
            <a:off x="8311896" y="1957571"/>
            <a:ext cx="630588" cy="30546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8416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2BEE9-516A-AC49-842E-16789A62B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SK38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13FEB8-9510-E545-8E67-720ACF1E0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53" y="1089285"/>
            <a:ext cx="7454348" cy="3851095"/>
          </a:xfrm>
          <a:prstGeom prst="rect">
            <a:avLst/>
          </a:prstGeom>
        </p:spPr>
      </p:pic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41506999-5F70-574D-8BED-8104DB3AD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416" y="3503144"/>
            <a:ext cx="299279" cy="2992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hlinkClick r:id="rId5"/>
            <a:extLst>
              <a:ext uri="{FF2B5EF4-FFF2-40B4-BE49-F238E27FC236}">
                <a16:creationId xmlns:a16="http://schemas.microsoft.com/office/drawing/2014/main" id="{CF0BED77-3689-D74F-BCF3-17D438F0FB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416" y="3904575"/>
            <a:ext cx="299279" cy="2992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hlinkClick r:id="rId6"/>
            <a:extLst>
              <a:ext uri="{FF2B5EF4-FFF2-40B4-BE49-F238E27FC236}">
                <a16:creationId xmlns:a16="http://schemas.microsoft.com/office/drawing/2014/main" id="{02C33A7A-E4A0-E54F-9F55-AC88D05DD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512" y="3353504"/>
            <a:ext cx="299279" cy="2992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rId7"/>
            <a:extLst>
              <a:ext uri="{FF2B5EF4-FFF2-40B4-BE49-F238E27FC236}">
                <a16:creationId xmlns:a16="http://schemas.microsoft.com/office/drawing/2014/main" id="{3003BC1C-95EC-4B45-BC76-489E8105E3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512" y="3754935"/>
            <a:ext cx="299279" cy="29927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303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2BEE9-516A-AC49-842E-16789A62B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Schneedecke | </a:t>
            </a:r>
            <a:r>
              <a:rPr lang="de-DE" dirty="0" err="1"/>
              <a:t>manto</a:t>
            </a:r>
            <a:r>
              <a:rPr lang="de-DE" dirty="0"/>
              <a:t> </a:t>
            </a:r>
            <a:r>
              <a:rPr lang="de-DE" dirty="0" err="1"/>
              <a:t>nevoso</a:t>
            </a:r>
            <a:endParaRPr lang="de-D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91349C-9542-BB47-BF67-BB8C7B03C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113" y="1104598"/>
            <a:ext cx="7262191" cy="390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361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2BEE9-516A-AC49-842E-16789A62B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Schneedecke | </a:t>
            </a:r>
            <a:r>
              <a:rPr lang="de-DE" dirty="0" err="1"/>
              <a:t>manto</a:t>
            </a:r>
            <a:r>
              <a:rPr lang="de-DE" dirty="0"/>
              <a:t> </a:t>
            </a:r>
            <a:r>
              <a:rPr lang="de-DE" dirty="0" err="1"/>
              <a:t>nevoso</a:t>
            </a:r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9C42E4-52C9-C040-8109-5A5D921AB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4813"/>
            <a:ext cx="9144000" cy="316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66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8EDEA-288E-4FBB-B383-1F09DAEEB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6" name="Picture 5" descr="IMG_1179.jpg">
            <a:extLst>
              <a:ext uri="{FF2B5EF4-FFF2-40B4-BE49-F238E27FC236}">
                <a16:creationId xmlns:a16="http://schemas.microsoft.com/office/drawing/2014/main" id="{ED9797EB-FA8C-43A6-AA48-A082E89AAE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751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5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F9F76-7E75-914A-AD30-519F6AD1A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Was ist SNOWPACK? | </a:t>
            </a:r>
            <a:r>
              <a:rPr lang="de-DE" dirty="0" err="1"/>
              <a:t>Cos‘é</a:t>
            </a:r>
            <a:r>
              <a:rPr lang="de-DE" dirty="0"/>
              <a:t> SNOWPACK?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0E7451-0C46-5447-A798-6FC5BE3BB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61" y="990552"/>
            <a:ext cx="6023661" cy="40216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987295-051F-3F42-AE89-B19276160383}"/>
              </a:ext>
            </a:extLst>
          </p:cNvPr>
          <p:cNvSpPr txBox="1"/>
          <p:nvPr/>
        </p:nvSpPr>
        <p:spPr>
          <a:xfrm>
            <a:off x="6204288" y="990552"/>
            <a:ext cx="2856652" cy="181588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Finite-Element-Modell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Löst mehrere Differentialgleichungen</a:t>
            </a:r>
          </a:p>
          <a:p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Energie- und Massenbilanzmodell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(Mechanisches Modell)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579690-0719-C047-A8A9-8F769054367D}"/>
              </a:ext>
            </a:extLst>
          </p:cNvPr>
          <p:cNvSpPr txBox="1"/>
          <p:nvPr/>
        </p:nvSpPr>
        <p:spPr>
          <a:xfrm>
            <a:off x="6204287" y="3196349"/>
            <a:ext cx="2856652" cy="181588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600"/>
            </a:lvl1pPr>
          </a:lstStyle>
          <a:p>
            <a:r>
              <a:rPr lang="it" dirty="0"/>
              <a:t>Modello ad elementi finiti</a:t>
            </a:r>
          </a:p>
          <a:p>
            <a:r>
              <a:rPr lang="it" dirty="0"/>
              <a:t>Risolve diverse equazioni differenziali</a:t>
            </a:r>
          </a:p>
          <a:p>
            <a:endParaRPr lang="it" dirty="0"/>
          </a:p>
          <a:p>
            <a:r>
              <a:rPr lang="it" dirty="0"/>
              <a:t>Modello di bilancio energetico e di massa</a:t>
            </a:r>
          </a:p>
          <a:p>
            <a:r>
              <a:rPr lang="it" dirty="0"/>
              <a:t>(Modello meccanico)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829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2A8A3-84A3-E242-841D-5EE2F817F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Technische Fakten | </a:t>
            </a:r>
            <a:r>
              <a:rPr lang="de-DE" dirty="0" err="1"/>
              <a:t>Informazioni</a:t>
            </a:r>
            <a:r>
              <a:rPr lang="de-DE" dirty="0"/>
              <a:t> </a:t>
            </a:r>
            <a:r>
              <a:rPr lang="de-DE" dirty="0" err="1"/>
              <a:t>tecniche</a:t>
            </a:r>
            <a:endParaRPr lang="de-D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DA9ABF-EE81-9544-B897-D156097A5F15}"/>
              </a:ext>
            </a:extLst>
          </p:cNvPr>
          <p:cNvSpPr txBox="1"/>
          <p:nvPr/>
        </p:nvSpPr>
        <p:spPr>
          <a:xfrm>
            <a:off x="236376" y="1007705"/>
            <a:ext cx="4242318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Es benötigt </a:t>
            </a:r>
            <a:r>
              <a:rPr lang="de-DE" dirty="0" err="1"/>
              <a:t>Meteo</a:t>
            </a:r>
            <a:r>
              <a:rPr lang="de-DE" dirty="0"/>
              <a:t> Daten als Input</a:t>
            </a:r>
            <a:br>
              <a:rPr lang="de-DE" dirty="0"/>
            </a:br>
            <a:r>
              <a:rPr lang="de-DE" sz="1400" dirty="0"/>
              <a:t>TA, RH, VW, DW, PSUM od. HS, ISWR, TSS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Vertikales 1-D Modell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Konzentriert sich auf vertikale Gradienten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Schnee als poröses Dreiphasenmedium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Es können beliebig viele Schichten simuliert werden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Vor allem Schwachschichten und Schichtgrenzen wie Oberflächenreif oder Tiefenreif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Schneeverfrachtung kann parametrisiert werden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Hangsimulationen sind möglich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01A941-0994-FA45-BFE3-ADEBC3355564}"/>
              </a:ext>
            </a:extLst>
          </p:cNvPr>
          <p:cNvSpPr txBox="1"/>
          <p:nvPr/>
        </p:nvSpPr>
        <p:spPr>
          <a:xfrm>
            <a:off x="4463776" y="1008000"/>
            <a:ext cx="444089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Ha bisogno di dati meteo come input</a:t>
            </a:r>
            <a:br>
              <a:rPr lang="it" dirty="0"/>
            </a:br>
            <a:r>
              <a:rPr lang="it" sz="1400" dirty="0"/>
              <a:t>TA, RH, VW, DW, DW, PSUM o HS, ISWR, TSS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Modello verticale 1-D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Si concentra sui gradienti verticali</a:t>
            </a:r>
            <a:br>
              <a:rPr lang="it" dirty="0"/>
            </a:br>
            <a:endParaRPr lang="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Neve come medio trifase poroso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È possibile simulare qualsiasi numero di strati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Soprattutto gli strati deboli e i confini degli strati come la brina superficiale o la brina di profondità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Il trasporto eolico della neve può essere parametrizzato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Sono possibili simulazioni per pendii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887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2A8A3-84A3-E242-841D-5EE2F817F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Technische Fakten | </a:t>
            </a:r>
            <a:r>
              <a:rPr lang="de-DE" dirty="0" err="1"/>
              <a:t>Informazioni</a:t>
            </a:r>
            <a:r>
              <a:rPr lang="de-DE" dirty="0"/>
              <a:t> </a:t>
            </a:r>
            <a:r>
              <a:rPr lang="de-DE" dirty="0" err="1"/>
              <a:t>tecniche</a:t>
            </a:r>
            <a:endParaRPr lang="de-D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DA9ABF-EE81-9544-B897-D156097A5F15}"/>
              </a:ext>
            </a:extLst>
          </p:cNvPr>
          <p:cNvSpPr txBox="1"/>
          <p:nvPr/>
        </p:nvSpPr>
        <p:spPr>
          <a:xfrm>
            <a:off x="236376" y="1007705"/>
            <a:ext cx="4242318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Es benötigt </a:t>
            </a:r>
            <a:r>
              <a:rPr lang="de-DE" b="1" dirty="0" err="1"/>
              <a:t>Meteo</a:t>
            </a:r>
            <a:r>
              <a:rPr lang="de-DE" b="1" dirty="0"/>
              <a:t> Daten </a:t>
            </a:r>
            <a:r>
              <a:rPr lang="de-DE" dirty="0"/>
              <a:t>als Input</a:t>
            </a:r>
            <a:br>
              <a:rPr lang="de-DE" dirty="0"/>
            </a:br>
            <a:r>
              <a:rPr lang="de-DE" sz="1400" dirty="0"/>
              <a:t>TA, RH, VW, DW, PSUM od. HS, ISWR, TSS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Vertikales </a:t>
            </a:r>
            <a:r>
              <a:rPr lang="de-DE" b="1" dirty="0"/>
              <a:t>1-D</a:t>
            </a:r>
            <a:r>
              <a:rPr lang="de-DE" dirty="0"/>
              <a:t> Modell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Konzentriert sich auf </a:t>
            </a:r>
            <a:r>
              <a:rPr lang="de-DE" b="1" dirty="0"/>
              <a:t>vertikale Gradienten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Schnee als </a:t>
            </a:r>
            <a:r>
              <a:rPr lang="de-DE" b="1" dirty="0"/>
              <a:t>poröses Dreiphasenmedium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Es können beliebig viele Schichten simuliert werden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Vor allem </a:t>
            </a:r>
            <a:r>
              <a:rPr lang="de-DE" b="1" dirty="0"/>
              <a:t>Schwachschichten</a:t>
            </a:r>
            <a:r>
              <a:rPr lang="de-DE" dirty="0"/>
              <a:t> und Schichtgrenzen wie Oberflächenreif oder Tiefenreif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Schneeverfrachtung</a:t>
            </a:r>
            <a:r>
              <a:rPr lang="de-DE" dirty="0"/>
              <a:t> kann parametrisiert werden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Hangsimulationen</a:t>
            </a:r>
            <a:r>
              <a:rPr lang="de-DE" dirty="0"/>
              <a:t> sind möglich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01A941-0994-FA45-BFE3-ADEBC3355564}"/>
              </a:ext>
            </a:extLst>
          </p:cNvPr>
          <p:cNvSpPr txBox="1"/>
          <p:nvPr/>
        </p:nvSpPr>
        <p:spPr>
          <a:xfrm>
            <a:off x="4463776" y="1008000"/>
            <a:ext cx="444089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Ha bisogno di </a:t>
            </a:r>
            <a:r>
              <a:rPr lang="it" b="1" dirty="0"/>
              <a:t>dati meteo </a:t>
            </a:r>
            <a:r>
              <a:rPr lang="it" dirty="0"/>
              <a:t>come input</a:t>
            </a:r>
            <a:br>
              <a:rPr lang="it" dirty="0"/>
            </a:br>
            <a:r>
              <a:rPr lang="it" sz="1400" dirty="0"/>
              <a:t>TA, RH, VW, DW, DW, PSUM o HS, ISWR, TSS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Modello verticale </a:t>
            </a:r>
            <a:r>
              <a:rPr lang="it" b="1" dirty="0"/>
              <a:t>1-D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Si concentra sui </a:t>
            </a:r>
            <a:r>
              <a:rPr lang="it" b="1" dirty="0"/>
              <a:t>gradienti verticali</a:t>
            </a:r>
            <a:br>
              <a:rPr lang="it" dirty="0"/>
            </a:br>
            <a:endParaRPr lang="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Neve come </a:t>
            </a:r>
            <a:r>
              <a:rPr lang="it" b="1" dirty="0"/>
              <a:t>medio trifase poroso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È possibile simulare qualsiasi numero di strati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Soprattutto gli </a:t>
            </a:r>
            <a:r>
              <a:rPr lang="it" b="1" dirty="0"/>
              <a:t>strati deboli </a:t>
            </a:r>
            <a:r>
              <a:rPr lang="it" dirty="0"/>
              <a:t>e i confini degli strati come la brina superficiale o la brina di profondità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Il </a:t>
            </a:r>
            <a:r>
              <a:rPr lang="it" b="1" dirty="0"/>
              <a:t>trasporto eolico </a:t>
            </a:r>
            <a:r>
              <a:rPr lang="it" dirty="0"/>
              <a:t>della neve può essere parametrizzato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Sono possibili </a:t>
            </a:r>
            <a:r>
              <a:rPr lang="it" b="1" dirty="0"/>
              <a:t>simulazioni per pendii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658409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2A8A3-84A3-E242-841D-5EE2F817F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Stratigraphie | </a:t>
            </a:r>
            <a:r>
              <a:rPr lang="it-IT" dirty="0"/>
              <a:t>stratigrafia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C1D230-C1E3-9D45-B64D-34E883888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4813"/>
            <a:ext cx="9144000" cy="31658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5746807-BFC0-5C49-9DAA-4C0FEA986553}"/>
              </a:ext>
            </a:extLst>
          </p:cNvPr>
          <p:cNvSpPr/>
          <p:nvPr/>
        </p:nvSpPr>
        <p:spPr>
          <a:xfrm>
            <a:off x="79513" y="1517374"/>
            <a:ext cx="662609" cy="2590799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2EC8A4-F501-8E42-9E4D-7D845A44990F}"/>
              </a:ext>
            </a:extLst>
          </p:cNvPr>
          <p:cNvSpPr/>
          <p:nvPr/>
        </p:nvSpPr>
        <p:spPr>
          <a:xfrm>
            <a:off x="2007705" y="1563758"/>
            <a:ext cx="815008" cy="249140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C538A2-AD37-B34B-9119-D73E6AE24D3E}"/>
              </a:ext>
            </a:extLst>
          </p:cNvPr>
          <p:cNvSpPr/>
          <p:nvPr/>
        </p:nvSpPr>
        <p:spPr>
          <a:xfrm>
            <a:off x="3836504" y="1563759"/>
            <a:ext cx="496958" cy="249140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097E82-CE31-8C4F-BFB8-547E8018AE63}"/>
              </a:ext>
            </a:extLst>
          </p:cNvPr>
          <p:cNvSpPr/>
          <p:nvPr/>
        </p:nvSpPr>
        <p:spPr>
          <a:xfrm>
            <a:off x="5320747" y="1563758"/>
            <a:ext cx="662609" cy="249140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509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F7652-66D3-0646-937F-846495121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Schneebrettlawinen | </a:t>
            </a:r>
            <a:r>
              <a:rPr lang="de-DE" dirty="0" err="1"/>
              <a:t>Valanghe</a:t>
            </a:r>
            <a:r>
              <a:rPr lang="de-DE" dirty="0"/>
              <a:t> a </a:t>
            </a:r>
            <a:r>
              <a:rPr lang="de-DE" dirty="0" err="1"/>
              <a:t>lastrone</a:t>
            </a:r>
            <a:r>
              <a:rPr lang="de-DE" dirty="0"/>
              <a:t> </a:t>
            </a:r>
          </a:p>
        </p:txBody>
      </p:sp>
      <p:pic>
        <p:nvPicPr>
          <p:cNvPr id="3" name="Picture 2" descr="IMG_0049.PNG">
            <a:extLst>
              <a:ext uri="{FF2B5EF4-FFF2-40B4-BE49-F238E27FC236}">
                <a16:creationId xmlns:a16="http://schemas.microsoft.com/office/drawing/2014/main" id="{4B48C46C-5CE7-4147-9DC4-825EB3A424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4168" y="1340768"/>
            <a:ext cx="2745694" cy="2057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IMG_0050.PNG">
            <a:extLst>
              <a:ext uri="{FF2B5EF4-FFF2-40B4-BE49-F238E27FC236}">
                <a16:creationId xmlns:a16="http://schemas.microsoft.com/office/drawing/2014/main" id="{586C3C56-C0C0-D647-82AF-390C634340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340768"/>
            <a:ext cx="2745694" cy="2057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IMG_0051.PNG">
            <a:extLst>
              <a:ext uri="{FF2B5EF4-FFF2-40B4-BE49-F238E27FC236}">
                <a16:creationId xmlns:a16="http://schemas.microsoft.com/office/drawing/2014/main" id="{078D25AD-F8EF-D04B-A3B9-30C790DFD7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1340768"/>
            <a:ext cx="2745694" cy="2057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8830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2BEE9-516A-AC49-842E-16789A62B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Bruchauslösung | </a:t>
            </a:r>
            <a:r>
              <a:rPr lang="de-DE" dirty="0" err="1"/>
              <a:t>Inizio</a:t>
            </a:r>
            <a:r>
              <a:rPr lang="de-DE" dirty="0"/>
              <a:t> </a:t>
            </a:r>
            <a:r>
              <a:rPr lang="de-DE" dirty="0" err="1"/>
              <a:t>frattura</a:t>
            </a:r>
            <a:endParaRPr lang="de-DE" dirty="0"/>
          </a:p>
        </p:txBody>
      </p:sp>
      <p:pic>
        <p:nvPicPr>
          <p:cNvPr id="4" name="CT_SC.wmv">
            <a:hlinkClick r:id="" action="ppaction://media"/>
            <a:extLst>
              <a:ext uri="{FF2B5EF4-FFF2-40B4-BE49-F238E27FC236}">
                <a16:creationId xmlns:a16="http://schemas.microsoft.com/office/drawing/2014/main" id="{BE8DEFBF-15CF-EC45-825F-280D9389FF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765" y="1021636"/>
            <a:ext cx="3990594" cy="399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79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F144-FD69-464C-AD78-93C59BF83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Grenzen des SK38 | Limiti del SK38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296F0-71AB-324D-8D87-5608454F6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471" y="1098176"/>
            <a:ext cx="3945628" cy="3741681"/>
          </a:xfrm>
        </p:spPr>
        <p:txBody>
          <a:bodyPr/>
          <a:lstStyle/>
          <a:p>
            <a:pPr marL="0" indent="0">
              <a:buNone/>
            </a:pPr>
            <a:r>
              <a:rPr lang="en-DE" sz="3200" dirty="0"/>
              <a:t>Wie bestimmt man diese?</a:t>
            </a:r>
          </a:p>
          <a:p>
            <a:pPr>
              <a:buFont typeface="Lucida Grande" panose="020B0600040502020204" pitchFamily="34" charset="0"/>
              <a:buChar char="→"/>
            </a:pPr>
            <a:r>
              <a:rPr lang="en-DE" dirty="0"/>
              <a:t>Überprüfen mit Messungen</a:t>
            </a:r>
          </a:p>
          <a:p>
            <a:pPr>
              <a:buFont typeface="Lucida Grande" panose="020B0600040502020204" pitchFamily="34" charset="0"/>
              <a:buChar char="→"/>
            </a:pPr>
            <a:r>
              <a:rPr lang="en-DE" dirty="0"/>
              <a:t>Erfahrung</a:t>
            </a:r>
          </a:p>
          <a:p>
            <a:pPr>
              <a:buFont typeface="Lucida Grande" panose="020B0600040502020204" pitchFamily="34" charset="0"/>
              <a:buChar char="→"/>
            </a:pPr>
            <a:r>
              <a:rPr lang="en-DE" dirty="0"/>
              <a:t>Genau verstehen, was der Index macht</a:t>
            </a:r>
          </a:p>
          <a:p>
            <a:pPr>
              <a:buFont typeface="Wingdings" pitchFamily="2" charset="2"/>
              <a:buChar char="à"/>
            </a:pPr>
            <a:endParaRPr lang="en-DE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B4EABE9-D0D5-F54C-A885-70E206DC8FEB}"/>
              </a:ext>
            </a:extLst>
          </p:cNvPr>
          <p:cNvSpPr txBox="1">
            <a:spLocks/>
          </p:cNvSpPr>
          <p:nvPr/>
        </p:nvSpPr>
        <p:spPr>
          <a:xfrm>
            <a:off x="4987571" y="1098175"/>
            <a:ext cx="3945628" cy="37416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200" dirty="0"/>
              <a:t>Come </a:t>
            </a:r>
            <a:r>
              <a:rPr lang="en-GB" sz="3200" dirty="0" err="1"/>
              <a:t>si</a:t>
            </a:r>
            <a:r>
              <a:rPr lang="en-GB" sz="3200" dirty="0"/>
              <a:t> </a:t>
            </a:r>
            <a:r>
              <a:rPr lang="en-GB" sz="3200" dirty="0" err="1"/>
              <a:t>determina</a:t>
            </a:r>
            <a:r>
              <a:rPr lang="en-GB" sz="3200" dirty="0"/>
              <a:t> </a:t>
            </a:r>
            <a:r>
              <a:rPr lang="en-GB" sz="3200" dirty="0" err="1"/>
              <a:t>questi</a:t>
            </a:r>
            <a:r>
              <a:rPr lang="en-GB" sz="3200" dirty="0"/>
              <a:t>?</a:t>
            </a:r>
            <a:endParaRPr lang="en-GB" dirty="0"/>
          </a:p>
          <a:p>
            <a:pPr>
              <a:buFont typeface="Lucida Grande" panose="020B0600040502020204" pitchFamily="34" charset="0"/>
              <a:buChar char="→"/>
            </a:pPr>
            <a:r>
              <a:rPr lang="en-GB" dirty="0" err="1"/>
              <a:t>Paragonare</a:t>
            </a:r>
            <a:r>
              <a:rPr lang="en-GB" dirty="0"/>
              <a:t> con </a:t>
            </a:r>
            <a:r>
              <a:rPr lang="en-GB" dirty="0" err="1"/>
              <a:t>osservazioni</a:t>
            </a:r>
            <a:endParaRPr lang="en-GB" dirty="0"/>
          </a:p>
          <a:p>
            <a:pPr>
              <a:buFont typeface="Lucida Grande" panose="020B0600040502020204" pitchFamily="34" charset="0"/>
              <a:buChar char="→"/>
            </a:pPr>
            <a:r>
              <a:rPr lang="en-GB" dirty="0" err="1"/>
              <a:t>Esperienza</a:t>
            </a:r>
            <a:endParaRPr lang="en-GB" dirty="0"/>
          </a:p>
          <a:p>
            <a:pPr>
              <a:buFont typeface="Lucida Grande" panose="020B0600040502020204" pitchFamily="34" charset="0"/>
              <a:buChar char="→"/>
            </a:pPr>
            <a:r>
              <a:rPr lang="en-GB" dirty="0" err="1"/>
              <a:t>Capire</a:t>
            </a:r>
            <a:r>
              <a:rPr lang="en-GB" dirty="0"/>
              <a:t> </a:t>
            </a:r>
            <a:r>
              <a:rPr lang="en-GB" dirty="0" err="1"/>
              <a:t>esattamente</a:t>
            </a:r>
            <a:r>
              <a:rPr lang="en-GB" dirty="0"/>
              <a:t> </a:t>
            </a:r>
            <a:r>
              <a:rPr lang="en-GB" dirty="0" err="1"/>
              <a:t>cosa</a:t>
            </a:r>
            <a:r>
              <a:rPr lang="en-GB" dirty="0"/>
              <a:t> fa </a:t>
            </a:r>
            <a:r>
              <a:rPr lang="en-GB" dirty="0" err="1"/>
              <a:t>l'indice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417037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C456F-DE66-C947-A8A3-4AA38DF3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SK38 Stabilitätsindex | </a:t>
            </a:r>
            <a:r>
              <a:rPr lang="de-DE" dirty="0" err="1"/>
              <a:t>indice</a:t>
            </a:r>
            <a:r>
              <a:rPr lang="de-DE" dirty="0"/>
              <a:t> </a:t>
            </a:r>
            <a:r>
              <a:rPr lang="de-DE" dirty="0" err="1"/>
              <a:t>stabilità</a:t>
            </a:r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D6FCF9-7ECC-0B49-9F14-479313945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8157"/>
            <a:ext cx="3358874" cy="7554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0B7949-4372-4944-BF2B-0D01BC54B66C}"/>
              </a:ext>
            </a:extLst>
          </p:cNvPr>
          <p:cNvSpPr/>
          <p:nvPr/>
        </p:nvSpPr>
        <p:spPr>
          <a:xfrm>
            <a:off x="940904" y="2802816"/>
            <a:ext cx="2417970" cy="2517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C4F621-B52C-5640-A308-0E30CA844CC7}"/>
              </a:ext>
            </a:extLst>
          </p:cNvPr>
          <p:cNvSpPr/>
          <p:nvPr/>
        </p:nvSpPr>
        <p:spPr>
          <a:xfrm>
            <a:off x="1914939" y="3079137"/>
            <a:ext cx="463826" cy="2517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7A4FBB-938D-5342-B3BB-2C9785E6A52F}"/>
              </a:ext>
            </a:extLst>
          </p:cNvPr>
          <p:cNvSpPr/>
          <p:nvPr/>
        </p:nvSpPr>
        <p:spPr>
          <a:xfrm>
            <a:off x="742120" y="3558272"/>
            <a:ext cx="198784" cy="198784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C4A920-C3C4-4E4E-9AB6-63E48A2931DE}"/>
              </a:ext>
            </a:extLst>
          </p:cNvPr>
          <p:cNvSpPr txBox="1"/>
          <p:nvPr/>
        </p:nvSpPr>
        <p:spPr>
          <a:xfrm>
            <a:off x="940904" y="3485975"/>
            <a:ext cx="2083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Neigung | </a:t>
            </a:r>
            <a:r>
              <a:rPr lang="de-DE" dirty="0" err="1"/>
              <a:t>Pendenza</a:t>
            </a:r>
            <a:endParaRPr lang="de-DE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BDA2F7-D8F9-7749-AA7D-BF87A9D1C971}"/>
              </a:ext>
            </a:extLst>
          </p:cNvPr>
          <p:cNvSpPr/>
          <p:nvPr/>
        </p:nvSpPr>
        <p:spPr>
          <a:xfrm>
            <a:off x="1808922" y="3079137"/>
            <a:ext cx="106017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F4C8B8-1115-4E4D-A79A-07321FA242A9}"/>
              </a:ext>
            </a:extLst>
          </p:cNvPr>
          <p:cNvSpPr/>
          <p:nvPr/>
        </p:nvSpPr>
        <p:spPr>
          <a:xfrm>
            <a:off x="742120" y="3897669"/>
            <a:ext cx="198784" cy="198784"/>
          </a:xfrm>
          <a:prstGeom prst="rect">
            <a:avLst/>
          </a:prstGeom>
          <a:solidFill>
            <a:srgbClr val="4E81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638CED-997B-E84A-94FC-C341DB040CE8}"/>
              </a:ext>
            </a:extLst>
          </p:cNvPr>
          <p:cNvSpPr txBox="1"/>
          <p:nvPr/>
        </p:nvSpPr>
        <p:spPr>
          <a:xfrm>
            <a:off x="940904" y="3812395"/>
            <a:ext cx="234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Schneebrett | </a:t>
            </a:r>
            <a:r>
              <a:rPr lang="de-DE" dirty="0" err="1"/>
              <a:t>Lastrone</a:t>
            </a:r>
            <a:endParaRPr lang="de-DE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287A33-3438-DC49-94F9-2C6E5E11A135}"/>
              </a:ext>
            </a:extLst>
          </p:cNvPr>
          <p:cNvSpPr/>
          <p:nvPr/>
        </p:nvSpPr>
        <p:spPr>
          <a:xfrm>
            <a:off x="705954" y="2799539"/>
            <a:ext cx="234950" cy="251792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1C6A18-9C6F-C34D-AB37-3F2A2856D120}"/>
              </a:ext>
            </a:extLst>
          </p:cNvPr>
          <p:cNvSpPr/>
          <p:nvPr/>
        </p:nvSpPr>
        <p:spPr>
          <a:xfrm>
            <a:off x="742120" y="4212387"/>
            <a:ext cx="198784" cy="1987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B0FDB9-9416-9A49-832F-9E7A516D3238}"/>
              </a:ext>
            </a:extLst>
          </p:cNvPr>
          <p:cNvSpPr txBox="1"/>
          <p:nvPr/>
        </p:nvSpPr>
        <p:spPr>
          <a:xfrm>
            <a:off x="940904" y="4143244"/>
            <a:ext cx="2887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Last Skifahrer | Peso </a:t>
            </a:r>
            <a:r>
              <a:rPr lang="de-DE" dirty="0" err="1"/>
              <a:t>sciatore</a:t>
            </a:r>
            <a:endParaRPr lang="de-DE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852816-E881-F746-AC4F-9080C71B2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7" y="1257374"/>
            <a:ext cx="1627809" cy="7001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3320970-BF63-B642-A048-6AA37700CD06}"/>
              </a:ext>
            </a:extLst>
          </p:cNvPr>
          <p:cNvSpPr txBox="1"/>
          <p:nvPr/>
        </p:nvSpPr>
        <p:spPr>
          <a:xfrm>
            <a:off x="1769564" y="1184899"/>
            <a:ext cx="3585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Scherfestigkeit | </a:t>
            </a:r>
            <a:r>
              <a:rPr lang="de-DE" dirty="0" err="1"/>
              <a:t>Resistenza</a:t>
            </a:r>
            <a:r>
              <a:rPr lang="de-DE" dirty="0"/>
              <a:t> al </a:t>
            </a:r>
            <a:r>
              <a:rPr lang="de-DE" dirty="0" err="1"/>
              <a:t>taglio</a:t>
            </a:r>
            <a:r>
              <a:rPr lang="de-DE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19C6E5-C02F-0B4F-AFF9-100A06AF19AB}"/>
              </a:ext>
            </a:extLst>
          </p:cNvPr>
          <p:cNvSpPr txBox="1"/>
          <p:nvPr/>
        </p:nvSpPr>
        <p:spPr>
          <a:xfrm>
            <a:off x="1769564" y="1534990"/>
            <a:ext cx="3151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Scherspannung | </a:t>
            </a:r>
            <a:r>
              <a:rPr lang="de-DE" dirty="0" err="1"/>
              <a:t>Sforzo</a:t>
            </a:r>
            <a:r>
              <a:rPr lang="de-DE" dirty="0"/>
              <a:t> a </a:t>
            </a:r>
            <a:r>
              <a:rPr lang="de-DE" dirty="0" err="1"/>
              <a:t>taglio</a:t>
            </a:r>
            <a:endParaRPr lang="de-DE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8D9C00F-E8FA-7140-AF05-F190C41487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04" y="2136253"/>
            <a:ext cx="1651000" cy="36624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F9596D0-8FD6-5842-B84E-BF60E73F1828}"/>
              </a:ext>
            </a:extLst>
          </p:cNvPr>
          <p:cNvSpPr/>
          <p:nvPr/>
        </p:nvSpPr>
        <p:spPr>
          <a:xfrm>
            <a:off x="937867" y="2165001"/>
            <a:ext cx="828537" cy="2517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049753-BFA5-0543-97FB-5BD36C149234}"/>
              </a:ext>
            </a:extLst>
          </p:cNvPr>
          <p:cNvSpPr/>
          <p:nvPr/>
        </p:nvSpPr>
        <p:spPr>
          <a:xfrm>
            <a:off x="609601" y="2165001"/>
            <a:ext cx="326472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A7B2E6F-5AB4-1F44-9680-C044CD5927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5421" y="1433472"/>
            <a:ext cx="1459657" cy="297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796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10391</TotalTime>
  <Words>521</Words>
  <Application>Microsoft Macintosh PowerPoint</Application>
  <PresentationFormat>On-screen Show (16:9)</PresentationFormat>
  <Paragraphs>93</Paragraphs>
  <Slides>17</Slides>
  <Notes>0</Notes>
  <HiddenSlides>3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Lucida Grande</vt:lpstr>
      <vt:lpstr>Wingdings</vt:lpstr>
      <vt:lpstr>Office Theme</vt:lpstr>
      <vt:lpstr>3_Office Theme</vt:lpstr>
      <vt:lpstr>Das Projekt ALBINA</vt:lpstr>
      <vt:lpstr>Was ist SNOWPACK? | Cos‘é SNOWPACK?</vt:lpstr>
      <vt:lpstr>Technische Fakten | Informazioni tecniche</vt:lpstr>
      <vt:lpstr>Technische Fakten | Informazioni tecniche</vt:lpstr>
      <vt:lpstr>Stratigraphie | stratigrafia</vt:lpstr>
      <vt:lpstr>Schneebrettlawinen | Valanghe a lastrone </vt:lpstr>
      <vt:lpstr>Bruchauslösung | Inizio frattura</vt:lpstr>
      <vt:lpstr>Grenzen des SK38 | Limiti del SK38</vt:lpstr>
      <vt:lpstr>SK38 Stabilitätsindex | indice stabilità</vt:lpstr>
      <vt:lpstr>SK38 Stabilitätsindex | indice stabilità</vt:lpstr>
      <vt:lpstr>SK38 Stabilitätsindex | indice stabilità</vt:lpstr>
      <vt:lpstr>SK38 Stabilitätsindex | indice stabilità</vt:lpstr>
      <vt:lpstr>SK38 Stabilitätsindex | indice stabilità</vt:lpstr>
      <vt:lpstr>SK38</vt:lpstr>
      <vt:lpstr>Schneedecke | manto nevoso</vt:lpstr>
      <vt:lpstr>Schneedecke | manto nevoso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</dc:creator>
  <cp:lastModifiedBy>CHM</cp:lastModifiedBy>
  <cp:revision>415</cp:revision>
  <dcterms:created xsi:type="dcterms:W3CDTF">2018-01-11T15:59:20Z</dcterms:created>
  <dcterms:modified xsi:type="dcterms:W3CDTF">2021-11-16T09:36:27Z</dcterms:modified>
</cp:coreProperties>
</file>