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4" r:id="rId1"/>
  </p:sldMasterIdLst>
  <p:notesMasterIdLst>
    <p:notesMasterId r:id="rId92"/>
  </p:notesMasterIdLst>
  <p:sldIdLst>
    <p:sldId id="349" r:id="rId2"/>
    <p:sldId id="354" r:id="rId3"/>
    <p:sldId id="351" r:id="rId4"/>
    <p:sldId id="280" r:id="rId5"/>
    <p:sldId id="279" r:id="rId6"/>
    <p:sldId id="281" r:id="rId7"/>
    <p:sldId id="294" r:id="rId8"/>
    <p:sldId id="285" r:id="rId9"/>
    <p:sldId id="357" r:id="rId10"/>
    <p:sldId id="333" r:id="rId11"/>
    <p:sldId id="358" r:id="rId12"/>
    <p:sldId id="397" r:id="rId13"/>
    <p:sldId id="287" r:id="rId14"/>
    <p:sldId id="288" r:id="rId15"/>
    <p:sldId id="359" r:id="rId16"/>
    <p:sldId id="292" r:id="rId17"/>
    <p:sldId id="300" r:id="rId18"/>
    <p:sldId id="362" r:id="rId19"/>
    <p:sldId id="363" r:id="rId20"/>
    <p:sldId id="259" r:id="rId21"/>
    <p:sldId id="364" r:id="rId22"/>
    <p:sldId id="365" r:id="rId23"/>
    <p:sldId id="366" r:id="rId24"/>
    <p:sldId id="367" r:id="rId25"/>
    <p:sldId id="376" r:id="rId26"/>
    <p:sldId id="377" r:id="rId27"/>
    <p:sldId id="378" r:id="rId28"/>
    <p:sldId id="379" r:id="rId29"/>
    <p:sldId id="380" r:id="rId30"/>
    <p:sldId id="381" r:id="rId31"/>
    <p:sldId id="382" r:id="rId32"/>
    <p:sldId id="383" r:id="rId33"/>
    <p:sldId id="384" r:id="rId34"/>
    <p:sldId id="385" r:id="rId35"/>
    <p:sldId id="386" r:id="rId36"/>
    <p:sldId id="387" r:id="rId37"/>
    <p:sldId id="388" r:id="rId38"/>
    <p:sldId id="389" r:id="rId39"/>
    <p:sldId id="390" r:id="rId40"/>
    <p:sldId id="391" r:id="rId41"/>
    <p:sldId id="392" r:id="rId42"/>
    <p:sldId id="393" r:id="rId43"/>
    <p:sldId id="394" r:id="rId44"/>
    <p:sldId id="395" r:id="rId45"/>
    <p:sldId id="396" r:id="rId46"/>
    <p:sldId id="422" r:id="rId47"/>
    <p:sldId id="423" r:id="rId48"/>
    <p:sldId id="424" r:id="rId49"/>
    <p:sldId id="425" r:id="rId50"/>
    <p:sldId id="426" r:id="rId51"/>
    <p:sldId id="427" r:id="rId52"/>
    <p:sldId id="428" r:id="rId53"/>
    <p:sldId id="429" r:id="rId54"/>
    <p:sldId id="340" r:id="rId55"/>
    <p:sldId id="341" r:id="rId56"/>
    <p:sldId id="305" r:id="rId57"/>
    <p:sldId id="332" r:id="rId58"/>
    <p:sldId id="405" r:id="rId59"/>
    <p:sldId id="406" r:id="rId60"/>
    <p:sldId id="407" r:id="rId61"/>
    <p:sldId id="408" r:id="rId62"/>
    <p:sldId id="409" r:id="rId63"/>
    <p:sldId id="398" r:id="rId64"/>
    <p:sldId id="301" r:id="rId65"/>
    <p:sldId id="302" r:id="rId66"/>
    <p:sldId id="303" r:id="rId67"/>
    <p:sldId id="304" r:id="rId68"/>
    <p:sldId id="401" r:id="rId69"/>
    <p:sldId id="399" r:id="rId70"/>
    <p:sldId id="345" r:id="rId71"/>
    <p:sldId id="400" r:id="rId72"/>
    <p:sldId id="402" r:id="rId73"/>
    <p:sldId id="403" r:id="rId74"/>
    <p:sldId id="404" r:id="rId75"/>
    <p:sldId id="360" r:id="rId76"/>
    <p:sldId id="410" r:id="rId77"/>
    <p:sldId id="411" r:id="rId78"/>
    <p:sldId id="361" r:id="rId79"/>
    <p:sldId id="421" r:id="rId80"/>
    <p:sldId id="412" r:id="rId81"/>
    <p:sldId id="413" r:id="rId82"/>
    <p:sldId id="414" r:id="rId83"/>
    <p:sldId id="415" r:id="rId84"/>
    <p:sldId id="323" r:id="rId85"/>
    <p:sldId id="416" r:id="rId86"/>
    <p:sldId id="417" r:id="rId87"/>
    <p:sldId id="418" r:id="rId88"/>
    <p:sldId id="419" r:id="rId89"/>
    <p:sldId id="420" r:id="rId90"/>
    <p:sldId id="430" r:id="rId91"/>
  </p:sldIdLst>
  <p:sldSz cx="9144000" cy="5143500" type="screen16x9"/>
  <p:notesSz cx="6858000" cy="9144000"/>
  <p:embeddedFontLst>
    <p:embeddedFont>
      <p:font typeface="Calibri" panose="020F0502020204030204" pitchFamily="34" charset="0"/>
      <p:regular r:id="rId93"/>
      <p:bold r:id="rId94"/>
      <p:italic r:id="rId95"/>
      <p:boldItalic r:id="rId96"/>
    </p:embeddedFont>
  </p:embeddedFontLst>
  <p:defaultText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211">
          <p15:clr>
            <a:srgbClr val="A4A3A4"/>
          </p15:clr>
        </p15:guide>
        <p15:guide id="3" orient="horz" pos="826" userDrawn="1">
          <p15:clr>
            <a:srgbClr val="A4A3A4"/>
          </p15:clr>
        </p15:guide>
        <p15:guide id="4" pos="3840">
          <p15:clr>
            <a:srgbClr val="A4A3A4"/>
          </p15:clr>
        </p15:guide>
        <p15:guide id="5" pos="125">
          <p15:clr>
            <a:srgbClr val="A4A3A4"/>
          </p15:clr>
        </p15:guide>
        <p15:guide id="6" pos="7562">
          <p15:clr>
            <a:srgbClr val="A4A3A4"/>
          </p15:clr>
        </p15:guide>
        <p15:guide id="7" orient="horz" pos="1620">
          <p15:clr>
            <a:srgbClr val="A4A3A4"/>
          </p15:clr>
        </p15:guide>
        <p15:guide id="8" orient="horz" pos="3158">
          <p15:clr>
            <a:srgbClr val="A4A3A4"/>
          </p15:clr>
        </p15:guide>
        <p15:guide id="9" orient="horz" pos="614">
          <p15:clr>
            <a:srgbClr val="A4A3A4"/>
          </p15:clr>
        </p15:guide>
        <p15:guide id="10" pos="2880">
          <p15:clr>
            <a:srgbClr val="A4A3A4"/>
          </p15:clr>
        </p15:guide>
        <p15:guide id="11" pos="94">
          <p15:clr>
            <a:srgbClr val="A4A3A4"/>
          </p15:clr>
        </p15:guide>
        <p15:guide id="12" pos="56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151519"/>
    <a:srgbClr val="ED1C24"/>
    <a:srgbClr val="E7E7E8"/>
    <a:srgbClr val="151515"/>
    <a:srgbClr val="1B1B1F"/>
    <a:srgbClr val="1C1C1E"/>
    <a:srgbClr val="262626"/>
    <a:srgbClr val="121218"/>
    <a:srgbClr val="1313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60" autoAdjust="0"/>
  </p:normalViewPr>
  <p:slideViewPr>
    <p:cSldViewPr snapToGrid="0">
      <p:cViewPr varScale="1">
        <p:scale>
          <a:sx n="147" d="100"/>
          <a:sy n="147" d="100"/>
        </p:scale>
        <p:origin x="462" y="120"/>
      </p:cViewPr>
      <p:guideLst>
        <p:guide orient="horz" pos="2160"/>
        <p:guide orient="horz" pos="4211"/>
        <p:guide orient="horz" pos="826"/>
        <p:guide pos="3840"/>
        <p:guide pos="125"/>
        <p:guide pos="7562"/>
        <p:guide orient="horz" pos="1620"/>
        <p:guide orient="horz" pos="3158"/>
        <p:guide orient="horz" pos="614"/>
        <p:guide pos="2880"/>
        <p:guide pos="94"/>
        <p:guide pos="5672"/>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780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1.fntdata"/><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9F572F-E5E6-446E-BAE9-53427560432B}" type="datetimeFigureOut">
              <a:rPr lang="de-AT" smtClean="0"/>
              <a:t>06.12.2021</a:t>
            </a:fld>
            <a:endParaRPr lang="de-AT"/>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DD60BE-82AA-45BC-A883-783DE1BCFEA7}" type="slidenum">
              <a:rPr lang="de-AT" smtClean="0"/>
              <a:t>‹Nr.›</a:t>
            </a:fld>
            <a:endParaRPr lang="de-AT"/>
          </a:p>
        </p:txBody>
      </p:sp>
    </p:spTree>
    <p:extLst>
      <p:ext uri="{BB962C8B-B14F-4D97-AF65-F5344CB8AC3E}">
        <p14:creationId xmlns:p14="http://schemas.microsoft.com/office/powerpoint/2010/main" val="213953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Tagtäglich erkennen wir Personen wieder, die uns vorher schon einmal begegnet sind. Ihre Erkennung erfolgt ohne Überlegung, ist blitzschnell und meist richtig. Personen, die wir uns gut eingeprägt haben, erkennen wir sogar bereits anhand weniger grober Merkmale, z.B. der Silhouette, Gangart oder Stimme. Diese Fähigkeit können wir auch für die Erkennung ähnlicher Situationen bei Entscheidungen im Lawinengelände nutzen. Die fünf typischen Lawinenprobleme wurden mit diesem Ziel definiert. Sie beschreiben typische Situationen, wie sie im Gelände vorkommen und sowohl Lawinenwarner als auch Wintersportler bei ihrer Beurteilung der Lawinengefahr unterstützen können.</a:t>
            </a:r>
          </a:p>
          <a:p>
            <a:endParaRPr lang="de-DE"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Ogni giorno riconosciamo le persone che abbiamo incontrato già una volta. Le riconosciamo senza pensare, in un attimo solo e di solito le identifichiamo correttamente. Le persone che abbiamo memorizzato bene, possono essere riconosciute anche da caratteristiche meno grossolane, come la silhouette, l'andatura o la voce. Possiamo anche usare questa capacità di riconoscere situazioni simili quando prendiamo decisioni su terreni esposti al pericolo valanghe. I cinque problemi tipici valanghivi sono stati definiti con questo obiettivo in mente. Descrivono le situazioni tipiche, come occorrono nel terreno e come possono aiutare sia gli previsori valanghe che gli appassionati di sport invernali nella valutazione del pericolo valanghe.</a:t>
            </a:r>
            <a:endParaRPr lang="de-DE" sz="1200" b="0" i="0" kern="1200" dirty="0">
              <a:solidFill>
                <a:schemeClr val="tx1"/>
              </a:solidFill>
              <a:effectLst/>
              <a:latin typeface="+mn-lt"/>
              <a:ea typeface="+mn-ea"/>
              <a:cs typeface="+mn-cs"/>
            </a:endParaRP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18</a:t>
            </a:fld>
            <a:endParaRPr lang="de-DE"/>
          </a:p>
        </p:txBody>
      </p:sp>
    </p:spTree>
    <p:extLst>
      <p:ext uri="{BB962C8B-B14F-4D97-AF65-F5344CB8AC3E}">
        <p14:creationId xmlns:p14="http://schemas.microsoft.com/office/powerpoint/2010/main" val="4023284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Kitzkogel</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31</a:t>
            </a:fld>
            <a:endParaRPr lang="de-DE"/>
          </a:p>
        </p:txBody>
      </p:sp>
    </p:spTree>
    <p:extLst>
      <p:ext uri="{BB962C8B-B14F-4D97-AF65-F5344CB8AC3E}">
        <p14:creationId xmlns:p14="http://schemas.microsoft.com/office/powerpoint/2010/main" val="1038742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200" kern="1200" dirty="0">
                <a:solidFill>
                  <a:schemeClr val="tx1"/>
                </a:solidFill>
                <a:effectLst/>
                <a:latin typeface="+mn-lt"/>
                <a:ea typeface="+mn-ea"/>
                <a:cs typeface="+mn-cs"/>
              </a:rPr>
              <a:t>Zwei Skitourengeher stiegen zuerst auf die Weißkugel. In der Abfahrt von diesem Gipfel lösten sie in der Ostflanke eine Schneebrettlawine aus, die sie bei der Landesnotrufzentrale meldeten. Danach stiegen sie auf die Langtaufererspitze auf. Nach der Abfahrt überquerten sie den Hintereisferner und nach kurzem Gegenanstieg fuhren sie zur Bergstation des Teufelsegg Liftes ab. Dort entschieden sie sich über eine extrem steile Rinne ins Steinschlagtal abzufahren, um in der Folge wieder Kurzras zu erreichen.</a:t>
            </a:r>
            <a:endParaRPr lang="de-DE"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Kurz nach der Einfahrt in diese südwest-ausgerichtet Rinne löste sich kurz nach 15 Uhr eine Lawine, die einen Tourengeher mitriss. In der Sturzbahn über teils felsdurchsetztes Gelände wurde die Person schwer verletzt und komplett verschüttet. Sie konnte aber durch den Kameraden rasch geortet und geborgen werden. Der alarmierte Rettungshubschrauber flog den schwerverletzten Skitourengeher ins Krankenhaus.</a:t>
            </a:r>
            <a:endParaRPr lang="de-DE" sz="1200" kern="1200" dirty="0">
              <a:solidFill>
                <a:schemeClr val="tx1"/>
              </a:solidFill>
              <a:effectLst/>
              <a:latin typeface="+mn-lt"/>
              <a:ea typeface="+mn-ea"/>
              <a:cs typeface="+mn-cs"/>
            </a:endParaRP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Die Temperaturen sind mit Durchzug der Störung am 12.04.2021 deutlich gesunken und erreichten in den Folgetagen auch Werte unter -20°C.</a:t>
            </a:r>
            <a:endParaRPr lang="de-DE" sz="1200" kern="1200" dirty="0">
              <a:solidFill>
                <a:schemeClr val="tx1"/>
              </a:solidFill>
              <a:effectLst/>
              <a:latin typeface="+mn-lt"/>
              <a:ea typeface="+mn-ea"/>
              <a:cs typeface="+mn-cs"/>
            </a:endParaRP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33</a:t>
            </a:fld>
            <a:endParaRPr lang="de-DE"/>
          </a:p>
        </p:txBody>
      </p:sp>
    </p:spTree>
    <p:extLst>
      <p:ext uri="{BB962C8B-B14F-4D97-AF65-F5344CB8AC3E}">
        <p14:creationId xmlns:p14="http://schemas.microsoft.com/office/powerpoint/2010/main" val="2715555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Vier Skitourengeher stiegen von Prags über den Col </a:t>
            </a:r>
            <a:r>
              <a:rPr lang="de-AT" sz="1200" kern="1200" dirty="0" err="1">
                <a:solidFill>
                  <a:schemeClr val="tx1"/>
                </a:solidFill>
                <a:effectLst/>
                <a:latin typeface="+mn-lt"/>
                <a:ea typeface="+mn-ea"/>
                <a:cs typeface="+mn-cs"/>
              </a:rPr>
              <a:t>Riciogogn</a:t>
            </a:r>
            <a:r>
              <a:rPr lang="de-AT" sz="1200" kern="1200" dirty="0">
                <a:solidFill>
                  <a:schemeClr val="tx1"/>
                </a:solidFill>
                <a:effectLst/>
                <a:latin typeface="+mn-lt"/>
                <a:ea typeface="+mn-ea"/>
                <a:cs typeface="+mn-cs"/>
              </a:rPr>
              <a:t> auf den Kamm westlich der </a:t>
            </a:r>
            <a:r>
              <a:rPr lang="de-AT" sz="1200" kern="1200" dirty="0" err="1">
                <a:solidFill>
                  <a:schemeClr val="tx1"/>
                </a:solidFill>
                <a:effectLst/>
                <a:latin typeface="+mn-lt"/>
                <a:ea typeface="+mn-ea"/>
                <a:cs typeface="+mn-cs"/>
              </a:rPr>
              <a:t>Muntejela</a:t>
            </a:r>
            <a:r>
              <a:rPr lang="de-AT" sz="1200" kern="1200" dirty="0">
                <a:solidFill>
                  <a:schemeClr val="tx1"/>
                </a:solidFill>
                <a:effectLst/>
                <a:latin typeface="+mn-lt"/>
                <a:ea typeface="+mn-ea"/>
                <a:cs typeface="+mn-cs"/>
              </a:rPr>
              <a:t> de </a:t>
            </a:r>
            <a:r>
              <a:rPr lang="de-AT" sz="1200" kern="1200" dirty="0" err="1">
                <a:solidFill>
                  <a:schemeClr val="tx1"/>
                </a:solidFill>
                <a:effectLst/>
                <a:latin typeface="+mn-lt"/>
                <a:ea typeface="+mn-ea"/>
                <a:cs typeface="+mn-cs"/>
              </a:rPr>
              <a:t>Senes</a:t>
            </a:r>
            <a:r>
              <a:rPr lang="de-AT" sz="1200" kern="1200" dirty="0">
                <a:solidFill>
                  <a:schemeClr val="tx1"/>
                </a:solidFill>
                <a:effectLst/>
                <a:latin typeface="+mn-lt"/>
                <a:ea typeface="+mn-ea"/>
                <a:cs typeface="+mn-cs"/>
              </a:rPr>
              <a:t>. Kurz unterhalb des Kammes löste sich ein Schneebrett (Größe 2) und riss zwei Personen mit. Eine Person wurde teilweise verschüttet und konnte sich selbst und die zweite totalverschüttete Person, deren Arm aus den Schneemassen ragte, rasch befreien. Beide Personen wurden bei dem Lawinenabgang verletzt und mussten mit dem Hubschrauber abtransportiert werden. Durch das nach unten hin steiler werdende Gelände erreichte die Lawine eine Länge von 820 m, bei einer maximalen Breite von 20 – 30 m.</a:t>
            </a:r>
            <a:endParaRPr lang="de-DE" sz="1200" kern="1200" dirty="0">
              <a:solidFill>
                <a:schemeClr val="tx1"/>
              </a:solidFill>
              <a:effectLst/>
              <a:latin typeface="+mn-lt"/>
              <a:ea typeface="+mn-ea"/>
              <a:cs typeface="+mn-cs"/>
            </a:endParaRPr>
          </a:p>
          <a:p>
            <a:endParaRPr lang="de-DE" dirty="0"/>
          </a:p>
          <a:p>
            <a:r>
              <a:rPr lang="de-AT" sz="1200" kern="1200" dirty="0">
                <a:solidFill>
                  <a:schemeClr val="tx1"/>
                </a:solidFill>
                <a:effectLst/>
                <a:latin typeface="+mn-lt"/>
                <a:ea typeface="+mn-ea"/>
                <a:cs typeface="+mn-cs"/>
              </a:rPr>
              <a:t>Am 20.04.2021 wurde ein Lokalaugenschein durchgeführt. Im Anbruchgebiet der Lawine konnte eine weitere kleine Lawine ausgelöst werden. </a:t>
            </a:r>
            <a:endParaRPr lang="de-DE" sz="1200" kern="1200" dirty="0">
              <a:solidFill>
                <a:schemeClr val="tx1"/>
              </a:solidFill>
              <a:effectLst/>
              <a:latin typeface="+mn-lt"/>
              <a:ea typeface="+mn-ea"/>
              <a:cs typeface="+mn-cs"/>
            </a:endParaRPr>
          </a:p>
          <a:p>
            <a:r>
              <a:rPr lang="de-AT" sz="1200" kern="1200" dirty="0">
                <a:solidFill>
                  <a:schemeClr val="tx1"/>
                </a:solidFill>
                <a:effectLst/>
                <a:latin typeface="+mn-lt"/>
                <a:ea typeface="+mn-ea"/>
                <a:cs typeface="+mn-cs"/>
              </a:rPr>
              <a:t>Ursache für den Lawinenabgang war eine stark kantig aufgebaute Altschneedecke, die von einer Neu- und Triebschneeschicht überlagert war. In den Tagen zuvor kamen durch konvektive Schauer lokal immer wieder einige Zentimeter an Neuschnee dazu. Dieser überlagerte stellenweise eine sehr schwache Altschneedecke. Das ausgeprägte Altschneeproblem entstand durch die markanten Kältephasen vor allem in Kammnähe und an nordseitigen Hängen. Am selben Tag wurde im selben Höhenbereich und Gebiet eine aus schneetechnischer Sicht sehr ähnliche Schneebrettlawine ausgelöst. </a:t>
            </a:r>
            <a:endParaRPr lang="de-DE" sz="1200" kern="1200" dirty="0">
              <a:solidFill>
                <a:schemeClr val="tx1"/>
              </a:solidFill>
              <a:effectLst/>
              <a:latin typeface="+mn-lt"/>
              <a:ea typeface="+mn-ea"/>
              <a:cs typeface="+mn-cs"/>
            </a:endParaRP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34</a:t>
            </a:fld>
            <a:endParaRPr lang="de-DE"/>
          </a:p>
        </p:txBody>
      </p:sp>
    </p:spTree>
    <p:extLst>
      <p:ext uri="{BB962C8B-B14F-4D97-AF65-F5344CB8AC3E}">
        <p14:creationId xmlns:p14="http://schemas.microsoft.com/office/powerpoint/2010/main" val="1551179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38</a:t>
            </a:fld>
            <a:endParaRPr lang="de-DE"/>
          </a:p>
        </p:txBody>
      </p:sp>
    </p:spTree>
    <p:extLst>
      <p:ext uri="{BB962C8B-B14F-4D97-AF65-F5344CB8AC3E}">
        <p14:creationId xmlns:p14="http://schemas.microsoft.com/office/powerpoint/2010/main" val="3150910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Ein Skitourengeher fährt am späteren Nachmittag vom Dürrenstein ab und löst auf 2700 m ein zunächst kleines, feuchtes Schneebrett aus, das in der Folge immer größer wird und zum Teil ca. 150 m breit wird. Der Tourengeher hat Glück, wird nur ca. 60 m mitgerissen und bleibt an der Oberfläche liegen. Anscheinend hat er dabei einen oder beide Ski verloren. Er steigt einige Meter auf und flüchtet dann Richtung Süden. Der Unfall wird von der Plätzwiese beobachtet und die Rettung alarmiert. Diese kommt mit dem </a:t>
            </a:r>
            <a:r>
              <a:rPr lang="de-DE" sz="1200" kern="1200" dirty="0" err="1">
                <a:solidFill>
                  <a:schemeClr val="tx1"/>
                </a:solidFill>
                <a:effectLst/>
                <a:latin typeface="+mn-lt"/>
                <a:ea typeface="+mn-ea"/>
                <a:cs typeface="+mn-cs"/>
              </a:rPr>
              <a:t>Aiut</a:t>
            </a:r>
            <a:r>
              <a:rPr lang="de-DE" sz="1200" kern="1200" dirty="0">
                <a:solidFill>
                  <a:schemeClr val="tx1"/>
                </a:solidFill>
                <a:effectLst/>
                <a:latin typeface="+mn-lt"/>
                <a:ea typeface="+mn-ea"/>
                <a:cs typeface="+mn-cs"/>
              </a:rPr>
              <a:t> Alpin um abzuklären ob es weitere Verschüttete gibt, glücklicherweise nicht.</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Zwei Tage nach dem Unfall haben wir einen Lokalaugenschein durchgeführt. Dabei sind wir bis zum Anbruch aufgestiegen. Direkt am Anbruch haben wir das obige Schneeprofil erstellt. Aufgrund der südwestlichen Exposition war zum Profilaufnamezeitpunkt die Schneeoberfläche noch gefroren. Darunter war die Schneedecke aber feucht und weich und bestand vorwiegend aus Schmelzformen. Die Stabilitätstest bestätigen das Nassschneeproblem, da bei den zwei Tests jeweils ein Bruch initiiert werden konnte, der sich durch den ganzen Block fortgepflanzt hat. Im Anbruchgebiet brach das Schneebrett oberflächlich an, in der Sturzbahn hat es aber teilweise die gesamte feuchte Schneedecke bis zum Boden mitgerissen.</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39</a:t>
            </a:fld>
            <a:endParaRPr lang="de-DE"/>
          </a:p>
        </p:txBody>
      </p:sp>
    </p:spTree>
    <p:extLst>
      <p:ext uri="{BB962C8B-B14F-4D97-AF65-F5344CB8AC3E}">
        <p14:creationId xmlns:p14="http://schemas.microsoft.com/office/powerpoint/2010/main" val="3009031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Finailwiesen</a:t>
            </a:r>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42</a:t>
            </a:fld>
            <a:endParaRPr lang="de-DE"/>
          </a:p>
        </p:txBody>
      </p:sp>
    </p:spTree>
    <p:extLst>
      <p:ext uri="{BB962C8B-B14F-4D97-AF65-F5344CB8AC3E}">
        <p14:creationId xmlns:p14="http://schemas.microsoft.com/office/powerpoint/2010/main" val="1168697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Das Räumungsfahrzeug war gerade dabei die Hofzufahrten zu dem 1973 m hoch gelegenen </a:t>
            </a:r>
            <a:r>
              <a:rPr lang="de-DE" sz="1200" kern="1200" dirty="0" err="1">
                <a:solidFill>
                  <a:schemeClr val="tx1"/>
                </a:solidFill>
                <a:effectLst/>
                <a:latin typeface="+mn-lt"/>
                <a:ea typeface="+mn-ea"/>
                <a:cs typeface="+mn-cs"/>
              </a:rPr>
              <a:t>Finailhof</a:t>
            </a:r>
            <a:r>
              <a:rPr lang="de-DE" sz="1200" kern="1200" dirty="0">
                <a:solidFill>
                  <a:schemeClr val="tx1"/>
                </a:solidFill>
                <a:effectLst/>
                <a:latin typeface="+mn-lt"/>
                <a:ea typeface="+mn-ea"/>
                <a:cs typeface="+mn-cs"/>
              </a:rPr>
              <a:t> im Schnalstal zu räumen. Kurz unterhalb des Hofes in den sogenannten “</a:t>
            </a:r>
            <a:r>
              <a:rPr lang="de-DE" sz="1200" kern="1200" dirty="0" err="1">
                <a:solidFill>
                  <a:schemeClr val="tx1"/>
                </a:solidFill>
                <a:effectLst/>
                <a:latin typeface="+mn-lt"/>
                <a:ea typeface="+mn-ea"/>
                <a:cs typeface="+mn-cs"/>
              </a:rPr>
              <a:t>Finailwiesen</a:t>
            </a:r>
            <a:r>
              <a:rPr lang="de-DE" sz="1200" kern="1200" dirty="0">
                <a:solidFill>
                  <a:schemeClr val="tx1"/>
                </a:solidFill>
                <a:effectLst/>
                <a:latin typeface="+mn-lt"/>
                <a:ea typeface="+mn-ea"/>
                <a:cs typeface="+mn-cs"/>
              </a:rPr>
              <a:t>“ löste sich eine ca.70 m breite Gleitschneelawine, welche das Räumungsfahrzeug samt Fahrer verschüttete. Der Fahrer blieb unverletzt und konnte sich selbst aus dem Fahrzeug befreien. </a:t>
            </a: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43</a:t>
            </a:fld>
            <a:endParaRPr lang="de-DE"/>
          </a:p>
        </p:txBody>
      </p:sp>
    </p:spTree>
    <p:extLst>
      <p:ext uri="{BB962C8B-B14F-4D97-AF65-F5344CB8AC3E}">
        <p14:creationId xmlns:p14="http://schemas.microsoft.com/office/powerpoint/2010/main" val="4116302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Eine Gruppe von 3 Personen inklusive eines Bergführers waren zum Eisklettern in Rein in Taufers unterwegs. Der Wasserfall befindet sich taleinwärts auf der linken Seite ca. 2 km vor der Ortschaft Rein in Taufers. Oberhalb des Wasserfalls löste sich am frühen Nachmittag im extrem steilen Gelände eine Lawine und verschüttete dabei eine Person bis zur Hüfte. Niemand der Beteiligten verletzte sich dabei. Ein Passant bemerkte den Vorgang und setzte den Notruf ab. Der Einsatz wurde jedoch abgebrochen bevor die Einsatzkräfte den Unfallort erreichten, da sich niemand Verletzungen zuzog.</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Die vorangegangenen Tage waren geprägt durch für die Jahreszeit zu hohen Temperaturen. Der Hang ist nach Südosten ausgerichtet und erwärmte sich dementsprechend bis hin zur Mittagszeit recht stark. Die Schneedecke gab schließlich um ca. 14:00 Uhr nach und die Lawine ging bis zum Grund ab. Es wird vermutet, dass es sich wahrscheinlich um eine Nassschneelawine handelt. Eine genaue Schneedeckenuntersuchung erfolgte nicht.</a:t>
            </a: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44</a:t>
            </a:fld>
            <a:endParaRPr lang="de-DE"/>
          </a:p>
        </p:txBody>
      </p:sp>
    </p:spTree>
    <p:extLst>
      <p:ext uri="{BB962C8B-B14F-4D97-AF65-F5344CB8AC3E}">
        <p14:creationId xmlns:p14="http://schemas.microsoft.com/office/powerpoint/2010/main" val="3403296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Tagtäglich erkennen wir Personen wieder, die uns vorher schon einmal begegnet sind. Ihre Erkennung erfolgt ohne Überlegung, ist blitzschnell und meist richtig. Personen, die wir uns gut eingeprägt haben, erkennen wir sogar bereits anhand weniger grober Merkmale, z.B. der Silhouette, Gangart oder Stimme. Diese Fähigkeit können wir auch für die Erkennung ähnlicher Situationen bei Entscheidungen im Lawinengelände nutzen. Die fünf typischen Lawinenprobleme wurden mit diesem Ziel definiert. Sie beschreiben typische Situationen, wie sie im Gelände vorkommen und sowohl Lawinenwarner als auch Wintersportler bei ihrer Beurteilung der Lawinengefahr unterstützen können.</a:t>
            </a:r>
          </a:p>
          <a:p>
            <a:endParaRPr lang="de-DE"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Ogni giorno riconosciamo le persone che abbiamo incontrato già una volta. Le riconosciamo senza pensare, in un attimo solo e di solito le identifichiamo correttamente. Le persone che abbiamo memorizzato bene, possono essere riconosciute anche da caratteristiche meno grossolane, come la silhouette, l'andatura o la voce. Possiamo anche usare questa capacità di riconoscere situazioni simili quando prendiamo decisioni su terreni esposti al pericolo valanghe. I cinque problemi tipici valanghivi sono stati definiti con questo obiettivo in mente. Descrivono le situazioni tipiche, come occorrono nel terreno e come possono aiutare sia gli previsori valanghe che gli appassionati di sport invernali nella valutazione del pericolo valanghe.</a:t>
            </a:r>
            <a:endParaRPr lang="de-DE" sz="1200" b="0" i="0" kern="1200" dirty="0">
              <a:solidFill>
                <a:schemeClr val="tx1"/>
              </a:solidFill>
              <a:effectLst/>
              <a:latin typeface="+mn-lt"/>
              <a:ea typeface="+mn-ea"/>
              <a:cs typeface="+mn-cs"/>
            </a:endParaRP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19</a:t>
            </a:fld>
            <a:endParaRPr lang="de-DE"/>
          </a:p>
        </p:txBody>
      </p:sp>
    </p:spTree>
    <p:extLst>
      <p:ext uri="{BB962C8B-B14F-4D97-AF65-F5344CB8AC3E}">
        <p14:creationId xmlns:p14="http://schemas.microsoft.com/office/powerpoint/2010/main" val="102124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Kronplatz und Obereggen Unfall 23.01.2021</a:t>
            </a:r>
          </a:p>
          <a:p>
            <a:r>
              <a:rPr lang="de-DE" dirty="0"/>
              <a:t>Grafiken von Neuschnee</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21</a:t>
            </a:fld>
            <a:endParaRPr lang="de-DE"/>
          </a:p>
        </p:txBody>
      </p:sp>
    </p:spTree>
    <p:extLst>
      <p:ext uri="{BB962C8B-B14F-4D97-AF65-F5344CB8AC3E}">
        <p14:creationId xmlns:p14="http://schemas.microsoft.com/office/powerpoint/2010/main" val="4067527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Eine Gruppe von fünf Skitourengehern ist vom Gipfel des Kronplatzes Richtung Süden abgefahren. Dabei haben sie auf ca. 2000 m in einer Lichtung auf einer Wiese ein kleines Schneebrett ausgelöst. Dabei wurde eine Person komplett verschüttet. Sie konnte nach 15 Minuten durch die Kameraden gerettet werden. Der Verschüttete war ohne LVS unterwegs. In der Folge konnte diese Person selbst abfahren.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Bis kurz vor dem Unfall hat es noch mit starkem Wind geschneit, am Kronplatz gab es mindestens einen halben Meter Neuschnee. Ich selbst war kurz zuvor am Gipfel, aber von Reischach aus. Der Neuschnee in Kombination mit Wind hat gefährlichen Triebschnee gebildet, der auf einer ungünstigen Altschneedecke zu liegen kam. </a:t>
            </a: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22</a:t>
            </a:fld>
            <a:endParaRPr lang="de-DE"/>
          </a:p>
        </p:txBody>
      </p:sp>
    </p:spTree>
    <p:extLst>
      <p:ext uri="{BB962C8B-B14F-4D97-AF65-F5344CB8AC3E}">
        <p14:creationId xmlns:p14="http://schemas.microsoft.com/office/powerpoint/2010/main" val="298962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Mittag waren die Bedingungen noch so!</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23</a:t>
            </a:fld>
            <a:endParaRPr lang="de-DE"/>
          </a:p>
        </p:txBody>
      </p:sp>
    </p:spTree>
    <p:extLst>
      <p:ext uri="{BB962C8B-B14F-4D97-AF65-F5344CB8AC3E}">
        <p14:creationId xmlns:p14="http://schemas.microsoft.com/office/powerpoint/2010/main" val="3079442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Un escursionista da solo sale con lo split board da </a:t>
            </a:r>
            <a:r>
              <a:rPr lang="it-IT" sz="1200" kern="1200" dirty="0" err="1">
                <a:solidFill>
                  <a:schemeClr val="tx1"/>
                </a:solidFill>
                <a:effectLst/>
                <a:latin typeface="+mn-lt"/>
                <a:ea typeface="+mn-ea"/>
                <a:cs typeface="+mn-cs"/>
              </a:rPr>
              <a:t>Obereggen</a:t>
            </a:r>
            <a:r>
              <a:rPr lang="it-IT" sz="1200" kern="1200" dirty="0">
                <a:solidFill>
                  <a:schemeClr val="tx1"/>
                </a:solidFill>
                <a:effectLst/>
                <a:latin typeface="+mn-lt"/>
                <a:ea typeface="+mn-ea"/>
                <a:cs typeface="+mn-cs"/>
              </a:rPr>
              <a:t> fino qualche centinaio di metri oltre la stazione di arrivo della seggiovia </a:t>
            </a:r>
            <a:r>
              <a:rPr lang="it-IT" sz="1200" kern="1200" dirty="0" err="1">
                <a:solidFill>
                  <a:schemeClr val="tx1"/>
                </a:solidFill>
                <a:effectLst/>
                <a:latin typeface="+mn-lt"/>
                <a:ea typeface="+mn-ea"/>
                <a:cs typeface="+mn-cs"/>
              </a:rPr>
              <a:t>Oberholz</a:t>
            </a:r>
            <a:r>
              <a:rPr lang="it-IT" sz="1200" kern="1200" dirty="0">
                <a:solidFill>
                  <a:schemeClr val="tx1"/>
                </a:solidFill>
                <a:effectLst/>
                <a:latin typeface="+mn-lt"/>
                <a:ea typeface="+mn-ea"/>
                <a:cs typeface="+mn-cs"/>
              </a:rPr>
              <a:t>. Iniziata la discesa dopo poco viene travolta da una valanga a lastroni e sepolto completamente. Riesce ad allertare autonomamente il soccorso mediante lo smart </a:t>
            </a:r>
            <a:r>
              <a:rPr lang="it-IT" sz="1200" kern="1200" dirty="0" err="1">
                <a:solidFill>
                  <a:schemeClr val="tx1"/>
                </a:solidFill>
                <a:effectLst/>
                <a:latin typeface="+mn-lt"/>
                <a:ea typeface="+mn-ea"/>
                <a:cs typeface="+mn-cs"/>
              </a:rPr>
              <a:t>watch</a:t>
            </a:r>
            <a:r>
              <a:rPr lang="it-IT" sz="1200" kern="1200" dirty="0">
                <a:solidFill>
                  <a:schemeClr val="tx1"/>
                </a:solidFill>
                <a:effectLst/>
                <a:latin typeface="+mn-lt"/>
                <a:ea typeface="+mn-ea"/>
                <a:cs typeface="+mn-cs"/>
              </a:rPr>
              <a:t> che porta al polso mediante la punta del naso in quanto il resto del corpo è completamente bloccato. Per primi accorrono i tecnici della Società impianti. Dopo le prime ricerche di superficie e con l’</a:t>
            </a:r>
            <a:r>
              <a:rPr lang="it-IT" sz="1200" kern="1200" dirty="0" err="1">
                <a:solidFill>
                  <a:schemeClr val="tx1"/>
                </a:solidFill>
                <a:effectLst/>
                <a:latin typeface="+mn-lt"/>
                <a:ea typeface="+mn-ea"/>
                <a:cs typeface="+mn-cs"/>
              </a:rPr>
              <a:t>artva</a:t>
            </a:r>
            <a:r>
              <a:rPr lang="it-IT" sz="1200" kern="1200" dirty="0">
                <a:solidFill>
                  <a:schemeClr val="tx1"/>
                </a:solidFill>
                <a:effectLst/>
                <a:latin typeface="+mn-lt"/>
                <a:ea typeface="+mn-ea"/>
                <a:cs typeface="+mn-cs"/>
              </a:rPr>
              <a:t> il sepolto viene localizzato mediante l’udito. Il travolto infatti non aveva l’</a:t>
            </a:r>
            <a:r>
              <a:rPr lang="it-IT" sz="1200" kern="1200" dirty="0" err="1">
                <a:solidFill>
                  <a:schemeClr val="tx1"/>
                </a:solidFill>
                <a:effectLst/>
                <a:latin typeface="+mn-lt"/>
                <a:ea typeface="+mn-ea"/>
                <a:cs typeface="+mn-cs"/>
              </a:rPr>
              <a:t>artva</a:t>
            </a:r>
            <a:r>
              <a:rPr lang="it-IT" sz="1200" kern="1200" dirty="0">
                <a:solidFill>
                  <a:schemeClr val="tx1"/>
                </a:solidFill>
                <a:effectLst/>
                <a:latin typeface="+mn-lt"/>
                <a:ea typeface="+mn-ea"/>
                <a:cs typeface="+mn-cs"/>
              </a:rPr>
              <a:t> ma fortunatamente giaceva in una posizione parzialmente protetta da un albero a poca profondità che gli consentiva di respirare, sentire le voci e farsi sentire. Infatti, i soccorritori lo trovano seguendo le urla di aiuto. Accompagnato a valle e visitato dal medico dell’elisoccorso arrivato intanto sul posto, può tornare autonomamente a casa illeso. </a:t>
            </a:r>
            <a:endParaRPr lang="de-DE" sz="1200" kern="1200" dirty="0">
              <a:solidFill>
                <a:schemeClr val="tx1"/>
              </a:solidFill>
              <a:effectLst/>
              <a:latin typeface="+mn-lt"/>
              <a:ea typeface="+mn-ea"/>
              <a:cs typeface="+mn-cs"/>
            </a:endParaRPr>
          </a:p>
          <a:p>
            <a:endParaRPr lang="de-DE" dirty="0"/>
          </a:p>
          <a:p>
            <a:r>
              <a:rPr lang="it-IT" sz="1200" kern="1200" dirty="0">
                <a:solidFill>
                  <a:schemeClr val="tx1"/>
                </a:solidFill>
                <a:effectLst/>
                <a:latin typeface="+mn-lt"/>
                <a:ea typeface="+mn-ea"/>
                <a:cs typeface="+mn-cs"/>
              </a:rPr>
              <a:t>La mattina seguente l‘incidente è stato fatto un sopralluogo con il personale della società impianti che ha partecipato al soccorso. Il sito della valanga è in prossimità del limite del bosco in una zona soggetta ad accumulo / erosione da parte del vento. È stato fatto un profilo completo del manto nevoso e due test di stabilità ECT a distanza di circa 10 m sempre lungo la corona del distacco. </a:t>
            </a:r>
            <a:endParaRPr lang="de-DE"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È interessante vedere come il distacco dell’incidente è avvenuto appena sotto la neve fresca ventata caduta nelle 24 ore precedenti, mentre la frattura e la propagazione dei test sono avvenute in uno strato debole più profondo. Questo “vecchio” strato debole è il responsabile dei numerosi distacchi provocati e degli incidenti occorsi nelle ultime due settimane ed è rimasto delicato e reattivo per questo lungo periodo grazie alle rigide temperature che caratterizzano questo mese di gennaio. </a:t>
            </a:r>
            <a:endParaRPr lang="de-DE" sz="1200" kern="1200" dirty="0">
              <a:solidFill>
                <a:schemeClr val="tx1"/>
              </a:solidFill>
              <a:effectLst/>
              <a:latin typeface="+mn-lt"/>
              <a:ea typeface="+mn-ea"/>
              <a:cs typeface="+mn-cs"/>
            </a:endParaRP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24</a:t>
            </a:fld>
            <a:endParaRPr lang="de-DE"/>
          </a:p>
        </p:txBody>
      </p:sp>
    </p:spTree>
    <p:extLst>
      <p:ext uri="{BB962C8B-B14F-4D97-AF65-F5344CB8AC3E}">
        <p14:creationId xmlns:p14="http://schemas.microsoft.com/office/powerpoint/2010/main" val="154399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Ulten vor 2 Jahren</a:t>
            </a:r>
          </a:p>
          <a:p>
            <a:r>
              <a:rPr lang="de-DE" dirty="0"/>
              <a:t>Schneespitze Rein in Taufers</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26</a:t>
            </a:fld>
            <a:endParaRPr lang="de-DE"/>
          </a:p>
        </p:txBody>
      </p:sp>
    </p:spTree>
    <p:extLst>
      <p:ext uri="{BB962C8B-B14F-4D97-AF65-F5344CB8AC3E}">
        <p14:creationId xmlns:p14="http://schemas.microsoft.com/office/powerpoint/2010/main" val="137102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Drei Skibergsteiger befinden sich in der Abfahrt als sich kurz unterhalb des </a:t>
            </a:r>
            <a:r>
              <a:rPr lang="de-AT" sz="1200" kern="1200" dirty="0" err="1">
                <a:solidFill>
                  <a:schemeClr val="tx1"/>
                </a:solidFill>
                <a:effectLst/>
                <a:latin typeface="+mn-lt"/>
                <a:ea typeface="+mn-ea"/>
                <a:cs typeface="+mn-cs"/>
              </a:rPr>
              <a:t>Flimjochs</a:t>
            </a:r>
            <a:r>
              <a:rPr lang="de-AT" sz="1200" kern="1200" dirty="0">
                <a:solidFill>
                  <a:schemeClr val="tx1"/>
                </a:solidFill>
                <a:effectLst/>
                <a:latin typeface="+mn-lt"/>
                <a:ea typeface="+mn-ea"/>
                <a:cs typeface="+mn-cs"/>
              </a:rPr>
              <a:t> auf etwa 2870 m eine trockene Schneebrettlawine löst. Es handelt sich dabei um eine große Lawine (Größe 3), der Anbruch ist bis zu 150 m breit und die Lawine ist knappe 500 m lang. Anrisshöhe 30 - 200 cm, Hangexposition hauptsächlich Südost, Hangneigung im Anbruchgebiet meist um 40°, teilweise auch über 45°.</a:t>
            </a:r>
            <a:endParaRPr lang="de-DE" sz="1200" kern="1200" dirty="0">
              <a:solidFill>
                <a:schemeClr val="tx1"/>
              </a:solidFill>
              <a:effectLst/>
              <a:latin typeface="+mn-lt"/>
              <a:ea typeface="+mn-ea"/>
              <a:cs typeface="+mn-cs"/>
            </a:endParaRP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effectLst/>
                <a:latin typeface="+mn-lt"/>
                <a:ea typeface="+mn-ea"/>
                <a:cs typeface="+mn-cs"/>
              </a:rPr>
              <a:t>Entscheidend für diesen Unfall waren der stürmische NW-Wind in den Tagen zuvor und eine ungünstige Altschneedecke, die sich speziell in Kammnähe ausgebildet hatte. Durch den Wind entstand in allen Hangexpositionen Triebschnee, der zum Teil so hart war, dass er eine trügerische Sicherheit vortäuscht. Im Randbereich dieser Triebschneeansammlungen, also dort wo das Triebschneepaket am dünnsten ist, können mögliche Schwachschichten darunter aber durch geringe Zusatzbelastung ausgelöst werden.</a:t>
            </a:r>
            <a:endParaRPr lang="de-DE" sz="1200" kern="1200" dirty="0">
              <a:solidFill>
                <a:schemeClr val="tx1"/>
              </a:solidFill>
              <a:effectLst/>
              <a:latin typeface="+mn-lt"/>
              <a:ea typeface="+mn-ea"/>
              <a:cs typeface="+mn-cs"/>
            </a:endParaRPr>
          </a:p>
          <a:p>
            <a:endParaRPr lang="de-DE" dirty="0"/>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27</a:t>
            </a:fld>
            <a:endParaRPr lang="de-DE"/>
          </a:p>
        </p:txBody>
      </p:sp>
    </p:spTree>
    <p:extLst>
      <p:ext uri="{BB962C8B-B14F-4D97-AF65-F5344CB8AC3E}">
        <p14:creationId xmlns:p14="http://schemas.microsoft.com/office/powerpoint/2010/main" val="183028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Auslauflänge kaum vorherzusagen, speziell bei kaltem Schnee gehen Lawinen weiter</a:t>
            </a:r>
          </a:p>
        </p:txBody>
      </p:sp>
      <p:sp>
        <p:nvSpPr>
          <p:cNvPr id="4" name="Kopfzeilenplatzhalter 3"/>
          <p:cNvSpPr>
            <a:spLocks noGrp="1"/>
          </p:cNvSpPr>
          <p:nvPr>
            <p:ph type="hdr" sz="quarter"/>
          </p:nvPr>
        </p:nvSpPr>
        <p:spPr/>
        <p:txBody>
          <a:bodyPr/>
          <a:lstStyle/>
          <a:p>
            <a:r>
              <a:rPr lang="de-DE"/>
              <a:t>Praxiswissen Lawine </a:t>
            </a:r>
          </a:p>
        </p:txBody>
      </p:sp>
      <p:sp>
        <p:nvSpPr>
          <p:cNvPr id="5" name="Foliennummernplatzhalter 4"/>
          <p:cNvSpPr>
            <a:spLocks noGrp="1"/>
          </p:cNvSpPr>
          <p:nvPr>
            <p:ph type="sldNum" sz="quarter" idx="5"/>
          </p:nvPr>
        </p:nvSpPr>
        <p:spPr/>
        <p:txBody>
          <a:bodyPr/>
          <a:lstStyle/>
          <a:p>
            <a:fld id="{8ED08264-64C7-460E-9A3C-2579A17B9EB9}" type="slidenum">
              <a:rPr lang="de-DE" smtClean="0"/>
              <a:t>28</a:t>
            </a:fld>
            <a:endParaRPr lang="de-DE"/>
          </a:p>
        </p:txBody>
      </p:sp>
    </p:spTree>
    <p:extLst>
      <p:ext uri="{BB962C8B-B14F-4D97-AF65-F5344CB8AC3E}">
        <p14:creationId xmlns:p14="http://schemas.microsoft.com/office/powerpoint/2010/main" val="323729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c)">
    <p:spTree>
      <p:nvGrpSpPr>
        <p:cNvPr id="1" name=""/>
        <p:cNvGrpSpPr/>
        <p:nvPr/>
      </p:nvGrpSpPr>
      <p:grpSpPr>
        <a:xfrm>
          <a:off x="0" y="0"/>
          <a:ext cx="0" cy="0"/>
          <a:chOff x="0" y="0"/>
          <a:chExt cx="0" cy="0"/>
        </a:xfrm>
      </p:grpSpPr>
      <p:sp>
        <p:nvSpPr>
          <p:cNvPr id="5" name="Titelplatzhalter 1"/>
          <p:cNvSpPr>
            <a:spLocks noGrp="1"/>
          </p:cNvSpPr>
          <p:nvPr>
            <p:ph type="title" hasCustomPrompt="1"/>
          </p:nvPr>
        </p:nvSpPr>
        <p:spPr>
          <a:xfrm>
            <a:off x="144067" y="517932"/>
            <a:ext cx="8859440" cy="456000"/>
          </a:xfrm>
          <a:prstGeom prst="rect">
            <a:avLst/>
          </a:prstGeom>
        </p:spPr>
        <p:txBody>
          <a:bodyPr vert="horz" lIns="68580" tIns="34290" rIns="68580" bIns="34290" rtlCol="0" anchor="t">
            <a:noAutofit/>
          </a:bodyPr>
          <a:lstStyle/>
          <a:p>
            <a:r>
              <a:rPr lang="de-DE" dirty="0"/>
              <a:t>Titel einfügen</a:t>
            </a:r>
          </a:p>
        </p:txBody>
      </p:sp>
      <p:sp>
        <p:nvSpPr>
          <p:cNvPr id="4" name="Inhaltsplatzhalter 8"/>
          <p:cNvSpPr>
            <a:spLocks noGrp="1"/>
          </p:cNvSpPr>
          <p:nvPr>
            <p:ph sz="quarter" idx="12"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Tree>
    <p:extLst>
      <p:ext uri="{BB962C8B-B14F-4D97-AF65-F5344CB8AC3E}">
        <p14:creationId xmlns:p14="http://schemas.microsoft.com/office/powerpoint/2010/main" val="15145096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und Bild 50/50">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4629150" y="973931"/>
            <a:ext cx="4370783" cy="403979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dirty="0"/>
          </a:p>
        </p:txBody>
      </p:sp>
      <p:sp>
        <p:nvSpPr>
          <p:cNvPr id="11" name="Bildplatzhalter 2"/>
          <p:cNvSpPr>
            <a:spLocks noGrp="1"/>
          </p:cNvSpPr>
          <p:nvPr>
            <p:ph type="pic" idx="12"/>
          </p:nvPr>
        </p:nvSpPr>
        <p:spPr>
          <a:xfrm>
            <a:off x="148828" y="973932"/>
            <a:ext cx="4349213" cy="403979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dirty="0"/>
          </a:p>
        </p:txBody>
      </p:sp>
      <p:sp>
        <p:nvSpPr>
          <p:cNvPr id="8" name="Textplatzhalter 10"/>
          <p:cNvSpPr>
            <a:spLocks noGrp="1"/>
          </p:cNvSpPr>
          <p:nvPr>
            <p:ph type="body" sz="quarter" idx="11" hasCustomPrompt="1"/>
          </p:nvPr>
        </p:nvSpPr>
        <p:spPr>
          <a:xfrm>
            <a:off x="4572001" y="520066"/>
            <a:ext cx="4431506" cy="453866"/>
          </a:xfrm>
        </p:spPr>
        <p:txBody>
          <a:bodyPr anchor="b"/>
          <a:lstStyle>
            <a:lvl1pPr marL="0" indent="0" algn="r">
              <a:buNone/>
              <a:defRPr sz="2400">
                <a:latin typeface="+mn-lt"/>
              </a:defRPr>
            </a:lvl1pPr>
          </a:lstStyle>
          <a:p>
            <a:pPr lvl="0"/>
            <a:r>
              <a:rPr lang="de-DE" dirty="0"/>
              <a:t>Untertitel</a:t>
            </a:r>
          </a:p>
        </p:txBody>
      </p:sp>
      <p:sp>
        <p:nvSpPr>
          <p:cNvPr id="10" name="Titelplatzhalter 1"/>
          <p:cNvSpPr>
            <a:spLocks noGrp="1"/>
          </p:cNvSpPr>
          <p:nvPr>
            <p:ph type="title" hasCustomPrompt="1"/>
          </p:nvPr>
        </p:nvSpPr>
        <p:spPr>
          <a:xfrm>
            <a:off x="144067" y="517932"/>
            <a:ext cx="4427934" cy="456000"/>
          </a:xfrm>
          <a:prstGeom prst="rect">
            <a:avLst/>
          </a:prstGeom>
        </p:spPr>
        <p:txBody>
          <a:bodyPr vert="horz" lIns="68580" tIns="34290" rIns="68580" bIns="34290" rtlCol="0" anchor="t">
            <a:noAutofit/>
          </a:bodyPr>
          <a:lstStyle/>
          <a:p>
            <a:r>
              <a:rPr lang="de-DE" dirty="0"/>
              <a:t>Titel einfügen</a:t>
            </a:r>
          </a:p>
        </p:txBody>
      </p:sp>
      <p:sp>
        <p:nvSpPr>
          <p:cNvPr id="9" name="Inhaltsplatzhalter 8"/>
          <p:cNvSpPr>
            <a:spLocks noGrp="1"/>
          </p:cNvSpPr>
          <p:nvPr>
            <p:ph sz="quarter" idx="15"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
        <p:nvSpPr>
          <p:cNvPr id="13" name="Inhaltsplatzhalter 8"/>
          <p:cNvSpPr>
            <a:spLocks noGrp="1"/>
          </p:cNvSpPr>
          <p:nvPr>
            <p:ph sz="quarter" idx="16" hasCustomPrompt="1"/>
          </p:nvPr>
        </p:nvSpPr>
        <p:spPr>
          <a:xfrm>
            <a:off x="1832879" y="4785812"/>
            <a:ext cx="2662635" cy="220266"/>
          </a:xfrm>
        </p:spPr>
        <p:txBody>
          <a:bodyPr anchor="ctr" anchorCtr="0">
            <a:noAutofit/>
          </a:bodyPr>
          <a:lstStyle>
            <a:lvl1pPr marL="0" indent="0" algn="r">
              <a:buNone/>
              <a:defRPr sz="1400"/>
            </a:lvl1pPr>
          </a:lstStyle>
          <a:p>
            <a:pPr lvl="0"/>
            <a:r>
              <a:rPr lang="de-DE" dirty="0"/>
              <a:t>©Name</a:t>
            </a:r>
          </a:p>
        </p:txBody>
      </p:sp>
    </p:spTree>
    <p:extLst>
      <p:ext uri="{BB962C8B-B14F-4D97-AF65-F5344CB8AC3E}">
        <p14:creationId xmlns:p14="http://schemas.microsoft.com/office/powerpoint/2010/main" val="38635151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a:lnSpc>
                <a:spcPct val="125000"/>
              </a:lnSpc>
              <a:defRPr/>
            </a:lvl1pPr>
            <a:lvl2pPr>
              <a:lnSpc>
                <a:spcPct val="125000"/>
              </a:lnSpc>
              <a:defRPr/>
            </a:lvl2pPr>
            <a:lvl3pPr>
              <a:lnSpc>
                <a:spcPct val="125000"/>
              </a:lnSpc>
              <a:defRPr/>
            </a:lvl3pPr>
            <a:lvl4pPr>
              <a:lnSpc>
                <a:spcPct val="125000"/>
              </a:lnSpc>
              <a:defRPr/>
            </a:lvl4pPr>
            <a:lvl5pPr>
              <a:lnSpc>
                <a:spcPct val="125000"/>
              </a:lnSpc>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platzhalter 1"/>
          <p:cNvSpPr>
            <a:spLocks noGrp="1"/>
          </p:cNvSpPr>
          <p:nvPr>
            <p:ph type="title" hasCustomPrompt="1"/>
          </p:nvPr>
        </p:nvSpPr>
        <p:spPr>
          <a:xfrm>
            <a:off x="144067" y="517932"/>
            <a:ext cx="8859440" cy="456000"/>
          </a:xfrm>
          <a:prstGeom prst="rect">
            <a:avLst/>
          </a:prstGeom>
        </p:spPr>
        <p:txBody>
          <a:bodyPr vert="horz" lIns="68580" tIns="34290" rIns="68580" bIns="34290" rtlCol="0" anchor="t">
            <a:noAutofit/>
          </a:bodyPr>
          <a:lstStyle/>
          <a:p>
            <a:r>
              <a:rPr lang="de-DE" dirty="0"/>
              <a:t>Titel einfügen</a:t>
            </a:r>
          </a:p>
        </p:txBody>
      </p:sp>
    </p:spTree>
    <p:extLst>
      <p:ext uri="{BB962C8B-B14F-4D97-AF65-F5344CB8AC3E}">
        <p14:creationId xmlns:p14="http://schemas.microsoft.com/office/powerpoint/2010/main" val="144082514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it Untertitel">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841772"/>
            <a:ext cx="6858000" cy="1790700"/>
          </a:xfrm>
        </p:spPr>
        <p:txBody>
          <a:bodyPr anchor="b"/>
          <a:lstStyle>
            <a:lvl1pPr algn="ctr">
              <a:defRPr sz="4500"/>
            </a:lvl1pPr>
          </a:lstStyle>
          <a:p>
            <a:r>
              <a:rPr lang="de-DE" dirty="0"/>
              <a:t>Titelmasterformat durch Klicken bearbeiten</a:t>
            </a:r>
          </a:p>
        </p:txBody>
      </p:sp>
      <p:sp>
        <p:nvSpPr>
          <p:cNvPr id="3" name="Untertitel 2"/>
          <p:cNvSpPr>
            <a:spLocks noGrp="1"/>
          </p:cNvSpPr>
          <p:nvPr>
            <p:ph type="subTitle" idx="1"/>
          </p:nvPr>
        </p:nvSpPr>
        <p:spPr>
          <a:xfrm>
            <a:off x="1143000" y="2701528"/>
            <a:ext cx="6858000" cy="1241822"/>
          </a:xfrm>
        </p:spPr>
        <p:txBody>
          <a:bodyPr>
            <a:normAutofit/>
          </a:bodyPr>
          <a:lstStyle>
            <a:lvl1pPr marL="0" indent="0" algn="ctr">
              <a:buNone/>
              <a:defRPr sz="2100">
                <a:latin typeface="Calibri" panose="020F0502020204030204" pitchFamily="34" charset="0"/>
                <a:cs typeface="Calibri" panose="020F0502020204030204" pitchFamily="34"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a:t>Formatvorlage des Untertitelmasters durch Klicken bearbeiten</a:t>
            </a:r>
          </a:p>
        </p:txBody>
      </p:sp>
      <p:sp>
        <p:nvSpPr>
          <p:cNvPr id="4" name="Inhaltsplatzhalter 8"/>
          <p:cNvSpPr>
            <a:spLocks noGrp="1"/>
          </p:cNvSpPr>
          <p:nvPr>
            <p:ph sz="quarter" idx="12" hasCustomPrompt="1"/>
          </p:nvPr>
        </p:nvSpPr>
        <p:spPr>
          <a:xfrm>
            <a:off x="148829" y="4793456"/>
            <a:ext cx="2662635" cy="220266"/>
          </a:xfrm>
        </p:spPr>
        <p:txBody>
          <a:bodyPr anchor="ctr" anchorCtr="0">
            <a:noAutofit/>
          </a:bodyPr>
          <a:lstStyle>
            <a:lvl1pPr marL="0" indent="0" algn="l">
              <a:buNone/>
              <a:defRPr sz="1400"/>
            </a:lvl1pPr>
          </a:lstStyle>
          <a:p>
            <a:pPr lvl="0"/>
            <a:r>
              <a:rPr lang="de-DE" dirty="0"/>
              <a:t>©Name</a:t>
            </a:r>
          </a:p>
        </p:txBody>
      </p:sp>
    </p:spTree>
    <p:extLst>
      <p:ext uri="{BB962C8B-B14F-4D97-AF65-F5344CB8AC3E}">
        <p14:creationId xmlns:p14="http://schemas.microsoft.com/office/powerpoint/2010/main" val="11877130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5" name="Titelplatzhalter 1"/>
          <p:cNvSpPr>
            <a:spLocks noGrp="1"/>
          </p:cNvSpPr>
          <p:nvPr>
            <p:ph type="title" hasCustomPrompt="1"/>
          </p:nvPr>
        </p:nvSpPr>
        <p:spPr>
          <a:xfrm>
            <a:off x="144067" y="517932"/>
            <a:ext cx="8859440" cy="456000"/>
          </a:xfrm>
          <a:prstGeom prst="rect">
            <a:avLst/>
          </a:prstGeom>
        </p:spPr>
        <p:txBody>
          <a:bodyPr vert="horz" lIns="68580" tIns="34290" rIns="68580" bIns="34290" rtlCol="0" anchor="t">
            <a:noAutofit/>
          </a:bodyPr>
          <a:lstStyle/>
          <a:p>
            <a:r>
              <a:rPr lang="de-DE" dirty="0"/>
              <a:t>Titel einfügen</a:t>
            </a:r>
          </a:p>
        </p:txBody>
      </p:sp>
    </p:spTree>
    <p:extLst>
      <p:ext uri="{BB962C8B-B14F-4D97-AF65-F5344CB8AC3E}">
        <p14:creationId xmlns:p14="http://schemas.microsoft.com/office/powerpoint/2010/main" val="36782641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Bil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142258" y="973932"/>
            <a:ext cx="8852891" cy="4027885"/>
          </a:xfrm>
        </p:spPr>
        <p:txBody>
          <a:bodyPr/>
          <a:lstStyle/>
          <a:p>
            <a:endParaRPr lang="de-DE" dirty="0"/>
          </a:p>
        </p:txBody>
      </p:sp>
      <p:sp>
        <p:nvSpPr>
          <p:cNvPr id="12" name="Inhaltsplatzhalter 8"/>
          <p:cNvSpPr>
            <a:spLocks noGrp="1"/>
          </p:cNvSpPr>
          <p:nvPr>
            <p:ph sz="quarter" idx="12"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
        <p:nvSpPr>
          <p:cNvPr id="7" name="Titelplatzhalter 1"/>
          <p:cNvSpPr>
            <a:spLocks noGrp="1"/>
          </p:cNvSpPr>
          <p:nvPr>
            <p:ph type="title" hasCustomPrompt="1"/>
          </p:nvPr>
        </p:nvSpPr>
        <p:spPr>
          <a:xfrm>
            <a:off x="144066" y="517932"/>
            <a:ext cx="8860234" cy="449451"/>
          </a:xfrm>
          <a:prstGeom prst="rect">
            <a:avLst/>
          </a:prstGeom>
        </p:spPr>
        <p:txBody>
          <a:bodyPr vert="horz" lIns="68580" tIns="34290" rIns="68580" bIns="34290" rtlCol="0" anchor="t">
            <a:noAutofit/>
          </a:bodyPr>
          <a:lstStyle>
            <a:lvl1pPr>
              <a:defRPr/>
            </a:lvl1pPr>
          </a:lstStyle>
          <a:p>
            <a:r>
              <a:rPr lang="de-DE" dirty="0"/>
              <a:t>Titel einfügen</a:t>
            </a:r>
          </a:p>
        </p:txBody>
      </p:sp>
    </p:spTree>
    <p:extLst>
      <p:ext uri="{BB962C8B-B14F-4D97-AF65-F5344CB8AC3E}">
        <p14:creationId xmlns:p14="http://schemas.microsoft.com/office/powerpoint/2010/main" val="28237776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tertitel und Bil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142258" y="973932"/>
            <a:ext cx="8852891" cy="4027885"/>
          </a:xfrm>
        </p:spPr>
        <p:txBody>
          <a:bodyPr/>
          <a:lstStyle/>
          <a:p>
            <a:endParaRPr lang="de-DE" dirty="0"/>
          </a:p>
        </p:txBody>
      </p:sp>
      <p:sp>
        <p:nvSpPr>
          <p:cNvPr id="11" name="Textplatzhalter 10"/>
          <p:cNvSpPr>
            <a:spLocks noGrp="1"/>
          </p:cNvSpPr>
          <p:nvPr>
            <p:ph type="body" sz="quarter" idx="11" hasCustomPrompt="1"/>
          </p:nvPr>
        </p:nvSpPr>
        <p:spPr>
          <a:xfrm>
            <a:off x="5333135" y="521209"/>
            <a:ext cx="3663513" cy="447365"/>
          </a:xfrm>
        </p:spPr>
        <p:txBody>
          <a:bodyPr anchor="b">
            <a:normAutofit/>
          </a:bodyPr>
          <a:lstStyle>
            <a:lvl1pPr marL="0" indent="0" algn="r">
              <a:buNone/>
              <a:defRPr sz="2400">
                <a:latin typeface="Calibri" panose="020F0502020204030204" pitchFamily="34" charset="0"/>
                <a:cs typeface="Calibri" panose="020F0502020204030204" pitchFamily="34" charset="0"/>
              </a:defRPr>
            </a:lvl1pPr>
          </a:lstStyle>
          <a:p>
            <a:pPr lvl="0"/>
            <a:r>
              <a:rPr lang="de-DE" dirty="0"/>
              <a:t>Untertitel</a:t>
            </a:r>
          </a:p>
        </p:txBody>
      </p:sp>
      <p:sp>
        <p:nvSpPr>
          <p:cNvPr id="12" name="Inhaltsplatzhalter 8"/>
          <p:cNvSpPr>
            <a:spLocks noGrp="1"/>
          </p:cNvSpPr>
          <p:nvPr>
            <p:ph sz="quarter" idx="12"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
        <p:nvSpPr>
          <p:cNvPr id="7" name="Titelplatzhalter 1"/>
          <p:cNvSpPr>
            <a:spLocks noGrp="1"/>
          </p:cNvSpPr>
          <p:nvPr>
            <p:ph type="title" hasCustomPrompt="1"/>
          </p:nvPr>
        </p:nvSpPr>
        <p:spPr>
          <a:xfrm>
            <a:off x="144066" y="517932"/>
            <a:ext cx="5191609" cy="449451"/>
          </a:xfrm>
          <a:prstGeom prst="rect">
            <a:avLst/>
          </a:prstGeom>
        </p:spPr>
        <p:txBody>
          <a:bodyPr vert="horz" lIns="68580" tIns="34290" rIns="68580" bIns="34290" rtlCol="0" anchor="t">
            <a:noAutofit/>
          </a:bodyPr>
          <a:lstStyle>
            <a:lvl1pPr>
              <a:defRPr/>
            </a:lvl1pPr>
          </a:lstStyle>
          <a:p>
            <a:r>
              <a:rPr lang="de-DE" dirty="0"/>
              <a:t>Titel einfügen</a:t>
            </a:r>
          </a:p>
        </p:txBody>
      </p:sp>
    </p:spTree>
    <p:extLst>
      <p:ext uri="{BB962C8B-B14F-4D97-AF65-F5344CB8AC3E}">
        <p14:creationId xmlns:p14="http://schemas.microsoft.com/office/powerpoint/2010/main" val="99045522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itbild mittig">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1571870" y="973932"/>
            <a:ext cx="5994744" cy="4039790"/>
          </a:xfrm>
        </p:spPr>
        <p:txBody>
          <a:bodyPr/>
          <a:lstStyle/>
          <a:p>
            <a:endParaRPr lang="de-DE" dirty="0"/>
          </a:p>
        </p:txBody>
      </p:sp>
      <p:sp>
        <p:nvSpPr>
          <p:cNvPr id="15" name="Textplatzhalter 10"/>
          <p:cNvSpPr>
            <a:spLocks noGrp="1"/>
          </p:cNvSpPr>
          <p:nvPr>
            <p:ph type="body" sz="quarter" idx="14" hasCustomPrompt="1"/>
          </p:nvPr>
        </p:nvSpPr>
        <p:spPr>
          <a:xfrm>
            <a:off x="5339993" y="520066"/>
            <a:ext cx="3663513" cy="453866"/>
          </a:xfrm>
        </p:spPr>
        <p:txBody>
          <a:bodyPr anchor="b"/>
          <a:lstStyle>
            <a:lvl1pPr marL="0" indent="0" algn="r">
              <a:buNone/>
              <a:defRPr sz="2400">
                <a:latin typeface="Calibri" panose="020F0502020204030204" pitchFamily="34" charset="0"/>
                <a:cs typeface="Calibri" panose="020F0502020204030204" pitchFamily="34" charset="0"/>
              </a:defRPr>
            </a:lvl1pPr>
          </a:lstStyle>
          <a:p>
            <a:pPr lvl="0"/>
            <a:r>
              <a:rPr lang="de-DE" dirty="0"/>
              <a:t>Untertitel</a:t>
            </a:r>
          </a:p>
        </p:txBody>
      </p:sp>
      <p:sp>
        <p:nvSpPr>
          <p:cNvPr id="16" name="Titelplatzhalter 1"/>
          <p:cNvSpPr>
            <a:spLocks noGrp="1"/>
          </p:cNvSpPr>
          <p:nvPr>
            <p:ph type="title" hasCustomPrompt="1"/>
          </p:nvPr>
        </p:nvSpPr>
        <p:spPr>
          <a:xfrm>
            <a:off x="144066" y="517932"/>
            <a:ext cx="5191609" cy="456000"/>
          </a:xfrm>
          <a:prstGeom prst="rect">
            <a:avLst/>
          </a:prstGeom>
        </p:spPr>
        <p:txBody>
          <a:bodyPr vert="horz" lIns="68580" tIns="34290" rIns="68580" bIns="34290" rtlCol="0" anchor="t">
            <a:noAutofit/>
          </a:bodyPr>
          <a:lstStyle/>
          <a:p>
            <a:r>
              <a:rPr lang="de-DE" dirty="0"/>
              <a:t>Titel einfügen</a:t>
            </a:r>
          </a:p>
        </p:txBody>
      </p:sp>
      <p:sp>
        <p:nvSpPr>
          <p:cNvPr id="8" name="Inhaltsplatzhalter 8"/>
          <p:cNvSpPr>
            <a:spLocks noGrp="1"/>
          </p:cNvSpPr>
          <p:nvPr>
            <p:ph sz="quarter" idx="12" hasCustomPrompt="1"/>
          </p:nvPr>
        </p:nvSpPr>
        <p:spPr>
          <a:xfrm>
            <a:off x="4907549" y="4781240"/>
            <a:ext cx="2662635" cy="220266"/>
          </a:xfrm>
        </p:spPr>
        <p:txBody>
          <a:bodyPr anchor="ctr" anchorCtr="0">
            <a:noAutofit/>
          </a:bodyPr>
          <a:lstStyle>
            <a:lvl1pPr marL="0" indent="0" algn="r">
              <a:buNone/>
              <a:defRPr sz="1400"/>
            </a:lvl1pPr>
          </a:lstStyle>
          <a:p>
            <a:pPr lvl="0"/>
            <a:r>
              <a:rPr lang="de-DE" dirty="0"/>
              <a:t>©Name</a:t>
            </a:r>
          </a:p>
        </p:txBody>
      </p:sp>
    </p:spTree>
    <p:extLst>
      <p:ext uri="{BB962C8B-B14F-4D97-AF65-F5344CB8AC3E}">
        <p14:creationId xmlns:p14="http://schemas.microsoft.com/office/powerpoint/2010/main" val="42162669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itbild und Text">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3005192" y="973932"/>
            <a:ext cx="5994744" cy="4039790"/>
          </a:xfrm>
        </p:spPr>
        <p:txBody>
          <a:bodyPr/>
          <a:lstStyle/>
          <a:p>
            <a:endParaRPr lang="de-DE" dirty="0"/>
          </a:p>
        </p:txBody>
      </p:sp>
      <p:sp>
        <p:nvSpPr>
          <p:cNvPr id="11" name="Textplatzhalter 10"/>
          <p:cNvSpPr>
            <a:spLocks noGrp="1"/>
          </p:cNvSpPr>
          <p:nvPr>
            <p:ph type="body" sz="quarter" idx="11" hasCustomPrompt="1"/>
          </p:nvPr>
        </p:nvSpPr>
        <p:spPr>
          <a:xfrm>
            <a:off x="144066" y="973932"/>
            <a:ext cx="2858060" cy="4039790"/>
          </a:xfrm>
        </p:spPr>
        <p:txBody>
          <a:bodyPr>
            <a:normAutofit/>
          </a:bodyPr>
          <a:lstStyle>
            <a:lvl1pPr marL="0" indent="0" algn="l">
              <a:lnSpc>
                <a:spcPct val="125000"/>
              </a:lnSpc>
              <a:buNone/>
              <a:defRPr sz="2400">
                <a:latin typeface="+mn-lt"/>
              </a:defRPr>
            </a:lvl1pPr>
          </a:lstStyle>
          <a:p>
            <a:pPr lvl="0"/>
            <a:r>
              <a:rPr lang="de-DE" dirty="0"/>
              <a:t>Text</a:t>
            </a:r>
          </a:p>
        </p:txBody>
      </p:sp>
      <p:sp>
        <p:nvSpPr>
          <p:cNvPr id="15" name="Textplatzhalter 10"/>
          <p:cNvSpPr>
            <a:spLocks noGrp="1"/>
          </p:cNvSpPr>
          <p:nvPr>
            <p:ph type="body" sz="quarter" idx="14" hasCustomPrompt="1"/>
          </p:nvPr>
        </p:nvSpPr>
        <p:spPr>
          <a:xfrm>
            <a:off x="5339993" y="520066"/>
            <a:ext cx="3663513" cy="453866"/>
          </a:xfrm>
        </p:spPr>
        <p:txBody>
          <a:bodyPr anchor="b">
            <a:normAutofit/>
          </a:bodyPr>
          <a:lstStyle>
            <a:lvl1pPr marL="0" indent="0" algn="r">
              <a:buNone/>
              <a:defRPr sz="2400">
                <a:latin typeface="Calibri" panose="020F0502020204030204" pitchFamily="34" charset="0"/>
                <a:cs typeface="Calibri" panose="020F0502020204030204" pitchFamily="34" charset="0"/>
              </a:defRPr>
            </a:lvl1pPr>
          </a:lstStyle>
          <a:p>
            <a:pPr lvl="0"/>
            <a:r>
              <a:rPr lang="de-DE" dirty="0"/>
              <a:t>Untertitel</a:t>
            </a:r>
          </a:p>
        </p:txBody>
      </p:sp>
      <p:sp>
        <p:nvSpPr>
          <p:cNvPr id="16" name="Titelplatzhalter 1"/>
          <p:cNvSpPr>
            <a:spLocks noGrp="1"/>
          </p:cNvSpPr>
          <p:nvPr>
            <p:ph type="title" hasCustomPrompt="1"/>
          </p:nvPr>
        </p:nvSpPr>
        <p:spPr>
          <a:xfrm>
            <a:off x="144066" y="517932"/>
            <a:ext cx="5191609" cy="456000"/>
          </a:xfrm>
          <a:prstGeom prst="rect">
            <a:avLst/>
          </a:prstGeom>
        </p:spPr>
        <p:txBody>
          <a:bodyPr vert="horz" lIns="68580" tIns="34290" rIns="68580" bIns="34290" rtlCol="0" anchor="t">
            <a:noAutofit/>
          </a:bodyPr>
          <a:lstStyle/>
          <a:p>
            <a:r>
              <a:rPr lang="de-DE" dirty="0"/>
              <a:t>Titel einfügen</a:t>
            </a:r>
          </a:p>
        </p:txBody>
      </p:sp>
      <p:sp>
        <p:nvSpPr>
          <p:cNvPr id="8" name="Inhaltsplatzhalter 8"/>
          <p:cNvSpPr>
            <a:spLocks noGrp="1"/>
          </p:cNvSpPr>
          <p:nvPr>
            <p:ph sz="quarter" idx="12"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Tree>
    <p:extLst>
      <p:ext uri="{BB962C8B-B14F-4D97-AF65-F5344CB8AC3E}">
        <p14:creationId xmlns:p14="http://schemas.microsoft.com/office/powerpoint/2010/main" val="311800489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und Text 50/50">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4572000" y="973932"/>
            <a:ext cx="4427936" cy="4039790"/>
          </a:xfrm>
        </p:spPr>
        <p:txBody>
          <a:bodyPr/>
          <a:lstStyle/>
          <a:p>
            <a:endParaRPr lang="de-DE" dirty="0"/>
          </a:p>
        </p:txBody>
      </p:sp>
      <p:sp>
        <p:nvSpPr>
          <p:cNvPr id="11" name="Textplatzhalter 10"/>
          <p:cNvSpPr>
            <a:spLocks noGrp="1"/>
          </p:cNvSpPr>
          <p:nvPr>
            <p:ph type="body" sz="quarter" idx="11" hasCustomPrompt="1"/>
          </p:nvPr>
        </p:nvSpPr>
        <p:spPr>
          <a:xfrm>
            <a:off x="144066" y="973932"/>
            <a:ext cx="4427934" cy="4039790"/>
          </a:xfrm>
        </p:spPr>
        <p:txBody>
          <a:bodyPr>
            <a:normAutofit/>
          </a:bodyPr>
          <a:lstStyle>
            <a:lvl1pPr marL="0" indent="0" algn="l">
              <a:lnSpc>
                <a:spcPct val="125000"/>
              </a:lnSpc>
              <a:buNone/>
              <a:defRPr sz="2400">
                <a:latin typeface="+mn-lt"/>
              </a:defRPr>
            </a:lvl1pPr>
          </a:lstStyle>
          <a:p>
            <a:pPr lvl="0"/>
            <a:r>
              <a:rPr lang="de-DE" dirty="0"/>
              <a:t>Text</a:t>
            </a:r>
          </a:p>
        </p:txBody>
      </p:sp>
      <p:sp>
        <p:nvSpPr>
          <p:cNvPr id="15" name="Textplatzhalter 10"/>
          <p:cNvSpPr>
            <a:spLocks noGrp="1"/>
          </p:cNvSpPr>
          <p:nvPr>
            <p:ph type="body" sz="quarter" idx="14" hasCustomPrompt="1"/>
          </p:nvPr>
        </p:nvSpPr>
        <p:spPr>
          <a:xfrm>
            <a:off x="5339993" y="520066"/>
            <a:ext cx="3663513" cy="453866"/>
          </a:xfrm>
        </p:spPr>
        <p:txBody>
          <a:bodyPr anchor="b"/>
          <a:lstStyle>
            <a:lvl1pPr marL="0" indent="0" algn="r">
              <a:buNone/>
              <a:defRPr sz="2400">
                <a:latin typeface="Calibri" panose="020F0502020204030204" pitchFamily="34" charset="0"/>
                <a:cs typeface="Calibri" panose="020F0502020204030204" pitchFamily="34" charset="0"/>
              </a:defRPr>
            </a:lvl1pPr>
          </a:lstStyle>
          <a:p>
            <a:pPr lvl="0"/>
            <a:r>
              <a:rPr lang="de-DE" dirty="0"/>
              <a:t>Untertitel</a:t>
            </a:r>
          </a:p>
        </p:txBody>
      </p:sp>
      <p:sp>
        <p:nvSpPr>
          <p:cNvPr id="16" name="Titelplatzhalter 1"/>
          <p:cNvSpPr>
            <a:spLocks noGrp="1"/>
          </p:cNvSpPr>
          <p:nvPr>
            <p:ph type="title" hasCustomPrompt="1"/>
          </p:nvPr>
        </p:nvSpPr>
        <p:spPr>
          <a:xfrm>
            <a:off x="144066" y="517932"/>
            <a:ext cx="5191609" cy="456000"/>
          </a:xfrm>
          <a:prstGeom prst="rect">
            <a:avLst/>
          </a:prstGeom>
        </p:spPr>
        <p:txBody>
          <a:bodyPr vert="horz" lIns="68580" tIns="34290" rIns="68580" bIns="34290" rtlCol="0" anchor="t">
            <a:noAutofit/>
          </a:bodyPr>
          <a:lstStyle/>
          <a:p>
            <a:r>
              <a:rPr lang="de-DE" dirty="0"/>
              <a:t>Titel einfügen</a:t>
            </a:r>
          </a:p>
        </p:txBody>
      </p:sp>
      <p:sp>
        <p:nvSpPr>
          <p:cNvPr id="8" name="Inhaltsplatzhalter 8"/>
          <p:cNvSpPr>
            <a:spLocks noGrp="1"/>
          </p:cNvSpPr>
          <p:nvPr>
            <p:ph sz="quarter" idx="12" hasCustomPrompt="1"/>
          </p:nvPr>
        </p:nvSpPr>
        <p:spPr>
          <a:xfrm>
            <a:off x="6334013" y="4781240"/>
            <a:ext cx="2662635" cy="220266"/>
          </a:xfrm>
        </p:spPr>
        <p:txBody>
          <a:bodyPr anchor="ctr" anchorCtr="0">
            <a:noAutofit/>
          </a:bodyPr>
          <a:lstStyle>
            <a:lvl1pPr marL="0" indent="0" algn="r">
              <a:buNone/>
              <a:defRPr sz="1400"/>
            </a:lvl1pPr>
          </a:lstStyle>
          <a:p>
            <a:pPr lvl="0"/>
            <a:r>
              <a:rPr lang="de-DE" dirty="0"/>
              <a:t>©Name</a:t>
            </a:r>
          </a:p>
        </p:txBody>
      </p:sp>
    </p:spTree>
    <p:extLst>
      <p:ext uri="{BB962C8B-B14F-4D97-AF65-F5344CB8AC3E}">
        <p14:creationId xmlns:p14="http://schemas.microsoft.com/office/powerpoint/2010/main" val="40340617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etterstationsgrafik">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2777490" y="973932"/>
            <a:ext cx="3590925" cy="4039790"/>
          </a:xfrm>
        </p:spPr>
        <p:txBody>
          <a:bodyPr/>
          <a:lstStyle/>
          <a:p>
            <a:endParaRPr lang="de-DE" dirty="0"/>
          </a:p>
        </p:txBody>
      </p:sp>
      <p:sp>
        <p:nvSpPr>
          <p:cNvPr id="15" name="Textplatzhalter 10"/>
          <p:cNvSpPr>
            <a:spLocks noGrp="1"/>
          </p:cNvSpPr>
          <p:nvPr>
            <p:ph type="body" sz="quarter" idx="14" hasCustomPrompt="1"/>
          </p:nvPr>
        </p:nvSpPr>
        <p:spPr>
          <a:xfrm>
            <a:off x="5339993" y="520066"/>
            <a:ext cx="3663513" cy="453866"/>
          </a:xfrm>
        </p:spPr>
        <p:txBody>
          <a:bodyPr anchor="b"/>
          <a:lstStyle>
            <a:lvl1pPr marL="0" indent="0" algn="r">
              <a:buNone/>
              <a:defRPr sz="2400">
                <a:latin typeface="+mn-lt"/>
              </a:defRPr>
            </a:lvl1pPr>
          </a:lstStyle>
          <a:p>
            <a:pPr lvl="0"/>
            <a:r>
              <a:rPr lang="de-DE" dirty="0"/>
              <a:t>Untertitel</a:t>
            </a:r>
          </a:p>
        </p:txBody>
      </p:sp>
      <p:sp>
        <p:nvSpPr>
          <p:cNvPr id="16" name="Titelplatzhalter 1"/>
          <p:cNvSpPr>
            <a:spLocks noGrp="1"/>
          </p:cNvSpPr>
          <p:nvPr>
            <p:ph type="title" hasCustomPrompt="1"/>
          </p:nvPr>
        </p:nvSpPr>
        <p:spPr>
          <a:xfrm>
            <a:off x="144066" y="517932"/>
            <a:ext cx="5191609" cy="456000"/>
          </a:xfrm>
          <a:prstGeom prst="rect">
            <a:avLst/>
          </a:prstGeom>
        </p:spPr>
        <p:txBody>
          <a:bodyPr vert="horz" lIns="68580" tIns="34290" rIns="68580" bIns="34290" rtlCol="0" anchor="t">
            <a:noAutofit/>
          </a:bodyPr>
          <a:lstStyle/>
          <a:p>
            <a:r>
              <a:rPr lang="de-DE" dirty="0"/>
              <a:t>Titel einfügen</a:t>
            </a:r>
          </a:p>
        </p:txBody>
      </p:sp>
    </p:spTree>
    <p:extLst>
      <p:ext uri="{BB962C8B-B14F-4D97-AF65-F5344CB8AC3E}">
        <p14:creationId xmlns:p14="http://schemas.microsoft.com/office/powerpoint/2010/main" val="4802957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chneeprofil und Tex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6137375" y="973931"/>
            <a:ext cx="2858988" cy="403979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dirty="0"/>
          </a:p>
        </p:txBody>
      </p:sp>
      <p:sp>
        <p:nvSpPr>
          <p:cNvPr id="4" name="Textplatzhalter 3"/>
          <p:cNvSpPr>
            <a:spLocks noGrp="1"/>
          </p:cNvSpPr>
          <p:nvPr>
            <p:ph type="body" sz="half" idx="2"/>
          </p:nvPr>
        </p:nvSpPr>
        <p:spPr>
          <a:xfrm>
            <a:off x="148828" y="973931"/>
            <a:ext cx="5966222" cy="4039791"/>
          </a:xfrm>
        </p:spPr>
        <p:txBody>
          <a:bodyPr>
            <a:normAutofit/>
          </a:bodyPr>
          <a:lstStyle>
            <a:lvl1pPr marL="0" indent="0" algn="l">
              <a:lnSpc>
                <a:spcPct val="125000"/>
              </a:lnSpc>
              <a:buNone/>
              <a:defRPr sz="18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de-DE" dirty="0"/>
              <a:t>Text</a:t>
            </a:r>
          </a:p>
        </p:txBody>
      </p:sp>
      <p:sp>
        <p:nvSpPr>
          <p:cNvPr id="9" name="Textplatzhalter 10"/>
          <p:cNvSpPr>
            <a:spLocks noGrp="1"/>
          </p:cNvSpPr>
          <p:nvPr>
            <p:ph type="body" sz="quarter" idx="14" hasCustomPrompt="1"/>
          </p:nvPr>
        </p:nvSpPr>
        <p:spPr>
          <a:xfrm>
            <a:off x="5339993" y="520066"/>
            <a:ext cx="3663513" cy="453866"/>
          </a:xfrm>
        </p:spPr>
        <p:txBody>
          <a:bodyPr anchor="b"/>
          <a:lstStyle>
            <a:lvl1pPr marL="0" indent="0" algn="r">
              <a:buNone/>
              <a:defRPr sz="2400">
                <a:latin typeface="+mn-lt"/>
              </a:defRPr>
            </a:lvl1pPr>
          </a:lstStyle>
          <a:p>
            <a:pPr lvl="0"/>
            <a:r>
              <a:rPr lang="de-DE" dirty="0"/>
              <a:t>Untertitel</a:t>
            </a:r>
          </a:p>
        </p:txBody>
      </p:sp>
      <p:sp>
        <p:nvSpPr>
          <p:cNvPr id="10" name="Titelplatzhalter 1"/>
          <p:cNvSpPr>
            <a:spLocks noGrp="1"/>
          </p:cNvSpPr>
          <p:nvPr>
            <p:ph type="title" hasCustomPrompt="1"/>
          </p:nvPr>
        </p:nvSpPr>
        <p:spPr>
          <a:xfrm>
            <a:off x="144066" y="517932"/>
            <a:ext cx="5191609" cy="456000"/>
          </a:xfrm>
          <a:prstGeom prst="rect">
            <a:avLst/>
          </a:prstGeom>
        </p:spPr>
        <p:txBody>
          <a:bodyPr vert="horz" lIns="68580" tIns="34290" rIns="68580" bIns="34290" rtlCol="0" anchor="t">
            <a:noAutofit/>
          </a:bodyPr>
          <a:lstStyle/>
          <a:p>
            <a:r>
              <a:rPr lang="de-DE" dirty="0"/>
              <a:t>Titel einfügen</a:t>
            </a:r>
          </a:p>
        </p:txBody>
      </p:sp>
    </p:spTree>
    <p:extLst>
      <p:ext uri="{BB962C8B-B14F-4D97-AF65-F5344CB8AC3E}">
        <p14:creationId xmlns:p14="http://schemas.microsoft.com/office/powerpoint/2010/main" val="28234704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51519"/>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44067" y="517932"/>
            <a:ext cx="8859440" cy="456000"/>
          </a:xfrm>
          <a:prstGeom prst="rect">
            <a:avLst/>
          </a:prstGeom>
        </p:spPr>
        <p:txBody>
          <a:bodyPr vert="horz" lIns="68580" tIns="34290" rIns="68580" bIns="34290" rtlCol="0" anchor="t">
            <a:noAutofit/>
          </a:bodyPr>
          <a:lstStyle/>
          <a:p>
            <a:r>
              <a:rPr lang="de-DE" dirty="0"/>
              <a:t>Titel</a:t>
            </a:r>
          </a:p>
        </p:txBody>
      </p:sp>
      <p:sp>
        <p:nvSpPr>
          <p:cNvPr id="3" name="Textplatzhalter 2"/>
          <p:cNvSpPr>
            <a:spLocks noGrp="1"/>
          </p:cNvSpPr>
          <p:nvPr>
            <p:ph type="body" idx="1"/>
          </p:nvPr>
        </p:nvSpPr>
        <p:spPr>
          <a:xfrm>
            <a:off x="144066" y="973932"/>
            <a:ext cx="8855869" cy="4027884"/>
          </a:xfrm>
          <a:prstGeom prst="rect">
            <a:avLst/>
          </a:prstGeom>
        </p:spPr>
        <p:txBody>
          <a:bodyPr vert="horz" lIns="68580" tIns="34290" rIns="68580" bIns="3429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feld 5"/>
          <p:cNvSpPr txBox="1"/>
          <p:nvPr userDrawn="1"/>
        </p:nvSpPr>
        <p:spPr>
          <a:xfrm>
            <a:off x="592124" y="225351"/>
            <a:ext cx="3807115" cy="253916"/>
          </a:xfrm>
          <a:prstGeom prst="rect">
            <a:avLst/>
          </a:prstGeom>
          <a:noFill/>
        </p:spPr>
        <p:txBody>
          <a:bodyPr wrap="square" lIns="68580" tIns="34290" rIns="68580" bIns="34290" rtlCol="0" anchor="ctr">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err="1" smtClean="0">
                <a:ln>
                  <a:noFill/>
                </a:ln>
                <a:solidFill>
                  <a:srgbClr val="E7E7E8"/>
                </a:solidFill>
                <a:effectLst/>
                <a:uLnTx/>
                <a:uFillTx/>
                <a:latin typeface="Calibri" panose="020F0502020204030204" pitchFamily="34" charset="0"/>
                <a:ea typeface="+mn-ea"/>
                <a:cs typeface="Calibri" panose="020F0502020204030204" pitchFamily="34" charset="0"/>
              </a:rPr>
              <a:t>Lawinen.report</a:t>
            </a:r>
            <a:r>
              <a:rPr kumimoji="0" lang="de-DE" sz="1200" b="0" i="0" u="none" strike="noStrike" kern="1200" cap="none" spc="0" normalizeH="0" baseline="0" noProof="0" dirty="0" smtClean="0">
                <a:ln>
                  <a:noFill/>
                </a:ln>
                <a:solidFill>
                  <a:srgbClr val="E7E7E8"/>
                </a:solidFill>
                <a:effectLst/>
                <a:uLnTx/>
                <a:uFillTx/>
                <a:latin typeface="Calibri" panose="020F0502020204030204" pitchFamily="34" charset="0"/>
                <a:ea typeface="+mn-ea"/>
                <a:cs typeface="Calibri" panose="020F0502020204030204" pitchFamily="34" charset="0"/>
              </a:rPr>
              <a:t> / </a:t>
            </a:r>
            <a:r>
              <a:rPr kumimoji="0" lang="de-DE" sz="1200" b="0" i="0" u="none" strike="noStrike" kern="1200" cap="none" spc="0" normalizeH="0" baseline="0" noProof="0" dirty="0" err="1" smtClean="0">
                <a:ln>
                  <a:noFill/>
                </a:ln>
                <a:solidFill>
                  <a:srgbClr val="E7E7E8"/>
                </a:solidFill>
                <a:effectLst/>
                <a:uLnTx/>
                <a:uFillTx/>
                <a:latin typeface="Calibri" panose="020F0502020204030204" pitchFamily="34" charset="0"/>
                <a:ea typeface="+mn-ea"/>
                <a:cs typeface="Calibri" panose="020F0502020204030204" pitchFamily="34" charset="0"/>
              </a:rPr>
              <a:t>Valanghe.report</a:t>
            </a:r>
            <a:r>
              <a:rPr kumimoji="0" lang="de-DE" sz="1200" b="0" i="0" u="none" strike="noStrike" kern="1200" cap="none" spc="0" normalizeH="0" baseline="0" noProof="0" dirty="0" smtClean="0">
                <a:ln>
                  <a:noFill/>
                </a:ln>
                <a:solidFill>
                  <a:srgbClr val="E7E7E8"/>
                </a:solidFill>
                <a:effectLst/>
                <a:uLnTx/>
                <a:uFillTx/>
                <a:latin typeface="Calibri" panose="020F0502020204030204" pitchFamily="34" charset="0"/>
                <a:ea typeface="+mn-ea"/>
                <a:cs typeface="Calibri" panose="020F0502020204030204" pitchFamily="34" charset="0"/>
              </a:rPr>
              <a:t> / </a:t>
            </a:r>
            <a:r>
              <a:rPr kumimoji="0" lang="de-DE" sz="1200" b="0" i="0" u="none" strike="noStrike" kern="1200" cap="none" spc="0" normalizeH="0" baseline="0" noProof="0" dirty="0" err="1" smtClean="0">
                <a:ln>
                  <a:noFill/>
                </a:ln>
                <a:solidFill>
                  <a:srgbClr val="E7E7E8"/>
                </a:solidFill>
                <a:effectLst/>
                <a:uLnTx/>
                <a:uFillTx/>
                <a:latin typeface="Calibri" panose="020F0502020204030204" pitchFamily="34" charset="0"/>
                <a:ea typeface="+mn-ea"/>
                <a:cs typeface="Calibri" panose="020F0502020204030204" pitchFamily="34" charset="0"/>
              </a:rPr>
              <a:t>Avalanche.report</a:t>
            </a:r>
            <a:endParaRPr kumimoji="0" lang="de-DE" sz="1200" b="0" i="0" u="none" strike="noStrike" kern="1200" cap="none" spc="0" normalizeH="0" baseline="0" noProof="0" dirty="0">
              <a:ln>
                <a:noFill/>
              </a:ln>
              <a:solidFill>
                <a:srgbClr val="E7E7E8"/>
              </a:solidFill>
              <a:effectLst/>
              <a:uLnTx/>
              <a:uFillTx/>
              <a:latin typeface="Calibri" panose="020F0502020204030204" pitchFamily="34" charset="0"/>
              <a:ea typeface="+mn-ea"/>
              <a:cs typeface="Calibri" panose="020F0502020204030204" pitchFamily="34" charset="0"/>
            </a:endParaRPr>
          </a:p>
        </p:txBody>
      </p:sp>
      <p:pic>
        <p:nvPicPr>
          <p:cNvPr id="4" name="Grafik 3"/>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92087" y="-15988"/>
            <a:ext cx="846035" cy="520440"/>
          </a:xfrm>
          <a:prstGeom prst="rect">
            <a:avLst/>
          </a:prstGeom>
        </p:spPr>
      </p:pic>
      <p:pic>
        <p:nvPicPr>
          <p:cNvPr id="7" name="Grafik 6"/>
          <p:cNvPicPr preferRelativeResize="0">
            <a:picLocks/>
          </p:cNvPicPr>
          <p:nvPr userDrawn="1"/>
        </p:nvPicPr>
        <p:blipFill>
          <a:blip r:embed="rId15" cstate="print">
            <a:extLst>
              <a:ext uri="{28A0092B-C50C-407E-A947-70E740481C1C}">
                <a14:useLocalDpi xmlns:a14="http://schemas.microsoft.com/office/drawing/2010/main" val="0"/>
              </a:ext>
            </a:extLst>
          </a:blip>
          <a:stretch>
            <a:fillRect/>
          </a:stretch>
        </p:blipFill>
        <p:spPr>
          <a:xfrm>
            <a:off x="192088" y="470377"/>
            <a:ext cx="4356000" cy="18000"/>
          </a:xfrm>
          <a:prstGeom prst="rect">
            <a:avLst/>
          </a:prstGeom>
        </p:spPr>
      </p:pic>
    </p:spTree>
    <p:extLst>
      <p:ext uri="{BB962C8B-B14F-4D97-AF65-F5344CB8AC3E}">
        <p14:creationId xmlns:p14="http://schemas.microsoft.com/office/powerpoint/2010/main" val="290141728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695" r:id="rId12"/>
  </p:sldLayoutIdLst>
  <p:timing>
    <p:tnLst>
      <p:par>
        <p:cTn id="1" dur="indefinite" restart="never" nodeType="tmRoot"/>
      </p:par>
    </p:tnLst>
  </p:timing>
  <p:txStyles>
    <p:titleStyle>
      <a:lvl1pPr algn="l" defTabSz="685800" rtl="0" eaLnBrk="1" latinLnBrk="0" hangingPunct="1">
        <a:lnSpc>
          <a:spcPct val="90000"/>
        </a:lnSpc>
        <a:spcBef>
          <a:spcPct val="0"/>
        </a:spcBef>
        <a:buNone/>
        <a:defRPr sz="3000" kern="1200">
          <a:solidFill>
            <a:srgbClr val="FFC000"/>
          </a:solidFill>
          <a:latin typeface="Calibri" panose="020F0502020204030204" pitchFamily="34" charset="0"/>
          <a:ea typeface="+mj-ea"/>
          <a:cs typeface="Calibri" panose="020F050202020403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de-DE"/>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19">
          <p15:clr>
            <a:srgbClr val="F26B43"/>
          </p15:clr>
        </p15:guide>
        <p15:guide id="2" pos="121">
          <p15:clr>
            <a:srgbClr val="F26B43"/>
          </p15:clr>
        </p15:guide>
        <p15:guide id="3" orient="horz" pos="2160">
          <p15:clr>
            <a:srgbClr val="F26B43"/>
          </p15:clr>
        </p15:guide>
        <p15:guide id="4" orient="horz" pos="4201">
          <p15:clr>
            <a:srgbClr val="F26B43"/>
          </p15:clr>
        </p15:guide>
        <p15:guide id="5" pos="7559">
          <p15:clr>
            <a:srgbClr val="F26B43"/>
          </p15:clr>
        </p15:guide>
        <p15:guide id="6" pos="383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676400"/>
            <a:ext cx="6858000" cy="1790700"/>
          </a:xfrm>
        </p:spPr>
        <p:txBody>
          <a:bodyPr/>
          <a:lstStyle/>
          <a:p>
            <a:r>
              <a:rPr lang="de-AT" dirty="0"/>
              <a:t>Lawinen – </a:t>
            </a:r>
            <a:r>
              <a:rPr lang="de-AT" dirty="0">
                <a:solidFill>
                  <a:schemeClr val="bg1"/>
                </a:solidFill>
              </a:rPr>
              <a:t>Probleme</a:t>
            </a:r>
            <a:br>
              <a:rPr lang="de-AT" dirty="0">
                <a:solidFill>
                  <a:schemeClr val="bg1"/>
                </a:solidFill>
              </a:rPr>
            </a:br>
            <a:r>
              <a:rPr lang="de-AT" dirty="0">
                <a:solidFill>
                  <a:schemeClr val="bg1"/>
                </a:solidFill>
              </a:rPr>
              <a:t/>
            </a:r>
            <a:br>
              <a:rPr lang="de-AT" dirty="0">
                <a:solidFill>
                  <a:schemeClr val="bg1"/>
                </a:solidFill>
              </a:rPr>
            </a:br>
            <a:r>
              <a:rPr lang="de-AT" dirty="0" err="1">
                <a:solidFill>
                  <a:schemeClr val="bg1"/>
                </a:solidFill>
              </a:rPr>
              <a:t>Problemi</a:t>
            </a:r>
            <a:r>
              <a:rPr lang="de-AT" dirty="0">
                <a:solidFill>
                  <a:schemeClr val="bg1"/>
                </a:solidFill>
              </a:rPr>
              <a:t> </a:t>
            </a:r>
            <a:r>
              <a:rPr lang="de-AT" dirty="0" err="1">
                <a:solidFill>
                  <a:schemeClr val="bg1"/>
                </a:solidFill>
              </a:rPr>
              <a:t>tipici</a:t>
            </a:r>
            <a:r>
              <a:rPr lang="de-AT" dirty="0">
                <a:solidFill>
                  <a:schemeClr val="bg1"/>
                </a:solidFill>
              </a:rPr>
              <a:t> </a:t>
            </a:r>
            <a:r>
              <a:rPr lang="de-AT" dirty="0"/>
              <a:t>- valanghivi</a:t>
            </a:r>
          </a:p>
        </p:txBody>
      </p:sp>
      <p:sp>
        <p:nvSpPr>
          <p:cNvPr id="5" name="Inhaltsplatzhalter 5">
            <a:extLst>
              <a:ext uri="{FF2B5EF4-FFF2-40B4-BE49-F238E27FC236}">
                <a16:creationId xmlns:a16="http://schemas.microsoft.com/office/drawing/2014/main" id="{1CF08CBD-106F-47F3-B20E-6F3D2123CB1C}"/>
              </a:ext>
            </a:extLst>
          </p:cNvPr>
          <p:cNvSpPr>
            <a:spLocks noGrp="1"/>
          </p:cNvSpPr>
          <p:nvPr>
            <p:ph sz="quarter" idx="12"/>
          </p:nvPr>
        </p:nvSpPr>
        <p:spPr>
          <a:xfrm>
            <a:off x="6822219" y="4652209"/>
            <a:ext cx="2174430" cy="370686"/>
          </a:xfrm>
        </p:spPr>
        <p:txBody>
          <a:bodyPr/>
          <a:lstStyle/>
          <a:p>
            <a:r>
              <a:rPr lang="de-AT" dirty="0"/>
              <a:t>© </a:t>
            </a:r>
            <a:r>
              <a:rPr lang="de-AT" dirty="0" smtClean="0"/>
              <a:t>LWD Tirol und Südtirol</a:t>
            </a:r>
            <a:endParaRPr lang="de-AT" dirty="0"/>
          </a:p>
        </p:txBody>
      </p:sp>
    </p:spTree>
    <p:extLst>
      <p:ext uri="{BB962C8B-B14F-4D97-AF65-F5344CB8AC3E}">
        <p14:creationId xmlns:p14="http://schemas.microsoft.com/office/powerpoint/2010/main" val="1234900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11718" r="-11718"/>
          <a:stretch/>
        </p:blipFill>
        <p:spPr>
          <a:prstGeom prst="rect">
            <a:avLst/>
          </a:prstGeom>
        </p:spPr>
      </p:pic>
      <p:sp>
        <p:nvSpPr>
          <p:cNvPr id="3" name="Textplatzhalter 2"/>
          <p:cNvSpPr>
            <a:spLocks noGrp="1"/>
          </p:cNvSpPr>
          <p:nvPr>
            <p:ph type="body" sz="quarter" idx="11"/>
          </p:nvPr>
        </p:nvSpPr>
        <p:spPr/>
        <p:txBody>
          <a:bodyPr/>
          <a:lstStyle/>
          <a:p>
            <a:endParaRPr lang="de-AT"/>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5951934" cy="449451"/>
          </a:xfrm>
        </p:spPr>
        <p:txBody>
          <a:bodyPr/>
          <a:lstStyle/>
          <a:p>
            <a:r>
              <a:rPr lang="de-DE" dirty="0" err="1" smtClean="0"/>
              <a:t>Proposal</a:t>
            </a:r>
            <a:r>
              <a:rPr lang="de-DE" dirty="0" smtClean="0"/>
              <a:t> </a:t>
            </a:r>
            <a:r>
              <a:rPr lang="de-DE" dirty="0" err="1" smtClean="0"/>
              <a:t>for</a:t>
            </a:r>
            <a:r>
              <a:rPr lang="de-DE" dirty="0" smtClean="0"/>
              <a:t> a </a:t>
            </a:r>
            <a:r>
              <a:rPr lang="de-DE" dirty="0" err="1" smtClean="0"/>
              <a:t>worldwide</a:t>
            </a:r>
            <a:r>
              <a:rPr lang="de-DE" dirty="0" smtClean="0"/>
              <a:t> </a:t>
            </a:r>
            <a:r>
              <a:rPr lang="de-DE" dirty="0" err="1" smtClean="0"/>
              <a:t>agreement</a:t>
            </a:r>
            <a:endParaRPr lang="de-AT" dirty="0"/>
          </a:p>
        </p:txBody>
      </p:sp>
    </p:spTree>
    <p:extLst>
      <p:ext uri="{BB962C8B-B14F-4D97-AF65-F5344CB8AC3E}">
        <p14:creationId xmlns:p14="http://schemas.microsoft.com/office/powerpoint/2010/main" val="1869136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5 Lawinenprobleme – I 5 </a:t>
            </a:r>
            <a:r>
              <a:rPr lang="de-DE" dirty="0" err="1"/>
              <a:t>problemi</a:t>
            </a:r>
            <a:r>
              <a:rPr lang="de-DE" dirty="0"/>
              <a:t> </a:t>
            </a:r>
            <a:r>
              <a:rPr lang="de-DE" dirty="0" err="1"/>
              <a:t>tipici</a:t>
            </a:r>
            <a:r>
              <a:rPr lang="de-DE" dirty="0"/>
              <a:t> valanghivi</a:t>
            </a:r>
          </a:p>
        </p:txBody>
      </p:sp>
      <p:grpSp>
        <p:nvGrpSpPr>
          <p:cNvPr id="6" name="Gruppieren 5"/>
          <p:cNvGrpSpPr/>
          <p:nvPr/>
        </p:nvGrpSpPr>
        <p:grpSpPr>
          <a:xfrm>
            <a:off x="1028198" y="974725"/>
            <a:ext cx="1368592" cy="2014922"/>
            <a:chOff x="1028198" y="974725"/>
            <a:chExt cx="1368592" cy="2014922"/>
          </a:xfrm>
        </p:grpSpPr>
        <p:pic>
          <p:nvPicPr>
            <p:cNvPr id="8194" name="Picture 2" descr="X:\Daten\Vorträge\2017-2018\Icons, Grafiken, Skizzen\New_snow_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8198" y="974725"/>
              <a:ext cx="1368592" cy="1368592"/>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1028198" y="2343316"/>
              <a:ext cx="1368592" cy="646331"/>
            </a:xfrm>
            <a:prstGeom prst="rect">
              <a:avLst/>
            </a:prstGeom>
            <a:noFill/>
          </p:spPr>
          <p:txBody>
            <a:bodyPr wrap="square" rtlCol="0">
              <a:spAutoFit/>
            </a:bodyPr>
            <a:lstStyle/>
            <a:p>
              <a:pPr algn="ctr"/>
              <a:r>
                <a:rPr lang="de-DE" sz="1800" dirty="0">
                  <a:solidFill>
                    <a:schemeClr val="bg1"/>
                  </a:solidFill>
                </a:rPr>
                <a:t>Neuschnee</a:t>
              </a:r>
            </a:p>
            <a:p>
              <a:pPr algn="ctr"/>
              <a:r>
                <a:rPr lang="de-DE" sz="1800" dirty="0">
                  <a:solidFill>
                    <a:schemeClr val="bg1"/>
                  </a:solidFill>
                </a:rPr>
                <a:t>Neve </a:t>
              </a:r>
              <a:r>
                <a:rPr lang="de-DE" sz="1800" dirty="0" err="1">
                  <a:solidFill>
                    <a:schemeClr val="bg1"/>
                  </a:solidFill>
                </a:rPr>
                <a:t>fresca</a:t>
              </a:r>
              <a:endParaRPr lang="de-DE" sz="1800" dirty="0">
                <a:solidFill>
                  <a:schemeClr val="bg1"/>
                </a:solidFill>
              </a:endParaRPr>
            </a:p>
          </p:txBody>
        </p:sp>
      </p:grpSp>
      <p:grpSp>
        <p:nvGrpSpPr>
          <p:cNvPr id="7" name="Gruppieren 6"/>
          <p:cNvGrpSpPr/>
          <p:nvPr/>
        </p:nvGrpSpPr>
        <p:grpSpPr>
          <a:xfrm>
            <a:off x="6951412" y="974725"/>
            <a:ext cx="1368592" cy="2293091"/>
            <a:chOff x="6951412" y="974725"/>
            <a:chExt cx="1368592" cy="2293091"/>
          </a:xfrm>
        </p:grpSpPr>
        <p:pic>
          <p:nvPicPr>
            <p:cNvPr id="8196" name="Picture 4" descr="X:\Daten\Vorträge\2017-2018\Icons, Grafiken, Skizzen\Old_snow_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1412" y="974725"/>
              <a:ext cx="1368592" cy="1368592"/>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p:cNvSpPr/>
            <p:nvPr/>
          </p:nvSpPr>
          <p:spPr>
            <a:xfrm>
              <a:off x="6951412" y="2344486"/>
              <a:ext cx="1368592" cy="923330"/>
            </a:xfrm>
            <a:prstGeom prst="rect">
              <a:avLst/>
            </a:prstGeom>
          </p:spPr>
          <p:txBody>
            <a:bodyPr wrap="square">
              <a:spAutoFit/>
            </a:bodyPr>
            <a:lstStyle/>
            <a:p>
              <a:pPr algn="ctr"/>
              <a:r>
                <a:rPr lang="de-DE" sz="1800" dirty="0">
                  <a:solidFill>
                    <a:schemeClr val="bg1"/>
                  </a:solidFill>
                </a:rPr>
                <a:t>Altschnee</a:t>
              </a:r>
            </a:p>
            <a:p>
              <a:pPr algn="ctr"/>
              <a:r>
                <a:rPr lang="de-DE" sz="1800" dirty="0">
                  <a:solidFill>
                    <a:schemeClr val="bg1"/>
                  </a:solidFill>
                </a:rPr>
                <a:t>Strati </a:t>
              </a:r>
              <a:r>
                <a:rPr lang="de-DE" sz="1800" dirty="0" err="1">
                  <a:solidFill>
                    <a:schemeClr val="bg1"/>
                  </a:solidFill>
                </a:rPr>
                <a:t>deboli</a:t>
              </a:r>
              <a:r>
                <a:rPr lang="de-DE" sz="1800" dirty="0">
                  <a:solidFill>
                    <a:schemeClr val="bg1"/>
                  </a:solidFill>
                </a:rPr>
                <a:t> </a:t>
              </a:r>
              <a:r>
                <a:rPr lang="de-DE" sz="1800" dirty="0" err="1">
                  <a:solidFill>
                    <a:schemeClr val="bg1"/>
                  </a:solidFill>
                </a:rPr>
                <a:t>profondi</a:t>
              </a:r>
              <a:endParaRPr lang="de-DE" sz="1800" dirty="0">
                <a:solidFill>
                  <a:schemeClr val="bg1"/>
                </a:solidFill>
              </a:endParaRPr>
            </a:p>
          </p:txBody>
        </p:sp>
      </p:grpSp>
      <p:grpSp>
        <p:nvGrpSpPr>
          <p:cNvPr id="8" name="Gruppieren 7"/>
          <p:cNvGrpSpPr/>
          <p:nvPr/>
        </p:nvGrpSpPr>
        <p:grpSpPr>
          <a:xfrm>
            <a:off x="3887704" y="974725"/>
            <a:ext cx="1435558" cy="2024112"/>
            <a:chOff x="3887704" y="974725"/>
            <a:chExt cx="1435558" cy="2024112"/>
          </a:xfrm>
        </p:grpSpPr>
        <p:pic>
          <p:nvPicPr>
            <p:cNvPr id="8195" name="Picture 3" descr="X:\Daten\Vorträge\2017-2018\Icons, Grafiken, Skizzen\Drifting_snow_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7704" y="974725"/>
              <a:ext cx="1368592" cy="1368592"/>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p:nvSpPr>
          <p:spPr>
            <a:xfrm>
              <a:off x="3887704" y="2352506"/>
              <a:ext cx="1435558" cy="646331"/>
            </a:xfrm>
            <a:prstGeom prst="rect">
              <a:avLst/>
            </a:prstGeom>
          </p:spPr>
          <p:txBody>
            <a:bodyPr wrap="square">
              <a:spAutoFit/>
            </a:bodyPr>
            <a:lstStyle/>
            <a:p>
              <a:pPr algn="ctr"/>
              <a:r>
                <a:rPr lang="de-DE" sz="1800" dirty="0">
                  <a:solidFill>
                    <a:schemeClr val="bg1"/>
                  </a:solidFill>
                </a:rPr>
                <a:t>Triebschnee</a:t>
              </a:r>
            </a:p>
            <a:p>
              <a:pPr algn="ctr"/>
              <a:r>
                <a:rPr lang="de-DE" sz="1800" dirty="0">
                  <a:solidFill>
                    <a:schemeClr val="bg1"/>
                  </a:solidFill>
                </a:rPr>
                <a:t>Neve </a:t>
              </a:r>
              <a:r>
                <a:rPr lang="de-DE" sz="1800" dirty="0" err="1">
                  <a:solidFill>
                    <a:schemeClr val="bg1"/>
                  </a:solidFill>
                </a:rPr>
                <a:t>ventata</a:t>
              </a:r>
              <a:endParaRPr lang="de-DE" sz="1800" dirty="0">
                <a:solidFill>
                  <a:schemeClr val="bg1"/>
                </a:solidFill>
              </a:endParaRPr>
            </a:p>
          </p:txBody>
        </p:sp>
      </p:grpSp>
      <p:grpSp>
        <p:nvGrpSpPr>
          <p:cNvPr id="9" name="Gruppieren 8"/>
          <p:cNvGrpSpPr/>
          <p:nvPr/>
        </p:nvGrpSpPr>
        <p:grpSpPr>
          <a:xfrm>
            <a:off x="2333134" y="3098633"/>
            <a:ext cx="1554570" cy="2014923"/>
            <a:chOff x="909184" y="3098633"/>
            <a:chExt cx="1554570" cy="2014923"/>
          </a:xfrm>
        </p:grpSpPr>
        <p:pic>
          <p:nvPicPr>
            <p:cNvPr id="8197" name="Picture 5" descr="X:\Daten\Vorträge\2017-2018\Icons, Grafiken, Skizzen\Wet_snow_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198" y="3098633"/>
              <a:ext cx="1368592" cy="1368592"/>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909184" y="4467225"/>
              <a:ext cx="1554570" cy="646331"/>
            </a:xfrm>
            <a:prstGeom prst="rect">
              <a:avLst/>
            </a:prstGeom>
            <a:noFill/>
          </p:spPr>
          <p:txBody>
            <a:bodyPr wrap="square" rtlCol="0">
              <a:spAutoFit/>
            </a:bodyPr>
            <a:lstStyle/>
            <a:p>
              <a:pPr algn="ctr"/>
              <a:r>
                <a:rPr lang="de-DE" sz="1800" dirty="0">
                  <a:solidFill>
                    <a:schemeClr val="bg1"/>
                  </a:solidFill>
                </a:rPr>
                <a:t>Nassschnee</a:t>
              </a:r>
            </a:p>
            <a:p>
              <a:pPr algn="ctr"/>
              <a:r>
                <a:rPr lang="de-DE" sz="1800" dirty="0">
                  <a:solidFill>
                    <a:schemeClr val="bg1"/>
                  </a:solidFill>
                </a:rPr>
                <a:t>Neve </a:t>
              </a:r>
              <a:r>
                <a:rPr lang="de-DE" sz="1800" dirty="0" err="1">
                  <a:solidFill>
                    <a:schemeClr val="bg1"/>
                  </a:solidFill>
                </a:rPr>
                <a:t>bagnata</a:t>
              </a:r>
              <a:endParaRPr lang="de-DE" sz="1800" dirty="0">
                <a:solidFill>
                  <a:schemeClr val="bg1"/>
                </a:solidFill>
              </a:endParaRPr>
            </a:p>
          </p:txBody>
        </p:sp>
      </p:grpSp>
      <p:grpSp>
        <p:nvGrpSpPr>
          <p:cNvPr id="10" name="Gruppieren 9"/>
          <p:cNvGrpSpPr/>
          <p:nvPr/>
        </p:nvGrpSpPr>
        <p:grpSpPr>
          <a:xfrm>
            <a:off x="4812384" y="3098633"/>
            <a:ext cx="2408548" cy="2014923"/>
            <a:chOff x="3367492" y="3098633"/>
            <a:chExt cx="2408548" cy="2014923"/>
          </a:xfrm>
        </p:grpSpPr>
        <p:pic>
          <p:nvPicPr>
            <p:cNvPr id="8198" name="Picture 6" descr="X:\Daten\Vorträge\2017-2018\Icons, Grafiken, Skizzen\Gliding_snow_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7704" y="3098633"/>
              <a:ext cx="1368592" cy="1368592"/>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13"/>
            <p:cNvSpPr txBox="1"/>
            <p:nvPr/>
          </p:nvSpPr>
          <p:spPr>
            <a:xfrm>
              <a:off x="3367492" y="4467225"/>
              <a:ext cx="2408548" cy="646331"/>
            </a:xfrm>
            <a:prstGeom prst="rect">
              <a:avLst/>
            </a:prstGeom>
            <a:noFill/>
          </p:spPr>
          <p:txBody>
            <a:bodyPr wrap="square" rtlCol="0">
              <a:spAutoFit/>
            </a:bodyPr>
            <a:lstStyle/>
            <a:p>
              <a:pPr algn="ctr"/>
              <a:r>
                <a:rPr lang="de-DE" sz="1800" dirty="0">
                  <a:solidFill>
                    <a:schemeClr val="bg1"/>
                  </a:solidFill>
                </a:rPr>
                <a:t>Gleitschnee</a:t>
              </a:r>
            </a:p>
            <a:p>
              <a:pPr algn="ctr"/>
              <a:r>
                <a:rPr lang="de-DE" sz="1800" dirty="0">
                  <a:solidFill>
                    <a:schemeClr val="bg1"/>
                  </a:solidFill>
                </a:rPr>
                <a:t>Valanghe di </a:t>
              </a:r>
              <a:r>
                <a:rPr lang="de-DE" sz="1800" dirty="0" err="1">
                  <a:solidFill>
                    <a:schemeClr val="bg1"/>
                  </a:solidFill>
                </a:rPr>
                <a:t>slittamento</a:t>
              </a:r>
              <a:endParaRPr lang="de-DE" sz="1800" dirty="0">
                <a:solidFill>
                  <a:schemeClr val="bg1"/>
                </a:solidFill>
              </a:endParaRPr>
            </a:p>
          </p:txBody>
        </p:sp>
      </p:grpSp>
    </p:spTree>
    <p:extLst>
      <p:ext uri="{BB962C8B-B14F-4D97-AF65-F5344CB8AC3E}">
        <p14:creationId xmlns:p14="http://schemas.microsoft.com/office/powerpoint/2010/main" val="317570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Günstige </a:t>
            </a:r>
            <a:r>
              <a:rPr lang="de-DE" dirty="0" smtClean="0"/>
              <a:t>Situation - </a:t>
            </a:r>
            <a:r>
              <a:rPr lang="de-DE" sz="3200" dirty="0" err="1"/>
              <a:t>Situazione</a:t>
            </a:r>
            <a:r>
              <a:rPr lang="de-DE" sz="3200" dirty="0"/>
              <a:t> </a:t>
            </a:r>
            <a:r>
              <a:rPr lang="de-DE" sz="3200" dirty="0" err="1"/>
              <a:t>favorevole</a:t>
            </a:r>
            <a:endParaRPr lang="de-DE" dirty="0"/>
          </a:p>
        </p:txBody>
      </p:sp>
      <p:pic>
        <p:nvPicPr>
          <p:cNvPr id="5" name="Picture 2" descr="X:\Daten\Öffentlichkeitsarbeit\03_Icons\LLB Icons\Icons (ab 2017)\Gefahrenstufen [Norbert Lanzanasto]\diff_avalanche\color\PNG\gefahrenstufen_1.png">
            <a:extLst>
              <a:ext uri="{FF2B5EF4-FFF2-40B4-BE49-F238E27FC236}">
                <a16:creationId xmlns:a16="http://schemas.microsoft.com/office/drawing/2014/main" id="{6747487D-3728-4D2E-BB46-51024C29AD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09" y="974725"/>
            <a:ext cx="4043363" cy="4043363"/>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4C01DAE1-CAF8-46C7-BB78-D0E2D5FCBE0D}"/>
              </a:ext>
            </a:extLst>
          </p:cNvPr>
          <p:cNvSpPr txBox="1"/>
          <p:nvPr/>
        </p:nvSpPr>
        <p:spPr>
          <a:xfrm>
            <a:off x="4177145" y="2154051"/>
            <a:ext cx="775856" cy="1569660"/>
          </a:xfrm>
          <a:prstGeom prst="rect">
            <a:avLst/>
          </a:prstGeom>
          <a:noFill/>
        </p:spPr>
        <p:txBody>
          <a:bodyPr wrap="square" rtlCol="0">
            <a:spAutoFit/>
          </a:bodyPr>
          <a:lstStyle/>
          <a:p>
            <a:r>
              <a:rPr lang="de-DE" sz="9600" dirty="0">
                <a:solidFill>
                  <a:schemeClr val="bg1"/>
                </a:solidFill>
              </a:rPr>
              <a:t>=</a:t>
            </a:r>
          </a:p>
        </p:txBody>
      </p:sp>
      <p:pic>
        <p:nvPicPr>
          <p:cNvPr id="8" name="Picture 4" descr="X:\Daten\Öffentlichkeitsarbeit\03_Icons\LLB Icons\Icons (ab 2017)\Lawinenprobleme\JPEG\color\Favourable_situation_c.jpg">
            <a:extLst>
              <a:ext uri="{FF2B5EF4-FFF2-40B4-BE49-F238E27FC236}">
                <a16:creationId xmlns:a16="http://schemas.microsoft.com/office/drawing/2014/main" id="{17758FA4-A8E8-40B3-974C-769A806FF6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3269" y="974725"/>
            <a:ext cx="4039791" cy="403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94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Schweiz</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pic>
        <p:nvPicPr>
          <p:cNvPr id="6" name="Bildplatzhalter 5"/>
          <p:cNvPicPr>
            <a:picLocks noGrp="1"/>
          </p:cNvPicPr>
          <p:nvPr>
            <p:ph type="pic" sz="quarter" idx="10"/>
          </p:nvPr>
        </p:nvPicPr>
        <p:blipFill rotWithShape="1">
          <a:blip r:embed="rId2"/>
          <a:srcRect l="-3963" r="-3963"/>
          <a:stretch/>
        </p:blipFill>
        <p:spPr>
          <a:prstGeom prst="rect">
            <a:avLst/>
          </a:prstGeom>
        </p:spPr>
      </p:pic>
      <p:sp>
        <p:nvSpPr>
          <p:cNvPr id="7" name="Rechteck 6"/>
          <p:cNvSpPr/>
          <p:nvPr/>
        </p:nvSpPr>
        <p:spPr>
          <a:xfrm>
            <a:off x="2620724" y="1463674"/>
            <a:ext cx="1064585" cy="297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049715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0"/>
          </p:nvPr>
        </p:nvSpPr>
        <p:spPr/>
      </p:sp>
      <p:sp>
        <p:nvSpPr>
          <p:cNvPr id="3" name="Textplatzhalter 2"/>
          <p:cNvSpPr>
            <a:spLocks noGrp="1"/>
          </p:cNvSpPr>
          <p:nvPr>
            <p:ph type="body" sz="quarter" idx="11"/>
          </p:nvPr>
        </p:nvSpPr>
        <p:spPr/>
        <p:txBody>
          <a:bodyPr/>
          <a:lstStyle/>
          <a:p>
            <a:r>
              <a:rPr lang="de-DE" dirty="0" smtClean="0"/>
              <a:t>Tirol / Österreich</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pic>
        <p:nvPicPr>
          <p:cNvPr id="6" name="Grafik 5"/>
          <p:cNvPicPr>
            <a:picLocks noChangeAspect="1"/>
          </p:cNvPicPr>
          <p:nvPr/>
        </p:nvPicPr>
        <p:blipFill>
          <a:blip r:embed="rId2"/>
          <a:stretch>
            <a:fillRect/>
          </a:stretch>
        </p:blipFill>
        <p:spPr>
          <a:xfrm>
            <a:off x="142259" y="1093976"/>
            <a:ext cx="8874554" cy="3814141"/>
          </a:xfrm>
          <a:prstGeom prst="rect">
            <a:avLst/>
          </a:prstGeom>
        </p:spPr>
      </p:pic>
      <p:sp>
        <p:nvSpPr>
          <p:cNvPr id="7" name="Rechteck 6"/>
          <p:cNvSpPr/>
          <p:nvPr/>
        </p:nvSpPr>
        <p:spPr>
          <a:xfrm>
            <a:off x="198438" y="3528002"/>
            <a:ext cx="1450253" cy="13801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8" name="Rechteck 7"/>
          <p:cNvSpPr/>
          <p:nvPr/>
        </p:nvSpPr>
        <p:spPr>
          <a:xfrm>
            <a:off x="3924446" y="3511258"/>
            <a:ext cx="1498159" cy="13801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242755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0"/>
          </p:nvPr>
        </p:nvSpPr>
        <p:spPr/>
      </p:sp>
      <p:sp>
        <p:nvSpPr>
          <p:cNvPr id="3" name="Textplatzhalter 2"/>
          <p:cNvSpPr>
            <a:spLocks noGrp="1"/>
          </p:cNvSpPr>
          <p:nvPr>
            <p:ph type="body" sz="quarter" idx="11"/>
          </p:nvPr>
        </p:nvSpPr>
        <p:spPr>
          <a:xfrm>
            <a:off x="5333135" y="358219"/>
            <a:ext cx="3663513" cy="610355"/>
          </a:xfrm>
        </p:spPr>
        <p:txBody>
          <a:bodyPr>
            <a:normAutofit fontScale="85000" lnSpcReduction="20000"/>
          </a:bodyPr>
          <a:lstStyle/>
          <a:p>
            <a:r>
              <a:rPr lang="de-DE" dirty="0"/>
              <a:t>Südtirol / Italien</a:t>
            </a:r>
          </a:p>
          <a:p>
            <a:r>
              <a:rPr lang="de-DE" dirty="0" err="1"/>
              <a:t>Sudtirolo</a:t>
            </a:r>
            <a:r>
              <a:rPr lang="de-DE" dirty="0"/>
              <a:t> / Italia</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a:t>Historie - </a:t>
            </a:r>
            <a:r>
              <a:rPr lang="de-DE" dirty="0" err="1"/>
              <a:t>Storia</a:t>
            </a:r>
            <a:endParaRPr lang="de-AT" dirty="0"/>
          </a:p>
        </p:txBody>
      </p:sp>
      <p:pic>
        <p:nvPicPr>
          <p:cNvPr id="7" name="Picture 3" descr="document.pdf">
            <a:extLst>
              <a:ext uri="{FF2B5EF4-FFF2-40B4-BE49-F238E27FC236}">
                <a16:creationId xmlns:a16="http://schemas.microsoft.com/office/drawing/2014/main" id="{00077222-1ECB-4F0A-8038-E6229471D742}"/>
              </a:ext>
            </a:extLst>
          </p:cNvPr>
          <p:cNvPicPr>
            <a:picLocks noChangeAspect="1"/>
          </p:cNvPicPr>
          <p:nvPr/>
        </p:nvPicPr>
        <p:blipFill rotWithShape="1">
          <a:blip r:embed="rId2">
            <a:extLst>
              <a:ext uri="{28A0092B-C50C-407E-A947-70E740481C1C}">
                <a14:useLocalDpi xmlns:a14="http://schemas.microsoft.com/office/drawing/2010/main" val="0"/>
              </a:ext>
            </a:extLst>
          </a:blip>
          <a:srcRect b="59374"/>
          <a:stretch/>
        </p:blipFill>
        <p:spPr>
          <a:xfrm>
            <a:off x="1060115" y="974726"/>
            <a:ext cx="7024758" cy="4038600"/>
          </a:xfrm>
          <a:prstGeom prst="rect">
            <a:avLst/>
          </a:prstGeom>
          <a:solidFill>
            <a:schemeClr val="bg1"/>
          </a:solidFill>
          <a:ln w="3175">
            <a:solidFill>
              <a:schemeClr val="tx1"/>
            </a:solidFill>
          </a:ln>
          <a:effectLst>
            <a:outerShdw blurRad="50800" dist="38100" dir="2700000" algn="tl" rotWithShape="0">
              <a:srgbClr val="000000">
                <a:alpha val="43000"/>
              </a:srgbClr>
            </a:outerShdw>
          </a:effectLst>
        </p:spPr>
      </p:pic>
      <p:sp>
        <p:nvSpPr>
          <p:cNvPr id="9" name="Rechteck 8"/>
          <p:cNvSpPr/>
          <p:nvPr/>
        </p:nvSpPr>
        <p:spPr>
          <a:xfrm>
            <a:off x="6334014" y="4075814"/>
            <a:ext cx="1158396" cy="7588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95979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EUREGIO</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5654061" cy="449451"/>
          </a:xfrm>
        </p:spPr>
        <p:txBody>
          <a:bodyPr/>
          <a:lstStyle/>
          <a:p>
            <a:r>
              <a:rPr lang="de-DE" dirty="0" smtClean="0"/>
              <a:t>Bis zu 3 Lawinenprobleme / Region</a:t>
            </a:r>
            <a:endParaRPr lang="de-AT" dirty="0"/>
          </a:p>
        </p:txBody>
      </p:sp>
      <p:pic>
        <p:nvPicPr>
          <p:cNvPr id="7" name="Bildplatzhalter 6"/>
          <p:cNvPicPr>
            <a:picLocks noGrp="1" noChangeAspect="1"/>
          </p:cNvPicPr>
          <p:nvPr>
            <p:ph type="pic" sz="quarter" idx="10"/>
          </p:nvPr>
        </p:nvPicPr>
        <p:blipFill>
          <a:blip r:embed="rId2"/>
          <a:srcRect t="873" b="873"/>
          <a:stretch>
            <a:fillRect/>
          </a:stretch>
        </p:blipFill>
        <p:spPr>
          <a:prstGeom prst="rect">
            <a:avLst/>
          </a:prstGeom>
        </p:spPr>
      </p:pic>
    </p:spTree>
    <p:extLst>
      <p:ext uri="{BB962C8B-B14F-4D97-AF65-F5344CB8AC3E}">
        <p14:creationId xmlns:p14="http://schemas.microsoft.com/office/powerpoint/2010/main" val="1448860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p:cNvPicPr>
            <a:picLocks noGrp="1" noChangeAspect="1"/>
          </p:cNvPicPr>
          <p:nvPr>
            <p:ph type="pic" idx="1"/>
          </p:nvPr>
        </p:nvPicPr>
        <p:blipFill>
          <a:blip r:embed="rId2" cstate="hqprint">
            <a:extLst>
              <a:ext uri="{28A0092B-C50C-407E-A947-70E740481C1C}">
                <a14:useLocalDpi xmlns:a14="http://schemas.microsoft.com/office/drawing/2010/main" val="0"/>
              </a:ext>
            </a:extLst>
          </a:blip>
          <a:srcRect l="13942" r="13942"/>
          <a:stretch>
            <a:fillRect/>
          </a:stretch>
        </p:blipFill>
        <p:spPr/>
      </p:pic>
      <p:pic>
        <p:nvPicPr>
          <p:cNvPr id="8" name="Bildplatzhalter 7"/>
          <p:cNvPicPr>
            <a:picLocks noGrp="1" noChangeAspect="1"/>
          </p:cNvPicPr>
          <p:nvPr>
            <p:ph type="pic" idx="12"/>
          </p:nvPr>
        </p:nvPicPr>
        <p:blipFill>
          <a:blip r:embed="rId3" cstate="print">
            <a:extLst>
              <a:ext uri="{28A0092B-C50C-407E-A947-70E740481C1C}">
                <a14:useLocalDpi xmlns:a14="http://schemas.microsoft.com/office/drawing/2010/main" val="0"/>
              </a:ext>
            </a:extLst>
          </a:blip>
          <a:srcRect l="6934" r="6934"/>
          <a:stretch>
            <a:fillRect/>
          </a:stretch>
        </p:blipFill>
        <p:spPr/>
      </p:pic>
      <p:sp>
        <p:nvSpPr>
          <p:cNvPr id="4" name="Textplatzhalter 3"/>
          <p:cNvSpPr>
            <a:spLocks noGrp="1"/>
          </p:cNvSpPr>
          <p:nvPr>
            <p:ph type="body" sz="quarter" idx="11"/>
          </p:nvPr>
        </p:nvSpPr>
        <p:spPr>
          <a:xfrm>
            <a:off x="2362200" y="520066"/>
            <a:ext cx="6641307" cy="453866"/>
          </a:xfrm>
        </p:spPr>
        <p:txBody>
          <a:bodyPr>
            <a:normAutofit/>
          </a:bodyPr>
          <a:lstStyle/>
          <a:p>
            <a:r>
              <a:rPr lang="de-DE" dirty="0" smtClean="0"/>
              <a:t>Wechte                 kein ausgeprägtes Lawinenproblem</a:t>
            </a:r>
            <a:endParaRPr lang="de-AT" dirty="0"/>
          </a:p>
        </p:txBody>
      </p:sp>
      <p:sp>
        <p:nvSpPr>
          <p:cNvPr id="5" name="Titel 4"/>
          <p:cNvSpPr>
            <a:spLocks noGrp="1"/>
          </p:cNvSpPr>
          <p:nvPr>
            <p:ph type="title"/>
          </p:nvPr>
        </p:nvSpPr>
        <p:spPr/>
        <p:txBody>
          <a:bodyPr/>
          <a:lstStyle/>
          <a:p>
            <a:r>
              <a:rPr lang="de-DE" dirty="0" smtClean="0"/>
              <a:t>Diskussion</a:t>
            </a:r>
            <a:endParaRPr lang="de-AT" dirty="0"/>
          </a:p>
        </p:txBody>
      </p:sp>
      <p:sp>
        <p:nvSpPr>
          <p:cNvPr id="6" name="Inhaltsplatzhalter 5"/>
          <p:cNvSpPr>
            <a:spLocks noGrp="1"/>
          </p:cNvSpPr>
          <p:nvPr>
            <p:ph sz="quarter" idx="15"/>
          </p:nvPr>
        </p:nvSpPr>
        <p:spPr/>
        <p:txBody>
          <a:bodyPr/>
          <a:lstStyle/>
          <a:p>
            <a:r>
              <a:rPr lang="de-DE" dirty="0" smtClean="0"/>
              <a:t>© LWD Tirol</a:t>
            </a:r>
            <a:endParaRPr lang="de-AT" dirty="0"/>
          </a:p>
        </p:txBody>
      </p:sp>
      <p:sp>
        <p:nvSpPr>
          <p:cNvPr id="7" name="Inhaltsplatzhalter 6"/>
          <p:cNvSpPr>
            <a:spLocks noGrp="1"/>
          </p:cNvSpPr>
          <p:nvPr>
            <p:ph sz="quarter" idx="16"/>
          </p:nvPr>
        </p:nvSpPr>
        <p:spPr/>
        <p:txBody>
          <a:bodyPr/>
          <a:lstStyle/>
          <a:p>
            <a:r>
              <a:rPr lang="de-DE" dirty="0" smtClean="0"/>
              <a:t>© LWD Tirol</a:t>
            </a:r>
            <a:endParaRPr lang="de-AT" dirty="0"/>
          </a:p>
        </p:txBody>
      </p:sp>
    </p:spTree>
    <p:extLst>
      <p:ext uri="{BB962C8B-B14F-4D97-AF65-F5344CB8AC3E}">
        <p14:creationId xmlns:p14="http://schemas.microsoft.com/office/powerpoint/2010/main" val="4088134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con Avalanche Problems New-Snow Icon © EAWS | EAWS European Avalanche Warning Services">
            <a:extLst>
              <a:ext uri="{FF2B5EF4-FFF2-40B4-BE49-F238E27FC236}">
                <a16:creationId xmlns:a16="http://schemas.microsoft.com/office/drawing/2014/main" id="{715F35BB-DE95-484B-AB5C-1455865D32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55" y="1374788"/>
            <a:ext cx="3776240" cy="37762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con Avalanche Problems Wind drifted Snow © EAWS | EAWS European Avalanche Warning Services">
            <a:extLst>
              <a:ext uri="{FF2B5EF4-FFF2-40B4-BE49-F238E27FC236}">
                <a16:creationId xmlns:a16="http://schemas.microsoft.com/office/drawing/2014/main" id="{5FEFD61A-3E2C-49C5-848C-C3F03CC64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5068" y="1367259"/>
            <a:ext cx="3776240" cy="377624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con Avalanche Problems Persistent weak layer © EAWS | EAWS European Avalanche Warning Services">
            <a:extLst>
              <a:ext uri="{FF2B5EF4-FFF2-40B4-BE49-F238E27FC236}">
                <a16:creationId xmlns:a16="http://schemas.microsoft.com/office/drawing/2014/main" id="{3C2271E9-1C94-43AC-AFEB-998C877BA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3187" y="1360446"/>
            <a:ext cx="3776241" cy="377624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con Avalanche Problems Wet snow © EAWS | EAWS European Avalanche Warning Services">
            <a:extLst>
              <a:ext uri="{FF2B5EF4-FFF2-40B4-BE49-F238E27FC236}">
                <a16:creationId xmlns:a16="http://schemas.microsoft.com/office/drawing/2014/main" id="{1BFC5148-FE14-4E44-991E-EC897F9C13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6375" y="1395942"/>
            <a:ext cx="3754371" cy="375437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con Avalanche Problems Gliding Snow © EAWS | EAWS European Avalanche Warning Services">
            <a:extLst>
              <a:ext uri="{FF2B5EF4-FFF2-40B4-BE49-F238E27FC236}">
                <a16:creationId xmlns:a16="http://schemas.microsoft.com/office/drawing/2014/main" id="{1BE22F7E-A305-4BDA-9FB2-EEB3A3B9CA2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9400"/>
          <a:stretch/>
        </p:blipFill>
        <p:spPr bwMode="auto">
          <a:xfrm>
            <a:off x="5184290" y="1389129"/>
            <a:ext cx="2275149" cy="3754371"/>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A4943AD5-FECA-402B-84B9-5E25352436F1}"/>
              </a:ext>
            </a:extLst>
          </p:cNvPr>
          <p:cNvSpPr txBox="1"/>
          <p:nvPr/>
        </p:nvSpPr>
        <p:spPr>
          <a:xfrm>
            <a:off x="1335068" y="2449642"/>
            <a:ext cx="6396958" cy="1477328"/>
          </a:xfrm>
          <a:prstGeom prst="rect">
            <a:avLst/>
          </a:prstGeom>
          <a:solidFill>
            <a:srgbClr val="6184A2">
              <a:alpha val="97000"/>
            </a:srgbClr>
          </a:solidFill>
          <a:ln w="3175">
            <a:solidFill>
              <a:schemeClr val="tx1"/>
            </a:solidFill>
          </a:ln>
        </p:spPr>
        <p:txBody>
          <a:bodyPr wrap="square" rtlCol="0">
            <a:spAutoFit/>
          </a:bodyPr>
          <a:lstStyle/>
          <a:p>
            <a:pPr algn="ctr"/>
            <a:r>
              <a:rPr lang="de-DE" b="1" dirty="0">
                <a:solidFill>
                  <a:schemeClr val="bg1"/>
                </a:solidFill>
              </a:rPr>
              <a:t>Lawinenprobleme beschreiben die Ursache der Gefahr und liefern Hinweise zum optimalen Verhalten.</a:t>
            </a:r>
          </a:p>
          <a:p>
            <a:pPr algn="ctr"/>
            <a:endParaRPr lang="de-DE" b="1" dirty="0">
              <a:solidFill>
                <a:schemeClr val="bg1"/>
              </a:solidFill>
            </a:endParaRPr>
          </a:p>
          <a:p>
            <a:pPr algn="ctr"/>
            <a:r>
              <a:rPr lang="de-DE" b="1" dirty="0">
                <a:solidFill>
                  <a:schemeClr val="bg1"/>
                </a:solidFill>
              </a:rPr>
              <a:t>I </a:t>
            </a:r>
            <a:r>
              <a:rPr lang="de-DE" b="1" dirty="0" err="1">
                <a:solidFill>
                  <a:schemeClr val="bg1"/>
                </a:solidFill>
              </a:rPr>
              <a:t>problemi</a:t>
            </a:r>
            <a:r>
              <a:rPr lang="de-DE" b="1" dirty="0">
                <a:solidFill>
                  <a:schemeClr val="bg1"/>
                </a:solidFill>
              </a:rPr>
              <a:t> valanghivi </a:t>
            </a:r>
            <a:r>
              <a:rPr lang="de-DE" b="1" dirty="0" err="1">
                <a:solidFill>
                  <a:schemeClr val="bg1"/>
                </a:solidFill>
              </a:rPr>
              <a:t>descrivono</a:t>
            </a:r>
            <a:r>
              <a:rPr lang="de-DE" b="1" dirty="0">
                <a:solidFill>
                  <a:schemeClr val="bg1"/>
                </a:solidFill>
              </a:rPr>
              <a:t> </a:t>
            </a:r>
            <a:r>
              <a:rPr lang="it-IT" b="1" dirty="0">
                <a:solidFill>
                  <a:schemeClr val="bg1"/>
                </a:solidFill>
              </a:rPr>
              <a:t>la causa del pericolo e forniscono consigli sul comportamento ottimale.</a:t>
            </a:r>
            <a:endParaRPr lang="de-DE" b="1" dirty="0">
              <a:solidFill>
                <a:schemeClr val="bg1"/>
              </a:solidFill>
            </a:endParaRPr>
          </a:p>
        </p:txBody>
      </p:sp>
      <p:sp>
        <p:nvSpPr>
          <p:cNvPr id="11" name="Titel 4">
            <a:extLst>
              <a:ext uri="{FF2B5EF4-FFF2-40B4-BE49-F238E27FC236}">
                <a16:creationId xmlns:a16="http://schemas.microsoft.com/office/drawing/2014/main" id="{58F1079B-E46D-4991-B4FA-E60353B0D48A}"/>
              </a:ext>
            </a:extLst>
          </p:cNvPr>
          <p:cNvSpPr>
            <a:spLocks noGrp="1"/>
          </p:cNvSpPr>
          <p:nvPr>
            <p:ph type="title"/>
          </p:nvPr>
        </p:nvSpPr>
        <p:spPr>
          <a:xfrm>
            <a:off x="144065" y="517932"/>
            <a:ext cx="7466409" cy="449451"/>
          </a:xfrm>
        </p:spPr>
        <p:txBody>
          <a:bodyPr/>
          <a:lstStyle/>
          <a:p>
            <a:r>
              <a:rPr lang="de-AT" dirty="0"/>
              <a:t>Lawinenprobleme / </a:t>
            </a:r>
            <a:r>
              <a:rPr lang="de-AT" dirty="0" err="1"/>
              <a:t>problemi</a:t>
            </a:r>
            <a:r>
              <a:rPr lang="de-AT" dirty="0"/>
              <a:t> </a:t>
            </a:r>
            <a:r>
              <a:rPr lang="de-AT" dirty="0" err="1"/>
              <a:t>tipici</a:t>
            </a:r>
            <a:r>
              <a:rPr lang="de-AT" dirty="0"/>
              <a:t> valanghivi</a:t>
            </a:r>
          </a:p>
        </p:txBody>
      </p:sp>
    </p:spTree>
    <p:extLst>
      <p:ext uri="{BB962C8B-B14F-4D97-AF65-F5344CB8AC3E}">
        <p14:creationId xmlns:p14="http://schemas.microsoft.com/office/powerpoint/2010/main" val="100105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con Avalanche Problems New-Snow Icon © EAWS | EAWS European Avalanche Warning Services">
            <a:extLst>
              <a:ext uri="{FF2B5EF4-FFF2-40B4-BE49-F238E27FC236}">
                <a16:creationId xmlns:a16="http://schemas.microsoft.com/office/drawing/2014/main" id="{715F35BB-DE95-484B-AB5C-1455865D32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55" y="1374788"/>
            <a:ext cx="3776240" cy="37762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con Avalanche Problems Wind drifted Snow © EAWS | EAWS European Avalanche Warning Services">
            <a:extLst>
              <a:ext uri="{FF2B5EF4-FFF2-40B4-BE49-F238E27FC236}">
                <a16:creationId xmlns:a16="http://schemas.microsoft.com/office/drawing/2014/main" id="{5FEFD61A-3E2C-49C5-848C-C3F03CC64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5068" y="1367259"/>
            <a:ext cx="3776240" cy="377624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con Avalanche Problems Persistent weak layer © EAWS | EAWS European Avalanche Warning Services">
            <a:extLst>
              <a:ext uri="{FF2B5EF4-FFF2-40B4-BE49-F238E27FC236}">
                <a16:creationId xmlns:a16="http://schemas.microsoft.com/office/drawing/2014/main" id="{3C2271E9-1C94-43AC-AFEB-998C877BA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3187" y="1360446"/>
            <a:ext cx="3776241" cy="377624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con Avalanche Problems Wet snow © EAWS | EAWS European Avalanche Warning Services">
            <a:extLst>
              <a:ext uri="{FF2B5EF4-FFF2-40B4-BE49-F238E27FC236}">
                <a16:creationId xmlns:a16="http://schemas.microsoft.com/office/drawing/2014/main" id="{1BFC5148-FE14-4E44-991E-EC897F9C13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6375" y="1395942"/>
            <a:ext cx="3754371" cy="375437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con Avalanche Problems Gliding Snow © EAWS | EAWS European Avalanche Warning Services">
            <a:extLst>
              <a:ext uri="{FF2B5EF4-FFF2-40B4-BE49-F238E27FC236}">
                <a16:creationId xmlns:a16="http://schemas.microsoft.com/office/drawing/2014/main" id="{1BE22F7E-A305-4BDA-9FB2-EEB3A3B9CA2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9400"/>
          <a:stretch/>
        </p:blipFill>
        <p:spPr bwMode="auto">
          <a:xfrm>
            <a:off x="5184290" y="1389129"/>
            <a:ext cx="2275149" cy="3754371"/>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A4943AD5-FECA-402B-84B9-5E25352436F1}"/>
              </a:ext>
            </a:extLst>
          </p:cNvPr>
          <p:cNvSpPr txBox="1"/>
          <p:nvPr/>
        </p:nvSpPr>
        <p:spPr>
          <a:xfrm>
            <a:off x="233024" y="260536"/>
            <a:ext cx="4192121" cy="4524315"/>
          </a:xfrm>
          <a:prstGeom prst="rect">
            <a:avLst/>
          </a:prstGeom>
          <a:solidFill>
            <a:srgbClr val="6184A2">
              <a:alpha val="97000"/>
            </a:srgbClr>
          </a:solidFill>
          <a:ln w="3175">
            <a:solidFill>
              <a:schemeClr val="tx1"/>
            </a:solidFill>
          </a:ln>
        </p:spPr>
        <p:txBody>
          <a:bodyPr wrap="square" rtlCol="0">
            <a:spAutoFit/>
          </a:bodyPr>
          <a:lstStyle/>
          <a:p>
            <a:r>
              <a:rPr lang="de-DE" b="1" dirty="0">
                <a:solidFill>
                  <a:schemeClr val="bg1"/>
                </a:solidFill>
              </a:rPr>
              <a:t>Was</a:t>
            </a:r>
            <a:r>
              <a:rPr lang="de-DE" dirty="0">
                <a:solidFill>
                  <a:schemeClr val="bg1"/>
                </a:solidFill>
              </a:rPr>
              <a:t>? Merkmale und zu erwartende Lawinen</a:t>
            </a:r>
          </a:p>
          <a:p>
            <a:endParaRPr lang="de-DE" dirty="0">
              <a:solidFill>
                <a:schemeClr val="bg1"/>
              </a:solidFill>
            </a:endParaRPr>
          </a:p>
          <a:p>
            <a:r>
              <a:rPr lang="de-DE" b="1" dirty="0">
                <a:solidFill>
                  <a:schemeClr val="bg1"/>
                </a:solidFill>
              </a:rPr>
              <a:t>Wo</a:t>
            </a:r>
            <a:r>
              <a:rPr lang="de-DE" dirty="0">
                <a:solidFill>
                  <a:schemeClr val="bg1"/>
                </a:solidFill>
              </a:rPr>
              <a:t>? Räumliche Verteilung und Position der Schwachschicht in der Schneedecke</a:t>
            </a:r>
          </a:p>
          <a:p>
            <a:endParaRPr lang="de-DE" dirty="0">
              <a:solidFill>
                <a:schemeClr val="bg1"/>
              </a:solidFill>
            </a:endParaRPr>
          </a:p>
          <a:p>
            <a:r>
              <a:rPr lang="de-DE" b="1" dirty="0">
                <a:solidFill>
                  <a:schemeClr val="bg1"/>
                </a:solidFill>
              </a:rPr>
              <a:t>Warum</a:t>
            </a:r>
            <a:r>
              <a:rPr lang="de-DE" dirty="0">
                <a:solidFill>
                  <a:schemeClr val="bg1"/>
                </a:solidFill>
              </a:rPr>
              <a:t>? Auslösemechanismen</a:t>
            </a:r>
          </a:p>
          <a:p>
            <a:endParaRPr lang="de-DE" dirty="0">
              <a:solidFill>
                <a:schemeClr val="bg1"/>
              </a:solidFill>
            </a:endParaRPr>
          </a:p>
          <a:p>
            <a:r>
              <a:rPr lang="de-DE" b="1" dirty="0">
                <a:solidFill>
                  <a:schemeClr val="bg1"/>
                </a:solidFill>
              </a:rPr>
              <a:t>Wann</a:t>
            </a:r>
            <a:r>
              <a:rPr lang="de-DE" dirty="0">
                <a:solidFill>
                  <a:schemeClr val="bg1"/>
                </a:solidFill>
              </a:rPr>
              <a:t>? Dauer</a:t>
            </a:r>
          </a:p>
          <a:p>
            <a:endParaRPr lang="de-DE" dirty="0">
              <a:solidFill>
                <a:schemeClr val="bg1"/>
              </a:solidFill>
            </a:endParaRPr>
          </a:p>
          <a:p>
            <a:r>
              <a:rPr lang="de-DE" b="1" dirty="0">
                <a:solidFill>
                  <a:schemeClr val="bg1"/>
                </a:solidFill>
              </a:rPr>
              <a:t>Wie gehe ich damit um</a:t>
            </a:r>
            <a:r>
              <a:rPr lang="de-DE" dirty="0">
                <a:solidFill>
                  <a:schemeClr val="bg1"/>
                </a:solidFill>
              </a:rPr>
              <a:t>? Problemerkennung im Gelände und Verhaltensempfehlung</a:t>
            </a:r>
          </a:p>
          <a:p>
            <a:endParaRPr lang="de-DE" dirty="0">
              <a:solidFill>
                <a:schemeClr val="bg1"/>
              </a:solidFill>
            </a:endParaRPr>
          </a:p>
          <a:p>
            <a:r>
              <a:rPr lang="de-DE" dirty="0">
                <a:solidFill>
                  <a:schemeClr val="bg1"/>
                </a:solidFill>
              </a:rPr>
              <a:t>„Unterschiedliche Probleme erfordern unterschiedliche Lösungen“</a:t>
            </a:r>
          </a:p>
        </p:txBody>
      </p:sp>
      <p:pic>
        <p:nvPicPr>
          <p:cNvPr id="9" name="Picture 2" descr="EAWS">
            <a:extLst>
              <a:ext uri="{FF2B5EF4-FFF2-40B4-BE49-F238E27FC236}">
                <a16:creationId xmlns:a16="http://schemas.microsoft.com/office/drawing/2014/main" id="{FFE2E854-6D85-4149-9FF5-3BCC68E178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2464" y="501702"/>
            <a:ext cx="1735187" cy="5475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D6F202C8-6D36-4820-8F93-5CA8B330CFD9}"/>
              </a:ext>
            </a:extLst>
          </p:cNvPr>
          <p:cNvSpPr txBox="1"/>
          <p:nvPr/>
        </p:nvSpPr>
        <p:spPr>
          <a:xfrm>
            <a:off x="6582464" y="163758"/>
            <a:ext cx="1826279" cy="323165"/>
          </a:xfrm>
          <a:prstGeom prst="rect">
            <a:avLst/>
          </a:prstGeom>
          <a:noFill/>
        </p:spPr>
        <p:txBody>
          <a:bodyPr wrap="square" rtlCol="0">
            <a:spAutoFit/>
          </a:bodyPr>
          <a:lstStyle/>
          <a:p>
            <a:r>
              <a:rPr lang="de-DE" sz="1500" dirty="0">
                <a:solidFill>
                  <a:srgbClr val="264D99"/>
                </a:solidFill>
              </a:rPr>
              <a:t>www.avalanches.org</a:t>
            </a:r>
          </a:p>
        </p:txBody>
      </p:sp>
      <p:sp>
        <p:nvSpPr>
          <p:cNvPr id="11" name="Textfeld 10">
            <a:extLst>
              <a:ext uri="{FF2B5EF4-FFF2-40B4-BE49-F238E27FC236}">
                <a16:creationId xmlns:a16="http://schemas.microsoft.com/office/drawing/2014/main" id="{9155ED34-66BF-422D-B86E-2D3F08A8E55A}"/>
              </a:ext>
            </a:extLst>
          </p:cNvPr>
          <p:cNvSpPr txBox="1"/>
          <p:nvPr/>
        </p:nvSpPr>
        <p:spPr>
          <a:xfrm>
            <a:off x="4718857" y="252188"/>
            <a:ext cx="4192121" cy="4524315"/>
          </a:xfrm>
          <a:prstGeom prst="rect">
            <a:avLst/>
          </a:prstGeom>
          <a:solidFill>
            <a:srgbClr val="6184A2">
              <a:alpha val="97000"/>
            </a:srgbClr>
          </a:solidFill>
          <a:ln w="3175">
            <a:solidFill>
              <a:schemeClr val="tx1"/>
            </a:solidFill>
          </a:ln>
        </p:spPr>
        <p:txBody>
          <a:bodyPr wrap="square" rtlCol="0">
            <a:spAutoFit/>
          </a:bodyPr>
          <a:lstStyle/>
          <a:p>
            <a:r>
              <a:rPr lang="de-DE" b="1" dirty="0">
                <a:solidFill>
                  <a:schemeClr val="bg1"/>
                </a:solidFill>
              </a:rPr>
              <a:t>Cosa</a:t>
            </a:r>
            <a:r>
              <a:rPr lang="de-DE" dirty="0">
                <a:solidFill>
                  <a:schemeClr val="bg1"/>
                </a:solidFill>
              </a:rPr>
              <a:t>? </a:t>
            </a:r>
            <a:r>
              <a:rPr lang="de-DE" dirty="0" err="1">
                <a:solidFill>
                  <a:schemeClr val="bg1"/>
                </a:solidFill>
              </a:rPr>
              <a:t>Caratteristiche</a:t>
            </a:r>
            <a:r>
              <a:rPr lang="de-DE" dirty="0">
                <a:solidFill>
                  <a:schemeClr val="bg1"/>
                </a:solidFill>
              </a:rPr>
              <a:t> e </a:t>
            </a:r>
            <a:r>
              <a:rPr lang="de-DE" dirty="0" err="1">
                <a:solidFill>
                  <a:schemeClr val="bg1"/>
                </a:solidFill>
              </a:rPr>
              <a:t>valanghe</a:t>
            </a:r>
            <a:r>
              <a:rPr lang="de-DE" dirty="0">
                <a:solidFill>
                  <a:schemeClr val="bg1"/>
                </a:solidFill>
              </a:rPr>
              <a:t> </a:t>
            </a:r>
            <a:r>
              <a:rPr lang="de-DE" dirty="0" err="1">
                <a:solidFill>
                  <a:schemeClr val="bg1"/>
                </a:solidFill>
              </a:rPr>
              <a:t>attese</a:t>
            </a:r>
            <a:endParaRPr lang="de-DE" dirty="0">
              <a:solidFill>
                <a:schemeClr val="bg1"/>
              </a:solidFill>
            </a:endParaRPr>
          </a:p>
          <a:p>
            <a:endParaRPr lang="de-DE" dirty="0">
              <a:solidFill>
                <a:schemeClr val="bg1"/>
              </a:solidFill>
            </a:endParaRPr>
          </a:p>
          <a:p>
            <a:endParaRPr lang="de-DE" dirty="0">
              <a:solidFill>
                <a:schemeClr val="bg1"/>
              </a:solidFill>
            </a:endParaRPr>
          </a:p>
          <a:p>
            <a:r>
              <a:rPr lang="de-DE" b="1" dirty="0">
                <a:solidFill>
                  <a:schemeClr val="bg1"/>
                </a:solidFill>
              </a:rPr>
              <a:t>Dove</a:t>
            </a:r>
            <a:r>
              <a:rPr lang="de-DE" dirty="0">
                <a:solidFill>
                  <a:schemeClr val="bg1"/>
                </a:solidFill>
              </a:rPr>
              <a:t>? </a:t>
            </a:r>
            <a:r>
              <a:rPr lang="de-DE" dirty="0" err="1">
                <a:solidFill>
                  <a:schemeClr val="bg1"/>
                </a:solidFill>
              </a:rPr>
              <a:t>Distribuzione</a:t>
            </a:r>
            <a:r>
              <a:rPr lang="de-DE" dirty="0">
                <a:solidFill>
                  <a:schemeClr val="bg1"/>
                </a:solidFill>
              </a:rPr>
              <a:t> </a:t>
            </a:r>
            <a:r>
              <a:rPr lang="de-DE" dirty="0" err="1">
                <a:solidFill>
                  <a:schemeClr val="bg1"/>
                </a:solidFill>
              </a:rPr>
              <a:t>spaziale</a:t>
            </a:r>
            <a:r>
              <a:rPr lang="de-DE" dirty="0">
                <a:solidFill>
                  <a:schemeClr val="bg1"/>
                </a:solidFill>
              </a:rPr>
              <a:t> e </a:t>
            </a:r>
            <a:r>
              <a:rPr lang="de-DE" dirty="0" err="1">
                <a:solidFill>
                  <a:schemeClr val="bg1"/>
                </a:solidFill>
              </a:rPr>
              <a:t>posizione</a:t>
            </a:r>
            <a:r>
              <a:rPr lang="de-DE" dirty="0">
                <a:solidFill>
                  <a:schemeClr val="bg1"/>
                </a:solidFill>
              </a:rPr>
              <a:t> </a:t>
            </a:r>
            <a:r>
              <a:rPr lang="de-DE" dirty="0" err="1">
                <a:solidFill>
                  <a:schemeClr val="bg1"/>
                </a:solidFill>
              </a:rPr>
              <a:t>degli</a:t>
            </a:r>
            <a:r>
              <a:rPr lang="de-DE" dirty="0">
                <a:solidFill>
                  <a:schemeClr val="bg1"/>
                </a:solidFill>
              </a:rPr>
              <a:t> </a:t>
            </a:r>
            <a:r>
              <a:rPr lang="de-DE" dirty="0" err="1">
                <a:solidFill>
                  <a:schemeClr val="bg1"/>
                </a:solidFill>
              </a:rPr>
              <a:t>strati</a:t>
            </a:r>
            <a:r>
              <a:rPr lang="de-DE" dirty="0">
                <a:solidFill>
                  <a:schemeClr val="bg1"/>
                </a:solidFill>
              </a:rPr>
              <a:t> </a:t>
            </a:r>
            <a:r>
              <a:rPr lang="de-DE" dirty="0" err="1">
                <a:solidFill>
                  <a:schemeClr val="bg1"/>
                </a:solidFill>
              </a:rPr>
              <a:t>deboli</a:t>
            </a:r>
            <a:r>
              <a:rPr lang="de-DE" dirty="0">
                <a:solidFill>
                  <a:schemeClr val="bg1"/>
                </a:solidFill>
              </a:rPr>
              <a:t> </a:t>
            </a:r>
            <a:r>
              <a:rPr lang="de-DE" dirty="0" err="1">
                <a:solidFill>
                  <a:schemeClr val="bg1"/>
                </a:solidFill>
              </a:rPr>
              <a:t>nel</a:t>
            </a:r>
            <a:r>
              <a:rPr lang="de-DE" dirty="0">
                <a:solidFill>
                  <a:schemeClr val="bg1"/>
                </a:solidFill>
              </a:rPr>
              <a:t> </a:t>
            </a:r>
            <a:r>
              <a:rPr lang="de-DE" dirty="0" err="1">
                <a:solidFill>
                  <a:schemeClr val="bg1"/>
                </a:solidFill>
              </a:rPr>
              <a:t>manto</a:t>
            </a:r>
            <a:r>
              <a:rPr lang="de-DE" dirty="0">
                <a:solidFill>
                  <a:schemeClr val="bg1"/>
                </a:solidFill>
              </a:rPr>
              <a:t> </a:t>
            </a:r>
            <a:r>
              <a:rPr lang="de-DE" dirty="0" err="1">
                <a:solidFill>
                  <a:schemeClr val="bg1"/>
                </a:solidFill>
              </a:rPr>
              <a:t>nevoso</a:t>
            </a:r>
            <a:endParaRPr lang="de-DE" dirty="0">
              <a:solidFill>
                <a:schemeClr val="bg1"/>
              </a:solidFill>
            </a:endParaRPr>
          </a:p>
          <a:p>
            <a:endParaRPr lang="de-DE" dirty="0">
              <a:solidFill>
                <a:schemeClr val="bg1"/>
              </a:solidFill>
            </a:endParaRPr>
          </a:p>
          <a:p>
            <a:r>
              <a:rPr lang="de-DE" b="1" dirty="0" err="1">
                <a:solidFill>
                  <a:schemeClr val="bg1"/>
                </a:solidFill>
              </a:rPr>
              <a:t>Perchè</a:t>
            </a:r>
            <a:r>
              <a:rPr lang="de-DE" dirty="0">
                <a:solidFill>
                  <a:schemeClr val="bg1"/>
                </a:solidFill>
              </a:rPr>
              <a:t>? </a:t>
            </a:r>
            <a:r>
              <a:rPr lang="de-DE" dirty="0" err="1">
                <a:solidFill>
                  <a:schemeClr val="bg1"/>
                </a:solidFill>
              </a:rPr>
              <a:t>Caratteristiche</a:t>
            </a:r>
            <a:r>
              <a:rPr lang="de-DE" dirty="0">
                <a:solidFill>
                  <a:schemeClr val="bg1"/>
                </a:solidFill>
              </a:rPr>
              <a:t> del </a:t>
            </a:r>
            <a:r>
              <a:rPr lang="de-DE" dirty="0" err="1">
                <a:solidFill>
                  <a:schemeClr val="bg1"/>
                </a:solidFill>
              </a:rPr>
              <a:t>distacco</a:t>
            </a:r>
            <a:endParaRPr lang="de-DE" dirty="0">
              <a:solidFill>
                <a:schemeClr val="bg1"/>
              </a:solidFill>
            </a:endParaRPr>
          </a:p>
          <a:p>
            <a:endParaRPr lang="de-DE" dirty="0">
              <a:solidFill>
                <a:schemeClr val="bg1"/>
              </a:solidFill>
            </a:endParaRPr>
          </a:p>
          <a:p>
            <a:r>
              <a:rPr lang="de-DE" b="1" dirty="0" err="1">
                <a:solidFill>
                  <a:schemeClr val="bg1"/>
                </a:solidFill>
              </a:rPr>
              <a:t>Quando</a:t>
            </a:r>
            <a:r>
              <a:rPr lang="de-DE" dirty="0">
                <a:solidFill>
                  <a:schemeClr val="bg1"/>
                </a:solidFill>
              </a:rPr>
              <a:t>? </a:t>
            </a:r>
            <a:r>
              <a:rPr lang="de-DE" dirty="0" err="1">
                <a:solidFill>
                  <a:schemeClr val="bg1"/>
                </a:solidFill>
              </a:rPr>
              <a:t>Durata</a:t>
            </a:r>
            <a:endParaRPr lang="de-DE" dirty="0">
              <a:solidFill>
                <a:schemeClr val="bg1"/>
              </a:solidFill>
            </a:endParaRPr>
          </a:p>
          <a:p>
            <a:endParaRPr lang="de-DE" dirty="0">
              <a:solidFill>
                <a:schemeClr val="bg1"/>
              </a:solidFill>
            </a:endParaRPr>
          </a:p>
          <a:p>
            <a:r>
              <a:rPr lang="de-DE" b="1" dirty="0">
                <a:solidFill>
                  <a:schemeClr val="bg1"/>
                </a:solidFill>
              </a:rPr>
              <a:t>Come </a:t>
            </a:r>
            <a:r>
              <a:rPr lang="de-DE" b="1" dirty="0" err="1">
                <a:solidFill>
                  <a:schemeClr val="bg1"/>
                </a:solidFill>
              </a:rPr>
              <a:t>gestire</a:t>
            </a:r>
            <a:r>
              <a:rPr lang="de-DE" dirty="0">
                <a:solidFill>
                  <a:schemeClr val="bg1"/>
                </a:solidFill>
              </a:rPr>
              <a:t>?</a:t>
            </a:r>
          </a:p>
          <a:p>
            <a:r>
              <a:rPr lang="de-DE" dirty="0" err="1">
                <a:solidFill>
                  <a:schemeClr val="bg1"/>
                </a:solidFill>
              </a:rPr>
              <a:t>Identificazione</a:t>
            </a:r>
            <a:r>
              <a:rPr lang="de-DE" dirty="0">
                <a:solidFill>
                  <a:schemeClr val="bg1"/>
                </a:solidFill>
              </a:rPr>
              <a:t> del </a:t>
            </a:r>
            <a:r>
              <a:rPr lang="de-DE" dirty="0" err="1">
                <a:solidFill>
                  <a:schemeClr val="bg1"/>
                </a:solidFill>
              </a:rPr>
              <a:t>problema</a:t>
            </a:r>
            <a:r>
              <a:rPr lang="de-DE" dirty="0">
                <a:solidFill>
                  <a:schemeClr val="bg1"/>
                </a:solidFill>
              </a:rPr>
              <a:t> sul </a:t>
            </a:r>
            <a:r>
              <a:rPr lang="de-DE" dirty="0" err="1">
                <a:solidFill>
                  <a:schemeClr val="bg1"/>
                </a:solidFill>
              </a:rPr>
              <a:t>terreno</a:t>
            </a:r>
            <a:r>
              <a:rPr lang="de-DE" dirty="0">
                <a:solidFill>
                  <a:schemeClr val="bg1"/>
                </a:solidFill>
              </a:rPr>
              <a:t> e </a:t>
            </a:r>
            <a:r>
              <a:rPr lang="de-DE" dirty="0" err="1">
                <a:solidFill>
                  <a:schemeClr val="bg1"/>
                </a:solidFill>
              </a:rPr>
              <a:t>indicazioni</a:t>
            </a:r>
            <a:r>
              <a:rPr lang="de-DE" dirty="0">
                <a:solidFill>
                  <a:schemeClr val="bg1"/>
                </a:solidFill>
              </a:rPr>
              <a:t> per </a:t>
            </a:r>
            <a:r>
              <a:rPr lang="de-DE" dirty="0" err="1">
                <a:solidFill>
                  <a:schemeClr val="bg1"/>
                </a:solidFill>
              </a:rPr>
              <a:t>l`utenza</a:t>
            </a:r>
            <a:endParaRPr lang="de-DE" dirty="0">
              <a:solidFill>
                <a:schemeClr val="bg1"/>
              </a:solidFill>
            </a:endParaRPr>
          </a:p>
          <a:p>
            <a:endParaRPr lang="de-DE" dirty="0">
              <a:solidFill>
                <a:schemeClr val="bg1"/>
              </a:solidFill>
            </a:endParaRPr>
          </a:p>
          <a:p>
            <a:r>
              <a:rPr lang="de-DE" dirty="0">
                <a:solidFill>
                  <a:schemeClr val="bg1"/>
                </a:solidFill>
              </a:rPr>
              <a:t>„</a:t>
            </a:r>
            <a:r>
              <a:rPr lang="de-DE" dirty="0" err="1">
                <a:solidFill>
                  <a:schemeClr val="bg1"/>
                </a:solidFill>
              </a:rPr>
              <a:t>Problemi</a:t>
            </a:r>
            <a:r>
              <a:rPr lang="de-DE" dirty="0">
                <a:solidFill>
                  <a:schemeClr val="bg1"/>
                </a:solidFill>
              </a:rPr>
              <a:t> </a:t>
            </a:r>
            <a:r>
              <a:rPr lang="de-DE" dirty="0" err="1">
                <a:solidFill>
                  <a:schemeClr val="bg1"/>
                </a:solidFill>
              </a:rPr>
              <a:t>diversi</a:t>
            </a:r>
            <a:r>
              <a:rPr lang="de-DE" dirty="0">
                <a:solidFill>
                  <a:schemeClr val="bg1"/>
                </a:solidFill>
              </a:rPr>
              <a:t>  </a:t>
            </a:r>
            <a:r>
              <a:rPr lang="de-DE" dirty="0" err="1">
                <a:solidFill>
                  <a:schemeClr val="bg1"/>
                </a:solidFill>
              </a:rPr>
              <a:t>richiedono</a:t>
            </a:r>
            <a:r>
              <a:rPr lang="de-DE" dirty="0">
                <a:solidFill>
                  <a:schemeClr val="bg1"/>
                </a:solidFill>
              </a:rPr>
              <a:t> </a:t>
            </a:r>
            <a:r>
              <a:rPr lang="de-DE" dirty="0" err="1">
                <a:solidFill>
                  <a:schemeClr val="bg1"/>
                </a:solidFill>
              </a:rPr>
              <a:t>soluzioni</a:t>
            </a:r>
            <a:r>
              <a:rPr lang="de-DE" dirty="0">
                <a:solidFill>
                  <a:schemeClr val="bg1"/>
                </a:solidFill>
              </a:rPr>
              <a:t> </a:t>
            </a:r>
            <a:r>
              <a:rPr lang="de-DE" dirty="0" err="1">
                <a:solidFill>
                  <a:schemeClr val="bg1"/>
                </a:solidFill>
              </a:rPr>
              <a:t>diversi</a:t>
            </a:r>
            <a:r>
              <a:rPr lang="de-DE" dirty="0">
                <a:solidFill>
                  <a:schemeClr val="bg1"/>
                </a:solidFill>
              </a:rPr>
              <a:t>“</a:t>
            </a:r>
          </a:p>
        </p:txBody>
      </p:sp>
    </p:spTree>
    <p:extLst>
      <p:ext uri="{BB962C8B-B14F-4D97-AF65-F5344CB8AC3E}">
        <p14:creationId xmlns:p14="http://schemas.microsoft.com/office/powerpoint/2010/main" val="140206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Zweck</a:t>
            </a:r>
            <a:endParaRPr lang="de-DE" dirty="0"/>
          </a:p>
          <a:p>
            <a:pPr marL="342900" indent="-342900">
              <a:buFont typeface="Arial" panose="020B0604020202020204" pitchFamily="34" charset="0"/>
              <a:buChar char="•"/>
            </a:pPr>
            <a:r>
              <a:rPr lang="de-DE" dirty="0"/>
              <a:t>Historie</a:t>
            </a:r>
          </a:p>
          <a:p>
            <a:pPr marL="342900" indent="-342900">
              <a:buFont typeface="Arial" panose="020B0604020202020204" pitchFamily="34" charset="0"/>
              <a:buChar char="•"/>
            </a:pPr>
            <a:r>
              <a:rPr lang="de-DE" dirty="0"/>
              <a:t>EAWS-Einigung / Vorschau</a:t>
            </a:r>
          </a:p>
          <a:p>
            <a:pPr marL="342900" indent="-342900">
              <a:buFont typeface="Arial" panose="020B0604020202020204" pitchFamily="34" charset="0"/>
              <a:buChar char="•"/>
            </a:pPr>
            <a:r>
              <a:rPr lang="de-DE" dirty="0"/>
              <a:t>Definitionen und Beispiele</a:t>
            </a:r>
          </a:p>
          <a:p>
            <a:pPr marL="342900" indent="-342900">
              <a:buFont typeface="Arial" panose="020B0604020202020204" pitchFamily="34" charset="0"/>
              <a:buChar char="•"/>
            </a:pPr>
            <a:r>
              <a:rPr lang="de-DE" dirty="0"/>
              <a:t>Flow-Chart / Anregungen</a:t>
            </a:r>
          </a:p>
          <a:p>
            <a:endParaRPr lang="de-AT" dirty="0"/>
          </a:p>
        </p:txBody>
      </p:sp>
      <p:sp>
        <p:nvSpPr>
          <p:cNvPr id="4" name="Textplatzhalter 3"/>
          <p:cNvSpPr>
            <a:spLocks noGrp="1"/>
          </p:cNvSpPr>
          <p:nvPr>
            <p:ph type="body" sz="quarter" idx="14"/>
          </p:nvPr>
        </p:nvSpPr>
        <p:spPr/>
        <p:txBody>
          <a:bodyPr/>
          <a:lstStyle/>
          <a:p>
            <a:r>
              <a:rPr lang="de-DE" dirty="0" err="1" smtClean="0"/>
              <a:t>Overview</a:t>
            </a:r>
            <a:endParaRPr lang="de-AT" dirty="0"/>
          </a:p>
        </p:txBody>
      </p:sp>
      <p:sp>
        <p:nvSpPr>
          <p:cNvPr id="5" name="Titel 4"/>
          <p:cNvSpPr>
            <a:spLocks noGrp="1"/>
          </p:cNvSpPr>
          <p:nvPr>
            <p:ph type="title"/>
          </p:nvPr>
        </p:nvSpPr>
        <p:spPr>
          <a:xfrm>
            <a:off x="144066" y="517932"/>
            <a:ext cx="7501334" cy="456000"/>
          </a:xfrm>
        </p:spPr>
        <p:txBody>
          <a:bodyPr/>
          <a:lstStyle/>
          <a:p>
            <a:r>
              <a:rPr lang="de-DE" sz="2800" dirty="0" smtClean="0"/>
              <a:t>Lawinenprobleme – </a:t>
            </a:r>
            <a:r>
              <a:rPr lang="de-DE" sz="2800" dirty="0" err="1" smtClean="0"/>
              <a:t>Problemi</a:t>
            </a:r>
            <a:r>
              <a:rPr lang="de-DE" sz="2800" dirty="0" smtClean="0"/>
              <a:t> </a:t>
            </a:r>
            <a:r>
              <a:rPr lang="de-DE" sz="2800" dirty="0" err="1" smtClean="0"/>
              <a:t>tipici</a:t>
            </a:r>
            <a:r>
              <a:rPr lang="de-DE" sz="2800" dirty="0" smtClean="0"/>
              <a:t> </a:t>
            </a:r>
            <a:r>
              <a:rPr lang="de-DE" sz="2800" dirty="0" err="1"/>
              <a:t>valanghivi</a:t>
            </a:r>
            <a:endParaRPr lang="de-AT" sz="2800" dirty="0"/>
          </a:p>
        </p:txBody>
      </p:sp>
      <p:sp>
        <p:nvSpPr>
          <p:cNvPr id="6" name="Inhaltsplatzhalter 5"/>
          <p:cNvSpPr>
            <a:spLocks noGrp="1"/>
          </p:cNvSpPr>
          <p:nvPr>
            <p:ph sz="quarter" idx="12"/>
          </p:nvPr>
        </p:nvSpPr>
        <p:spPr/>
        <p:txBody>
          <a:bodyPr/>
          <a:lstStyle/>
          <a:p>
            <a:endParaRPr lang="de-AT"/>
          </a:p>
        </p:txBody>
      </p:sp>
      <p:sp>
        <p:nvSpPr>
          <p:cNvPr id="7" name="Textplatzhalter 2"/>
          <p:cNvSpPr txBox="1">
            <a:spLocks/>
          </p:cNvSpPr>
          <p:nvPr/>
        </p:nvSpPr>
        <p:spPr>
          <a:xfrm>
            <a:off x="4576366" y="974725"/>
            <a:ext cx="4427934" cy="4039790"/>
          </a:xfrm>
          <a:prstGeom prst="rect">
            <a:avLst/>
          </a:prstGeom>
        </p:spPr>
        <p:txBody>
          <a:bodyPr vert="horz" lIns="68580" tIns="34290" rIns="68580" bIns="34290" rtlCol="0">
            <a:normAutofit/>
          </a:bodyPr>
          <a:lstStyle>
            <a:lvl1pPr marL="0" indent="0" algn="l" defTabSz="685800" rtl="0" eaLnBrk="1" latinLnBrk="0" hangingPunct="1">
              <a:lnSpc>
                <a:spcPct val="125000"/>
              </a:lnSpc>
              <a:spcBef>
                <a:spcPts val="750"/>
              </a:spcBef>
              <a:buFont typeface="Arial" panose="020B0604020202020204" pitchFamily="34" charset="0"/>
              <a:buNone/>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err="1" smtClean="0"/>
              <a:t>Scopo</a:t>
            </a:r>
            <a:endParaRPr lang="de-DE" dirty="0"/>
          </a:p>
          <a:p>
            <a:pPr marL="342900" indent="-342900">
              <a:buFont typeface="Arial" panose="020B0604020202020204" pitchFamily="34" charset="0"/>
              <a:buChar char="•"/>
            </a:pPr>
            <a:r>
              <a:rPr lang="de-DE" dirty="0" err="1"/>
              <a:t>Storia</a:t>
            </a:r>
            <a:endParaRPr lang="de-DE" dirty="0"/>
          </a:p>
          <a:p>
            <a:pPr marL="342900" indent="-342900">
              <a:buFont typeface="Arial" panose="020B0604020202020204" pitchFamily="34" charset="0"/>
              <a:buChar char="•"/>
            </a:pPr>
            <a:r>
              <a:rPr lang="de-DE" dirty="0" err="1"/>
              <a:t>Accordo</a:t>
            </a:r>
            <a:r>
              <a:rPr lang="de-DE" dirty="0"/>
              <a:t> EAWS / </a:t>
            </a:r>
            <a:r>
              <a:rPr lang="de-DE" dirty="0" err="1"/>
              <a:t>futuro</a:t>
            </a:r>
            <a:endParaRPr lang="de-DE" dirty="0"/>
          </a:p>
          <a:p>
            <a:pPr marL="342900" indent="-342900">
              <a:buFont typeface="Arial" panose="020B0604020202020204" pitchFamily="34" charset="0"/>
              <a:buChar char="•"/>
            </a:pPr>
            <a:r>
              <a:rPr lang="de-DE" dirty="0" err="1"/>
              <a:t>Definizioni</a:t>
            </a:r>
            <a:r>
              <a:rPr lang="de-DE" dirty="0"/>
              <a:t> </a:t>
            </a:r>
            <a:r>
              <a:rPr lang="de-DE" dirty="0" err="1"/>
              <a:t>ed</a:t>
            </a:r>
            <a:r>
              <a:rPr lang="de-DE" dirty="0"/>
              <a:t> </a:t>
            </a:r>
            <a:r>
              <a:rPr lang="de-DE" dirty="0" err="1"/>
              <a:t>esempi</a:t>
            </a:r>
            <a:endParaRPr lang="de-DE" dirty="0"/>
          </a:p>
          <a:p>
            <a:pPr marL="342900" indent="-342900">
              <a:buFont typeface="Arial" panose="020B0604020202020204" pitchFamily="34" charset="0"/>
              <a:buChar char="•"/>
            </a:pPr>
            <a:r>
              <a:rPr lang="de-DE" dirty="0"/>
              <a:t>Flow-Chart / </a:t>
            </a:r>
            <a:r>
              <a:rPr lang="de-DE" dirty="0" err="1"/>
              <a:t>suggerimenti</a:t>
            </a:r>
            <a:endParaRPr lang="de-DE" dirty="0"/>
          </a:p>
          <a:p>
            <a:endParaRPr lang="de-AT" dirty="0"/>
          </a:p>
        </p:txBody>
      </p:sp>
    </p:spTree>
    <p:extLst>
      <p:ext uri="{BB962C8B-B14F-4D97-AF65-F5344CB8AC3E}">
        <p14:creationId xmlns:p14="http://schemas.microsoft.com/office/powerpoint/2010/main" val="31482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Daten\Vorträge\2017-2018\Originalbilder\2014-12-30 Hafelekar [LWD Tirol] (7).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68" b="1586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Inhaltsplatzhalter 3"/>
          <p:cNvSpPr>
            <a:spLocks noGrp="1"/>
          </p:cNvSpPr>
          <p:nvPr>
            <p:ph sz="quarter" idx="12"/>
          </p:nvPr>
        </p:nvSpPr>
        <p:spPr/>
        <p:txBody>
          <a:bodyPr/>
          <a:lstStyle/>
          <a:p>
            <a:r>
              <a:rPr lang="de-DE" dirty="0"/>
              <a:t>© LWD Tirol</a:t>
            </a:r>
          </a:p>
        </p:txBody>
      </p:sp>
      <p:sp>
        <p:nvSpPr>
          <p:cNvPr id="5" name="Titel 4"/>
          <p:cNvSpPr>
            <a:spLocks noGrp="1"/>
          </p:cNvSpPr>
          <p:nvPr>
            <p:ph type="title"/>
          </p:nvPr>
        </p:nvSpPr>
        <p:spPr/>
        <p:txBody>
          <a:bodyPr/>
          <a:lstStyle/>
          <a:p>
            <a:r>
              <a:rPr lang="de-DE" dirty="0" smtClean="0"/>
              <a:t>Neuschnee / </a:t>
            </a:r>
            <a:r>
              <a:rPr lang="de-DE" dirty="0" err="1" smtClean="0"/>
              <a:t>Neve</a:t>
            </a:r>
            <a:r>
              <a:rPr lang="de-DE" dirty="0" smtClean="0"/>
              <a:t> </a:t>
            </a:r>
            <a:r>
              <a:rPr lang="de-DE" dirty="0" err="1" smtClean="0"/>
              <a:t>fresca</a:t>
            </a:r>
            <a:endParaRPr lang="de-DE" dirty="0"/>
          </a:p>
        </p:txBody>
      </p:sp>
    </p:spTree>
    <p:extLst>
      <p:ext uri="{BB962C8B-B14F-4D97-AF65-F5344CB8AC3E}">
        <p14:creationId xmlns:p14="http://schemas.microsoft.com/office/powerpoint/2010/main" val="2129518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9EC7E-9E4F-4F2F-BFC7-225B7B6D1429}"/>
              </a:ext>
            </a:extLst>
          </p:cNvPr>
          <p:cNvSpPr>
            <a:spLocks noGrp="1"/>
          </p:cNvSpPr>
          <p:nvPr>
            <p:ph type="title"/>
          </p:nvPr>
        </p:nvSpPr>
        <p:spPr>
          <a:xfrm>
            <a:off x="5808679" y="37259"/>
            <a:ext cx="3288187" cy="448221"/>
          </a:xfrm>
        </p:spPr>
        <p:txBody>
          <a:bodyPr/>
          <a:lstStyle/>
          <a:p>
            <a:pPr algn="r"/>
            <a:r>
              <a:rPr lang="de-DE" b="1" dirty="0"/>
              <a:t>Neuschnee</a:t>
            </a:r>
            <a:br>
              <a:rPr lang="de-DE" b="1" dirty="0"/>
            </a:br>
            <a:r>
              <a:rPr lang="de-DE" b="1" dirty="0"/>
              <a:t>Neve </a:t>
            </a:r>
            <a:r>
              <a:rPr lang="de-DE" b="1" dirty="0" err="1"/>
              <a:t>fresca</a:t>
            </a:r>
            <a:endParaRPr lang="de-DE" b="1" dirty="0"/>
          </a:p>
        </p:txBody>
      </p:sp>
      <p:sp>
        <p:nvSpPr>
          <p:cNvPr id="3" name="Inhaltsplatzhalter 2">
            <a:extLst>
              <a:ext uri="{FF2B5EF4-FFF2-40B4-BE49-F238E27FC236}">
                <a16:creationId xmlns:a16="http://schemas.microsoft.com/office/drawing/2014/main" id="{EFE7BC47-FA56-4DF5-89BF-AFDE660CC74B}"/>
              </a:ext>
            </a:extLst>
          </p:cNvPr>
          <p:cNvSpPr>
            <a:spLocks noGrp="1"/>
          </p:cNvSpPr>
          <p:nvPr>
            <p:ph idx="1"/>
          </p:nvPr>
        </p:nvSpPr>
        <p:spPr>
          <a:xfrm>
            <a:off x="242150" y="857250"/>
            <a:ext cx="4229100" cy="3957736"/>
          </a:xfrm>
        </p:spPr>
        <p:txBody>
          <a:bodyPr>
            <a:noAutofit/>
          </a:bodyPr>
          <a:lstStyle/>
          <a:p>
            <a:r>
              <a:rPr lang="de-DE" sz="1200" dirty="0"/>
              <a:t>Kritische Neuschneemenge – </a:t>
            </a:r>
            <a:r>
              <a:rPr lang="de-DE" sz="1200" i="1" dirty="0" err="1"/>
              <a:t>Sovraccarico</a:t>
            </a:r>
            <a:r>
              <a:rPr lang="de-DE" sz="1200" i="1" dirty="0"/>
              <a:t> </a:t>
            </a:r>
            <a:r>
              <a:rPr lang="de-DE" sz="1200" i="1" dirty="0" err="1"/>
              <a:t>dalla</a:t>
            </a:r>
            <a:r>
              <a:rPr lang="de-DE" sz="1200" i="1" dirty="0"/>
              <a:t> </a:t>
            </a:r>
            <a:r>
              <a:rPr lang="de-DE" sz="1200" i="1" dirty="0" err="1"/>
              <a:t>neve</a:t>
            </a:r>
            <a:r>
              <a:rPr lang="de-DE" sz="1200" i="1" dirty="0"/>
              <a:t> </a:t>
            </a:r>
            <a:r>
              <a:rPr lang="de-DE" sz="1200" i="1" dirty="0" err="1"/>
              <a:t>fresca</a:t>
            </a:r>
            <a:endParaRPr lang="de-DE" sz="1200" i="1" dirty="0"/>
          </a:p>
          <a:p>
            <a:r>
              <a:rPr lang="de-DE" sz="1200" dirty="0"/>
              <a:t>Trockene Schneebrett- und Lockerschneelawinen – </a:t>
            </a:r>
            <a:r>
              <a:rPr lang="de-DE" sz="1200" i="1" dirty="0"/>
              <a:t>Valanghe a </a:t>
            </a:r>
            <a:r>
              <a:rPr lang="de-DE" sz="1200" i="1" dirty="0" err="1"/>
              <a:t>lastroni</a:t>
            </a:r>
            <a:r>
              <a:rPr lang="de-DE" sz="1200" i="1" dirty="0"/>
              <a:t> e a </a:t>
            </a:r>
            <a:r>
              <a:rPr lang="de-DE" sz="1200" i="1" dirty="0" err="1"/>
              <a:t>debole</a:t>
            </a:r>
            <a:r>
              <a:rPr lang="de-DE" sz="1200" i="1" dirty="0"/>
              <a:t> </a:t>
            </a:r>
            <a:r>
              <a:rPr lang="de-DE" sz="1200" i="1" dirty="0" err="1"/>
              <a:t>coesione</a:t>
            </a:r>
            <a:r>
              <a:rPr lang="de-DE" sz="1200" i="1" dirty="0"/>
              <a:t>, </a:t>
            </a:r>
            <a:r>
              <a:rPr lang="de-DE" sz="1200" i="1" dirty="0" err="1"/>
              <a:t>asciutte</a:t>
            </a:r>
            <a:endParaRPr lang="de-DE" sz="1200" i="1" dirty="0"/>
          </a:p>
          <a:p>
            <a:r>
              <a:rPr lang="de-DE" sz="1200" dirty="0"/>
              <a:t>Spontane und künstliche Auslösung – </a:t>
            </a:r>
            <a:r>
              <a:rPr lang="de-DE" sz="1200" i="1" dirty="0" err="1"/>
              <a:t>Spontanee</a:t>
            </a:r>
            <a:r>
              <a:rPr lang="de-DE" sz="1200" i="1" dirty="0"/>
              <a:t> e </a:t>
            </a:r>
            <a:r>
              <a:rPr lang="de-DE" sz="1200" i="1" dirty="0" err="1"/>
              <a:t>provocate</a:t>
            </a:r>
            <a:endParaRPr lang="de-DE" sz="1200" i="1" dirty="0"/>
          </a:p>
          <a:p>
            <a:r>
              <a:rPr lang="de-DE" sz="1200" dirty="0"/>
              <a:t>Verbreitet, in allen Expositionen – </a:t>
            </a:r>
            <a:r>
              <a:rPr lang="de-DE" sz="1200" i="1" dirty="0" err="1"/>
              <a:t>ampiamente</a:t>
            </a:r>
            <a:r>
              <a:rPr lang="de-DE" sz="1200" i="1" dirty="0"/>
              <a:t> </a:t>
            </a:r>
            <a:r>
              <a:rPr lang="de-DE" sz="1200" i="1" dirty="0" err="1"/>
              <a:t>distribuita</a:t>
            </a:r>
            <a:r>
              <a:rPr lang="de-DE" sz="1200" i="1" dirty="0"/>
              <a:t>, </a:t>
            </a:r>
            <a:r>
              <a:rPr lang="de-DE" sz="1200" i="1" dirty="0" err="1"/>
              <a:t>spesso</a:t>
            </a:r>
            <a:r>
              <a:rPr lang="de-DE" sz="1200" i="1" dirty="0"/>
              <a:t> </a:t>
            </a:r>
            <a:r>
              <a:rPr lang="de-DE" sz="1200" i="1" dirty="0" err="1"/>
              <a:t>su</a:t>
            </a:r>
            <a:r>
              <a:rPr lang="de-DE" sz="1200" i="1" dirty="0"/>
              <a:t> tutte </a:t>
            </a:r>
            <a:r>
              <a:rPr lang="de-DE" sz="1200" i="1" dirty="0" err="1"/>
              <a:t>esposizioni</a:t>
            </a:r>
            <a:endParaRPr lang="de-DE" sz="1200" i="1" dirty="0"/>
          </a:p>
          <a:p>
            <a:r>
              <a:rPr lang="de-DE" sz="1200" dirty="0"/>
              <a:t>Schwachschicht v.a. am Übergang zur alten Schneedecke, aber auch im Altschnee – </a:t>
            </a:r>
            <a:r>
              <a:rPr lang="de-DE" sz="1200" i="1" dirty="0" err="1"/>
              <a:t>strato</a:t>
            </a:r>
            <a:r>
              <a:rPr lang="de-DE" sz="1200" i="1" dirty="0"/>
              <a:t> </a:t>
            </a:r>
            <a:r>
              <a:rPr lang="de-DE" sz="1200" i="1" dirty="0" err="1"/>
              <a:t>debole</a:t>
            </a:r>
            <a:r>
              <a:rPr lang="de-DE" sz="1200" i="1" dirty="0"/>
              <a:t> al </a:t>
            </a:r>
            <a:r>
              <a:rPr lang="de-DE" sz="1200" i="1" dirty="0" err="1"/>
              <a:t>passaggio</a:t>
            </a:r>
            <a:r>
              <a:rPr lang="de-DE" sz="1200" i="1" dirty="0"/>
              <a:t> </a:t>
            </a:r>
            <a:r>
              <a:rPr lang="de-DE" sz="1200" i="1" dirty="0" err="1"/>
              <a:t>con</a:t>
            </a:r>
            <a:r>
              <a:rPr lang="de-DE" sz="1200" i="1" dirty="0"/>
              <a:t> la </a:t>
            </a:r>
            <a:r>
              <a:rPr lang="de-DE" sz="1200" i="1" dirty="0" err="1"/>
              <a:t>vecchia</a:t>
            </a:r>
            <a:r>
              <a:rPr lang="de-DE" sz="1200" i="1" dirty="0"/>
              <a:t> </a:t>
            </a:r>
            <a:r>
              <a:rPr lang="de-DE" sz="1200" i="1" dirty="0" err="1"/>
              <a:t>superficie</a:t>
            </a:r>
            <a:r>
              <a:rPr lang="de-DE" sz="1200" i="1" dirty="0"/>
              <a:t> del </a:t>
            </a:r>
            <a:r>
              <a:rPr lang="de-DE" sz="1200" i="1" dirty="0" err="1"/>
              <a:t>manto</a:t>
            </a:r>
            <a:r>
              <a:rPr lang="de-DE" sz="1200" i="1" dirty="0"/>
              <a:t>, </a:t>
            </a:r>
            <a:r>
              <a:rPr lang="de-DE" sz="1200" i="1" dirty="0" err="1"/>
              <a:t>ma</a:t>
            </a:r>
            <a:r>
              <a:rPr lang="de-DE" sz="1200" i="1" dirty="0"/>
              <a:t> </a:t>
            </a:r>
            <a:r>
              <a:rPr lang="de-DE" sz="1200" i="1" dirty="0" err="1"/>
              <a:t>anche</a:t>
            </a:r>
            <a:r>
              <a:rPr lang="de-DE" sz="1200" i="1" dirty="0"/>
              <a:t> al </a:t>
            </a:r>
            <a:r>
              <a:rPr lang="de-DE" sz="1200" i="1" dirty="0" err="1"/>
              <a:t>interno</a:t>
            </a:r>
            <a:r>
              <a:rPr lang="de-DE" sz="1200" i="1" dirty="0"/>
              <a:t> della </a:t>
            </a:r>
            <a:r>
              <a:rPr lang="de-DE" sz="1200" i="1" dirty="0" err="1"/>
              <a:t>neve</a:t>
            </a:r>
            <a:r>
              <a:rPr lang="de-DE" sz="1200" i="1" dirty="0"/>
              <a:t> </a:t>
            </a:r>
            <a:r>
              <a:rPr lang="de-DE" sz="1200" i="1" dirty="0" err="1"/>
              <a:t>vecchia</a:t>
            </a:r>
            <a:endParaRPr lang="de-DE" sz="1200" i="1" dirty="0"/>
          </a:p>
          <a:p>
            <a:r>
              <a:rPr lang="de-DE" sz="1200" dirty="0"/>
              <a:t>Einige Tage andauernd – </a:t>
            </a:r>
            <a:r>
              <a:rPr lang="de-DE" sz="1200" i="1" dirty="0" err="1"/>
              <a:t>sino</a:t>
            </a:r>
            <a:r>
              <a:rPr lang="de-DE" sz="1200" i="1" dirty="0"/>
              <a:t> ad </a:t>
            </a:r>
            <a:r>
              <a:rPr lang="de-DE" sz="1200" i="1" dirty="0" err="1"/>
              <a:t>alcuni</a:t>
            </a:r>
            <a:r>
              <a:rPr lang="de-DE" sz="1200" i="1" dirty="0"/>
              <a:t> </a:t>
            </a:r>
            <a:r>
              <a:rPr lang="de-DE" sz="1200" i="1" dirty="0" err="1"/>
              <a:t>giorni</a:t>
            </a:r>
            <a:r>
              <a:rPr lang="de-DE" sz="1200" i="1" dirty="0"/>
              <a:t> </a:t>
            </a:r>
            <a:r>
              <a:rPr lang="de-DE" sz="1200" i="1" dirty="0" err="1"/>
              <a:t>dopo</a:t>
            </a:r>
            <a:r>
              <a:rPr lang="de-DE" sz="1200" i="1" dirty="0"/>
              <a:t> la </a:t>
            </a:r>
            <a:r>
              <a:rPr lang="de-DE" sz="1200" i="1" dirty="0" err="1"/>
              <a:t>nevicata</a:t>
            </a:r>
            <a:endParaRPr lang="de-DE" sz="1200" i="1" dirty="0"/>
          </a:p>
          <a:p>
            <a:r>
              <a:rPr lang="de-DE" sz="1200" dirty="0"/>
              <a:t>Leicht zu erkennen, </a:t>
            </a:r>
            <a:r>
              <a:rPr lang="de-DE" sz="1200" b="1" dirty="0"/>
              <a:t>abwarten</a:t>
            </a:r>
            <a:r>
              <a:rPr lang="de-DE" sz="1200" dirty="0"/>
              <a:t>! – </a:t>
            </a:r>
            <a:r>
              <a:rPr lang="de-DE" sz="1200" i="1" dirty="0" err="1"/>
              <a:t>Facilmente</a:t>
            </a:r>
            <a:r>
              <a:rPr lang="de-DE" sz="1200" i="1" dirty="0"/>
              <a:t> </a:t>
            </a:r>
            <a:r>
              <a:rPr lang="de-DE" sz="1200" i="1" dirty="0" err="1"/>
              <a:t>riconoscibile</a:t>
            </a:r>
            <a:r>
              <a:rPr lang="de-DE" sz="1200" i="1" dirty="0"/>
              <a:t>, </a:t>
            </a:r>
            <a:r>
              <a:rPr lang="de-DE" sz="1200" i="1" dirty="0" err="1"/>
              <a:t>attendere</a:t>
            </a:r>
            <a:r>
              <a:rPr lang="de-DE" sz="1200" i="1" dirty="0"/>
              <a:t> </a:t>
            </a:r>
            <a:r>
              <a:rPr lang="de-DE" sz="1200" i="1" dirty="0" err="1"/>
              <a:t>che</a:t>
            </a:r>
            <a:r>
              <a:rPr lang="de-DE" sz="1200" i="1" dirty="0"/>
              <a:t> </a:t>
            </a:r>
            <a:r>
              <a:rPr lang="de-DE" sz="1200" i="1" dirty="0" err="1"/>
              <a:t>il</a:t>
            </a:r>
            <a:r>
              <a:rPr lang="de-DE" sz="1200" i="1" dirty="0"/>
              <a:t> </a:t>
            </a:r>
            <a:r>
              <a:rPr lang="de-DE" sz="1200" i="1" dirty="0" err="1"/>
              <a:t>manto</a:t>
            </a:r>
            <a:r>
              <a:rPr lang="de-DE" sz="1200" i="1" dirty="0"/>
              <a:t> si </a:t>
            </a:r>
            <a:r>
              <a:rPr lang="de-DE" sz="1200" i="1" dirty="0" err="1"/>
              <a:t>stabilizzi</a:t>
            </a:r>
            <a:endParaRPr lang="de-DE" sz="1200" i="1" dirty="0"/>
          </a:p>
        </p:txBody>
      </p:sp>
      <p:pic>
        <p:nvPicPr>
          <p:cNvPr id="5122" name="Picture 2" descr="Icon Avalanche Problems New-Snow Icon © EAWS | EAWS European Avalanche Warning Services">
            <a:extLst>
              <a:ext uri="{FF2B5EF4-FFF2-40B4-BE49-F238E27FC236}">
                <a16:creationId xmlns:a16="http://schemas.microsoft.com/office/drawing/2014/main" id="{97F829E0-6D86-417D-9C36-C3902ED83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857250"/>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5193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Ein Bild, das draußen, Schnee, Baum, Skifahren enthält.&#10;&#10;Automatisch generierte Beschreibung">
            <a:extLst>
              <a:ext uri="{FF2B5EF4-FFF2-40B4-BE49-F238E27FC236}">
                <a16:creationId xmlns:a16="http://schemas.microsoft.com/office/drawing/2014/main" id="{72D1F996-C401-40AB-86EB-BABB7602C3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4726"/>
            <a:ext cx="5350398" cy="7133864"/>
          </a:xfrm>
        </p:spPr>
      </p:pic>
      <p:sp>
        <p:nvSpPr>
          <p:cNvPr id="8" name="Textfeld 7">
            <a:extLst>
              <a:ext uri="{FF2B5EF4-FFF2-40B4-BE49-F238E27FC236}">
                <a16:creationId xmlns:a16="http://schemas.microsoft.com/office/drawing/2014/main" id="{1EFA7384-AF71-4B37-8676-4BC6337686C4}"/>
              </a:ext>
            </a:extLst>
          </p:cNvPr>
          <p:cNvSpPr txBox="1"/>
          <p:nvPr/>
        </p:nvSpPr>
        <p:spPr>
          <a:xfrm>
            <a:off x="5627666" y="326436"/>
            <a:ext cx="3389828"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Kronplatz - Plan de </a:t>
            </a:r>
            <a:r>
              <a:rPr lang="de-DE" sz="1950" b="1" dirty="0" err="1"/>
              <a:t>Corones</a:t>
            </a:r>
            <a:endParaRPr lang="de-DE" sz="1950" b="1" dirty="0"/>
          </a:p>
          <a:p>
            <a:r>
              <a:rPr lang="de-DE" sz="1950" b="1" dirty="0"/>
              <a:t>23.01.2021</a:t>
            </a:r>
            <a:endParaRPr lang="de-DE" sz="1950" dirty="0"/>
          </a:p>
        </p:txBody>
      </p:sp>
    </p:spTree>
    <p:extLst>
      <p:ext uri="{BB962C8B-B14F-4D97-AF65-F5344CB8AC3E}">
        <p14:creationId xmlns:p14="http://schemas.microsoft.com/office/powerpoint/2010/main" val="25669450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Text, draußen, Boot, Transport enthält.&#10;&#10;Automatisch generierte Beschreibung">
            <a:extLst>
              <a:ext uri="{FF2B5EF4-FFF2-40B4-BE49-F238E27FC236}">
                <a16:creationId xmlns:a16="http://schemas.microsoft.com/office/drawing/2014/main" id="{5AC842CF-66CE-43FA-A96D-0635A3EF4CE7}"/>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0095" r="25949"/>
          <a:stretch/>
        </p:blipFill>
        <p:spPr>
          <a:xfrm>
            <a:off x="0" y="34725"/>
            <a:ext cx="4019309" cy="5143500"/>
          </a:xfrm>
          <a:prstGeom prst="rect">
            <a:avLst/>
          </a:prstGeom>
        </p:spPr>
      </p:pic>
      <p:pic>
        <p:nvPicPr>
          <p:cNvPr id="7" name="Grafik 6">
            <a:extLst>
              <a:ext uri="{FF2B5EF4-FFF2-40B4-BE49-F238E27FC236}">
                <a16:creationId xmlns:a16="http://schemas.microsoft.com/office/drawing/2014/main" id="{94864654-3824-4E38-9AE4-45756F5F064F}"/>
              </a:ext>
            </a:extLst>
          </p:cNvPr>
          <p:cNvPicPr>
            <a:picLocks noChangeAspect="1"/>
          </p:cNvPicPr>
          <p:nvPr/>
        </p:nvPicPr>
        <p:blipFill>
          <a:blip r:embed="rId4"/>
          <a:stretch>
            <a:fillRect/>
          </a:stretch>
        </p:blipFill>
        <p:spPr>
          <a:xfrm>
            <a:off x="4019309" y="1779609"/>
            <a:ext cx="5788378" cy="2036375"/>
          </a:xfrm>
          <a:prstGeom prst="rect">
            <a:avLst/>
          </a:prstGeom>
        </p:spPr>
      </p:pic>
      <p:sp>
        <p:nvSpPr>
          <p:cNvPr id="9" name="Textfeld 8">
            <a:extLst>
              <a:ext uri="{FF2B5EF4-FFF2-40B4-BE49-F238E27FC236}">
                <a16:creationId xmlns:a16="http://schemas.microsoft.com/office/drawing/2014/main" id="{B0074F4C-73DF-499A-8AF9-165D3BB2F9CE}"/>
              </a:ext>
            </a:extLst>
          </p:cNvPr>
          <p:cNvSpPr txBox="1"/>
          <p:nvPr/>
        </p:nvSpPr>
        <p:spPr>
          <a:xfrm>
            <a:off x="5627666" y="326436"/>
            <a:ext cx="3389828"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Kronplatz - Plan de </a:t>
            </a:r>
            <a:r>
              <a:rPr lang="de-DE" sz="1950" b="1" dirty="0" err="1"/>
              <a:t>Corones</a:t>
            </a:r>
            <a:endParaRPr lang="de-DE" sz="1950" b="1" dirty="0"/>
          </a:p>
          <a:p>
            <a:r>
              <a:rPr lang="de-DE" sz="1950" b="1" dirty="0"/>
              <a:t>23.01.2021</a:t>
            </a:r>
            <a:endParaRPr lang="de-DE" sz="1950" dirty="0"/>
          </a:p>
        </p:txBody>
      </p:sp>
    </p:spTree>
    <p:extLst>
      <p:ext uri="{BB962C8B-B14F-4D97-AF65-F5344CB8AC3E}">
        <p14:creationId xmlns:p14="http://schemas.microsoft.com/office/powerpoint/2010/main" val="319545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Ein Bild, das Schnee, draußen, Skifahren, Natur enthält.&#10;&#10;Automatisch generierte Beschreibung">
            <a:extLst>
              <a:ext uri="{FF2B5EF4-FFF2-40B4-BE49-F238E27FC236}">
                <a16:creationId xmlns:a16="http://schemas.microsoft.com/office/drawing/2014/main" id="{88B77BF3-32B5-4AD7-9224-52459267B7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59873"/>
            <a:ext cx="9150634" cy="5147231"/>
          </a:xfrm>
        </p:spPr>
      </p:pic>
      <p:sp>
        <p:nvSpPr>
          <p:cNvPr id="8" name="Textfeld 7">
            <a:extLst>
              <a:ext uri="{FF2B5EF4-FFF2-40B4-BE49-F238E27FC236}">
                <a16:creationId xmlns:a16="http://schemas.microsoft.com/office/drawing/2014/main" id="{1EFA7384-AF71-4B37-8676-4BC6337686C4}"/>
              </a:ext>
            </a:extLst>
          </p:cNvPr>
          <p:cNvSpPr txBox="1"/>
          <p:nvPr/>
        </p:nvSpPr>
        <p:spPr>
          <a:xfrm>
            <a:off x="5442922" y="289579"/>
            <a:ext cx="3389828"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r>
              <a:rPr lang="de-DE" sz="1950" b="1" dirty="0"/>
              <a:t> Obereggen</a:t>
            </a:r>
          </a:p>
          <a:p>
            <a:r>
              <a:rPr lang="de-DE" sz="1950" b="1" dirty="0"/>
              <a:t>23.01.2021</a:t>
            </a:r>
            <a:endParaRPr lang="de-DE" sz="1950" dirty="0"/>
          </a:p>
        </p:txBody>
      </p:sp>
    </p:spTree>
    <p:extLst>
      <p:ext uri="{BB962C8B-B14F-4D97-AF65-F5344CB8AC3E}">
        <p14:creationId xmlns:p14="http://schemas.microsoft.com/office/powerpoint/2010/main" val="6559838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X:\Daten\Vorträge\2017-2018\Originalbilder\2013-12-27 Stubaital [LWD Tirol] (8).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20" b="158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CE3674DC-2C82-4316-B74A-EA35E44EC8E3}"/>
              </a:ext>
            </a:extLst>
          </p:cNvPr>
          <p:cNvSpPr>
            <a:spLocks noGrp="1"/>
          </p:cNvSpPr>
          <p:nvPr>
            <p:ph type="title"/>
          </p:nvPr>
        </p:nvSpPr>
        <p:spPr/>
        <p:txBody>
          <a:bodyPr/>
          <a:lstStyle/>
          <a:p>
            <a:r>
              <a:rPr lang="de-DE" dirty="0" smtClean="0"/>
              <a:t>Triebschnee / </a:t>
            </a:r>
            <a:r>
              <a:rPr lang="de-DE" dirty="0" err="1" smtClean="0"/>
              <a:t>Neve</a:t>
            </a:r>
            <a:r>
              <a:rPr lang="de-DE" dirty="0" smtClean="0"/>
              <a:t> </a:t>
            </a:r>
            <a:r>
              <a:rPr lang="de-DE" dirty="0" err="1" smtClean="0"/>
              <a:t>ventata</a:t>
            </a:r>
            <a:endParaRPr lang="de-AT" dirty="0"/>
          </a:p>
        </p:txBody>
      </p:sp>
    </p:spTree>
    <p:extLst>
      <p:ext uri="{BB962C8B-B14F-4D97-AF65-F5344CB8AC3E}">
        <p14:creationId xmlns:p14="http://schemas.microsoft.com/office/powerpoint/2010/main" val="228154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9EC7E-9E4F-4F2F-BFC7-225B7B6D1429}"/>
              </a:ext>
            </a:extLst>
          </p:cNvPr>
          <p:cNvSpPr>
            <a:spLocks noGrp="1"/>
          </p:cNvSpPr>
          <p:nvPr>
            <p:ph type="title"/>
          </p:nvPr>
        </p:nvSpPr>
        <p:spPr>
          <a:xfrm>
            <a:off x="3185730" y="40000"/>
            <a:ext cx="5918265" cy="497086"/>
          </a:xfrm>
        </p:spPr>
        <p:txBody>
          <a:bodyPr/>
          <a:lstStyle/>
          <a:p>
            <a:pPr algn="r"/>
            <a:r>
              <a:rPr lang="de-DE" b="1" dirty="0"/>
              <a:t>Triebschnee</a:t>
            </a:r>
            <a:br>
              <a:rPr lang="de-DE" b="1" dirty="0"/>
            </a:br>
            <a:r>
              <a:rPr lang="de-DE" b="1" dirty="0"/>
              <a:t>Neve </a:t>
            </a:r>
            <a:r>
              <a:rPr lang="de-DE" b="1" dirty="0" err="1"/>
              <a:t>ventata</a:t>
            </a:r>
            <a:endParaRPr lang="de-DE" b="1" dirty="0"/>
          </a:p>
        </p:txBody>
      </p:sp>
      <p:sp>
        <p:nvSpPr>
          <p:cNvPr id="3" name="Inhaltsplatzhalter 2">
            <a:extLst>
              <a:ext uri="{FF2B5EF4-FFF2-40B4-BE49-F238E27FC236}">
                <a16:creationId xmlns:a16="http://schemas.microsoft.com/office/drawing/2014/main" id="{EFE7BC47-FA56-4DF5-89BF-AFDE660CC74B}"/>
              </a:ext>
            </a:extLst>
          </p:cNvPr>
          <p:cNvSpPr>
            <a:spLocks noGrp="1"/>
          </p:cNvSpPr>
          <p:nvPr>
            <p:ph idx="1"/>
          </p:nvPr>
        </p:nvSpPr>
        <p:spPr>
          <a:xfrm>
            <a:off x="342900" y="846415"/>
            <a:ext cx="4229100" cy="4060877"/>
          </a:xfrm>
        </p:spPr>
        <p:txBody>
          <a:bodyPr>
            <a:noAutofit/>
          </a:bodyPr>
          <a:lstStyle/>
          <a:p>
            <a:r>
              <a:rPr lang="de-DE" sz="1100" dirty="0"/>
              <a:t>Windverfrachteter Schnee </a:t>
            </a:r>
            <a:r>
              <a:rPr lang="de-DE" sz="1100" dirty="0">
                <a:sym typeface="Wingdings" panose="05000000000000000000" pitchFamily="2" charset="2"/>
              </a:rPr>
              <a:t> gebundener Schnee </a:t>
            </a:r>
            <a:r>
              <a:rPr lang="de-DE" sz="1100" i="1" dirty="0">
                <a:sym typeface="Wingdings" panose="05000000000000000000" pitchFamily="2" charset="2"/>
              </a:rPr>
              <a:t>– </a:t>
            </a:r>
            <a:r>
              <a:rPr lang="de-DE" sz="1100" i="1" dirty="0" err="1">
                <a:sym typeface="Wingdings" panose="05000000000000000000" pitchFamily="2" charset="2"/>
              </a:rPr>
              <a:t>neve</a:t>
            </a:r>
            <a:r>
              <a:rPr lang="de-DE" sz="1100" i="1" dirty="0">
                <a:sym typeface="Wingdings" panose="05000000000000000000" pitchFamily="2" charset="2"/>
              </a:rPr>
              <a:t> </a:t>
            </a:r>
            <a:r>
              <a:rPr lang="de-DE" sz="1100" i="1" dirty="0" err="1">
                <a:sym typeface="Wingdings" panose="05000000000000000000" pitchFamily="2" charset="2"/>
              </a:rPr>
              <a:t>trasportata</a:t>
            </a:r>
            <a:r>
              <a:rPr lang="de-DE" sz="1100" i="1" dirty="0">
                <a:sym typeface="Wingdings" panose="05000000000000000000" pitchFamily="2" charset="2"/>
              </a:rPr>
              <a:t> </a:t>
            </a:r>
            <a:r>
              <a:rPr lang="de-DE" sz="1100" i="1" dirty="0" err="1">
                <a:sym typeface="Wingdings" panose="05000000000000000000" pitchFamily="2" charset="2"/>
              </a:rPr>
              <a:t>dal</a:t>
            </a:r>
            <a:r>
              <a:rPr lang="de-DE" sz="1100" i="1" dirty="0">
                <a:sym typeface="Wingdings" panose="05000000000000000000" pitchFamily="2" charset="2"/>
              </a:rPr>
              <a:t> </a:t>
            </a:r>
            <a:r>
              <a:rPr lang="de-DE" sz="1100" i="1" dirty="0" err="1">
                <a:sym typeface="Wingdings" panose="05000000000000000000" pitchFamily="2" charset="2"/>
              </a:rPr>
              <a:t>vento</a:t>
            </a:r>
            <a:r>
              <a:rPr lang="de-DE" sz="1100" i="1" dirty="0">
                <a:sym typeface="Wingdings" panose="05000000000000000000" pitchFamily="2" charset="2"/>
              </a:rPr>
              <a:t>  </a:t>
            </a:r>
            <a:r>
              <a:rPr lang="de-DE" sz="1100" i="1" dirty="0" err="1">
                <a:sym typeface="Wingdings" panose="05000000000000000000" pitchFamily="2" charset="2"/>
              </a:rPr>
              <a:t>neve</a:t>
            </a:r>
            <a:r>
              <a:rPr lang="de-DE" sz="1100" i="1" dirty="0">
                <a:sym typeface="Wingdings" panose="05000000000000000000" pitchFamily="2" charset="2"/>
              </a:rPr>
              <a:t> </a:t>
            </a:r>
            <a:r>
              <a:rPr lang="de-DE" sz="1100" i="1" dirty="0" err="1">
                <a:sym typeface="Wingdings" panose="05000000000000000000" pitchFamily="2" charset="2"/>
              </a:rPr>
              <a:t>coesa</a:t>
            </a:r>
            <a:endParaRPr lang="de-DE" sz="1100" i="1" dirty="0"/>
          </a:p>
          <a:p>
            <a:r>
              <a:rPr lang="de-DE" sz="1100" dirty="0"/>
              <a:t>Trockene spontane und künstliche Schneebrettlawinen </a:t>
            </a:r>
            <a:r>
              <a:rPr lang="de-DE" sz="1100" i="1" dirty="0"/>
              <a:t>– </a:t>
            </a:r>
            <a:r>
              <a:rPr lang="de-DE" sz="1100" i="1" dirty="0" err="1"/>
              <a:t>lastroni</a:t>
            </a:r>
            <a:r>
              <a:rPr lang="de-DE" sz="1100" i="1" dirty="0"/>
              <a:t> </a:t>
            </a:r>
            <a:r>
              <a:rPr lang="de-DE" sz="1100" i="1" dirty="0" err="1"/>
              <a:t>asciutti</a:t>
            </a:r>
            <a:r>
              <a:rPr lang="de-DE" sz="1100" i="1" dirty="0"/>
              <a:t> </a:t>
            </a:r>
            <a:r>
              <a:rPr lang="de-DE" sz="1100" i="1" dirty="0" err="1"/>
              <a:t>spontanee</a:t>
            </a:r>
            <a:r>
              <a:rPr lang="de-DE" sz="1100" i="1" dirty="0"/>
              <a:t> e </a:t>
            </a:r>
            <a:r>
              <a:rPr lang="de-DE" sz="1100" i="1" dirty="0" err="1"/>
              <a:t>provocate</a:t>
            </a:r>
            <a:endParaRPr lang="de-DE" sz="1100" i="1" dirty="0"/>
          </a:p>
          <a:p>
            <a:r>
              <a:rPr lang="de-DE" sz="1100" dirty="0"/>
              <a:t>Problem am Übergang zur alten Schneeoberfläche oder im Triebschnee; auch im Altschnee </a:t>
            </a:r>
            <a:r>
              <a:rPr lang="de-DE" sz="1100" i="1" dirty="0"/>
              <a:t>- </a:t>
            </a:r>
            <a:r>
              <a:rPr lang="it-IT" sz="1100" i="1" dirty="0"/>
              <a:t>al passaggio con la vecchia superficie o entro gli strati del lastrone, raramente anche nel manto nevoso vecchio.</a:t>
            </a:r>
            <a:endParaRPr lang="de-DE" sz="1100" i="1" dirty="0"/>
          </a:p>
          <a:p>
            <a:r>
              <a:rPr lang="de-DE" sz="1100" dirty="0"/>
              <a:t>Bis einige Tage nach Windeinfluss (abhängig Schneedeckenaufbau) - </a:t>
            </a:r>
            <a:r>
              <a:rPr lang="it-IT" sz="1100" i="1" dirty="0"/>
              <a:t>sino ad un massimo di alcuni giorni dopo l`influsso del vento (in funzione dell’evoluzione del manto nevoso)</a:t>
            </a:r>
            <a:endParaRPr lang="de-DE" sz="1100" i="1" dirty="0"/>
          </a:p>
          <a:p>
            <a:r>
              <a:rPr lang="de-DE" sz="1100" dirty="0"/>
              <a:t>Bei guter Sicht leicht zu erkennen; Windzeichen – </a:t>
            </a:r>
            <a:r>
              <a:rPr lang="de-DE" sz="1100" i="1" dirty="0" err="1"/>
              <a:t>ben</a:t>
            </a:r>
            <a:r>
              <a:rPr lang="de-DE" sz="1100" i="1" dirty="0"/>
              <a:t> </a:t>
            </a:r>
            <a:r>
              <a:rPr lang="de-DE" sz="1100" i="1" dirty="0" err="1"/>
              <a:t>visibile</a:t>
            </a:r>
            <a:r>
              <a:rPr lang="de-DE" sz="1100" i="1" dirty="0"/>
              <a:t> </a:t>
            </a:r>
            <a:r>
              <a:rPr lang="de-DE" sz="1100" i="1" dirty="0" err="1"/>
              <a:t>con</a:t>
            </a:r>
            <a:r>
              <a:rPr lang="de-DE" sz="1100" i="1" dirty="0"/>
              <a:t> </a:t>
            </a:r>
            <a:r>
              <a:rPr lang="de-DE" sz="1100" i="1" dirty="0" err="1"/>
              <a:t>buona</a:t>
            </a:r>
            <a:r>
              <a:rPr lang="de-DE" sz="1100" i="1" dirty="0"/>
              <a:t> </a:t>
            </a:r>
            <a:r>
              <a:rPr lang="de-DE" sz="1100" i="1" dirty="0" err="1"/>
              <a:t>visibilità</a:t>
            </a:r>
            <a:r>
              <a:rPr lang="de-DE" sz="1100" i="1" dirty="0"/>
              <a:t>; </a:t>
            </a:r>
            <a:r>
              <a:rPr lang="de-DE" sz="1100" i="1" dirty="0" err="1"/>
              <a:t>segni</a:t>
            </a:r>
            <a:r>
              <a:rPr lang="de-DE" sz="1100" i="1" dirty="0"/>
              <a:t> del </a:t>
            </a:r>
            <a:r>
              <a:rPr lang="de-DE" sz="1100" i="1" dirty="0" err="1"/>
              <a:t>vento</a:t>
            </a:r>
            <a:endParaRPr lang="de-DE" sz="1100" i="1" dirty="0"/>
          </a:p>
          <a:p>
            <a:r>
              <a:rPr lang="de-DE" sz="1100" dirty="0"/>
              <a:t>Triebschnee umgehen, Achtung bei Übergängen von wenig zu viel Schnee und von weichem zu hartem Schnee </a:t>
            </a:r>
            <a:r>
              <a:rPr lang="de-DE" sz="1100" i="1" dirty="0"/>
              <a:t>– </a:t>
            </a:r>
            <a:r>
              <a:rPr lang="de-DE" sz="1100" i="1" dirty="0" err="1"/>
              <a:t>evitare</a:t>
            </a:r>
            <a:r>
              <a:rPr lang="de-DE" sz="1100" i="1" dirty="0"/>
              <a:t> </a:t>
            </a:r>
            <a:r>
              <a:rPr lang="de-DE" sz="1100" i="1" dirty="0" err="1"/>
              <a:t>gli</a:t>
            </a:r>
            <a:r>
              <a:rPr lang="de-DE" sz="1100" i="1" dirty="0"/>
              <a:t> </a:t>
            </a:r>
            <a:r>
              <a:rPr lang="de-DE" sz="1100" i="1" dirty="0" err="1"/>
              <a:t>accumuli</a:t>
            </a:r>
            <a:r>
              <a:rPr lang="de-DE" sz="1100" i="1" dirty="0"/>
              <a:t>, </a:t>
            </a:r>
            <a:r>
              <a:rPr lang="de-DE" sz="1100" i="1" dirty="0" err="1"/>
              <a:t>attenzione</a:t>
            </a:r>
            <a:r>
              <a:rPr lang="de-DE" sz="1100" i="1" dirty="0"/>
              <a:t> ai </a:t>
            </a:r>
            <a:r>
              <a:rPr lang="de-DE" sz="1100" i="1" dirty="0" err="1"/>
              <a:t>passaggi</a:t>
            </a:r>
            <a:r>
              <a:rPr lang="de-DE" sz="1100" i="1" dirty="0"/>
              <a:t> da </a:t>
            </a:r>
            <a:r>
              <a:rPr lang="de-DE" sz="1100" i="1" dirty="0" err="1"/>
              <a:t>poca</a:t>
            </a:r>
            <a:r>
              <a:rPr lang="de-DE" sz="1100" i="1" dirty="0"/>
              <a:t> a </a:t>
            </a:r>
            <a:r>
              <a:rPr lang="de-DE" sz="1100" i="1" dirty="0" err="1"/>
              <a:t>tanta</a:t>
            </a:r>
            <a:r>
              <a:rPr lang="de-DE" sz="1100" i="1" dirty="0"/>
              <a:t> </a:t>
            </a:r>
            <a:r>
              <a:rPr lang="de-DE" sz="1100" i="1" dirty="0" err="1"/>
              <a:t>neve</a:t>
            </a:r>
            <a:r>
              <a:rPr lang="de-DE" sz="1100" i="1" dirty="0"/>
              <a:t> e da </a:t>
            </a:r>
            <a:r>
              <a:rPr lang="de-DE" sz="1100" i="1" dirty="0" err="1"/>
              <a:t>neve</a:t>
            </a:r>
            <a:r>
              <a:rPr lang="de-DE" sz="1100" i="1" dirty="0"/>
              <a:t> </a:t>
            </a:r>
            <a:r>
              <a:rPr lang="de-DE" sz="1100" i="1" dirty="0" err="1"/>
              <a:t>dura</a:t>
            </a:r>
            <a:r>
              <a:rPr lang="de-DE" sz="1100" i="1" dirty="0"/>
              <a:t> a </a:t>
            </a:r>
            <a:r>
              <a:rPr lang="de-DE" sz="1100" i="1" dirty="0" err="1"/>
              <a:t>soffice</a:t>
            </a:r>
            <a:r>
              <a:rPr lang="de-DE" sz="1100" i="1" dirty="0"/>
              <a:t>.</a:t>
            </a:r>
          </a:p>
        </p:txBody>
      </p:sp>
      <p:pic>
        <p:nvPicPr>
          <p:cNvPr id="5" name="Picture 4" descr="Icon Avalanche Problems Wind drifted Snow © EAWS | EAWS European Avalanche Warning Services">
            <a:extLst>
              <a:ext uri="{FF2B5EF4-FFF2-40B4-BE49-F238E27FC236}">
                <a16:creationId xmlns:a16="http://schemas.microsoft.com/office/drawing/2014/main" id="{70E85B14-B24E-4730-950F-342D61B412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400" y="858071"/>
            <a:ext cx="4287600" cy="4287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3ECD8038-45F2-4DD5-822B-52AAF1040FB1}"/>
              </a:ext>
            </a:extLst>
          </p:cNvPr>
          <p:cNvSpPr txBox="1"/>
          <p:nvPr/>
        </p:nvSpPr>
        <p:spPr>
          <a:xfrm>
            <a:off x="4856400" y="4711085"/>
            <a:ext cx="4287600" cy="392415"/>
          </a:xfrm>
          <a:prstGeom prst="rect">
            <a:avLst/>
          </a:prstGeom>
          <a:solidFill>
            <a:srgbClr val="6184A2">
              <a:alpha val="97000"/>
            </a:srgbClr>
          </a:solidFill>
          <a:ln w="3175">
            <a:solidFill>
              <a:schemeClr val="tx1"/>
            </a:solidFill>
          </a:ln>
        </p:spPr>
        <p:txBody>
          <a:bodyPr wrap="square" rtlCol="0">
            <a:spAutoFit/>
          </a:bodyPr>
          <a:lstStyle/>
          <a:p>
            <a:r>
              <a:rPr lang="de-DE" sz="1950" b="1" dirty="0">
                <a:solidFill>
                  <a:schemeClr val="bg1"/>
                </a:solidFill>
              </a:rPr>
              <a:t>„</a:t>
            </a:r>
            <a:r>
              <a:rPr lang="de-DE" sz="1800" b="1" dirty="0">
                <a:solidFill>
                  <a:schemeClr val="bg1"/>
                </a:solidFill>
              </a:rPr>
              <a:t>Der Wind ist der Baumeister der Lawinen“</a:t>
            </a:r>
            <a:endParaRPr lang="de-DE" sz="1800" dirty="0">
              <a:solidFill>
                <a:schemeClr val="bg1"/>
              </a:solidFill>
            </a:endParaRPr>
          </a:p>
        </p:txBody>
      </p:sp>
    </p:spTree>
    <p:extLst>
      <p:ext uri="{BB962C8B-B14F-4D97-AF65-F5344CB8AC3E}">
        <p14:creationId xmlns:p14="http://schemas.microsoft.com/office/powerpoint/2010/main" val="250983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1EFA7384-AF71-4B37-8676-4BC6337686C4}"/>
              </a:ext>
            </a:extLst>
          </p:cNvPr>
          <p:cNvSpPr txBox="1"/>
          <p:nvPr/>
        </p:nvSpPr>
        <p:spPr>
          <a:xfrm>
            <a:off x="5252013" y="97768"/>
            <a:ext cx="3891987"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err="1"/>
              <a:t>Tuferspitze</a:t>
            </a:r>
            <a:r>
              <a:rPr lang="de-DE" sz="1950" b="1" dirty="0"/>
              <a:t>, Ulten - Val </a:t>
            </a:r>
            <a:r>
              <a:rPr lang="de-DE" sz="1950" b="1" dirty="0" err="1"/>
              <a:t>d`Ultimo</a:t>
            </a:r>
            <a:endParaRPr lang="de-DE" sz="1950" b="1" dirty="0"/>
          </a:p>
          <a:p>
            <a:r>
              <a:rPr lang="de-DE" sz="1950" b="1" dirty="0"/>
              <a:t>14.12.2019</a:t>
            </a:r>
            <a:endParaRPr lang="de-DE" sz="1950" dirty="0"/>
          </a:p>
        </p:txBody>
      </p:sp>
      <p:pic>
        <p:nvPicPr>
          <p:cNvPr id="6" name="Inhaltsplatzhalter 5" descr="Ein Bild, das Himmel, Schnee, Berg, draußen enthält.&#10;&#10;Automatisch generierte Beschreibung">
            <a:extLst>
              <a:ext uri="{FF2B5EF4-FFF2-40B4-BE49-F238E27FC236}">
                <a16:creationId xmlns:a16="http://schemas.microsoft.com/office/drawing/2014/main" id="{0B9BAF2D-6CC5-4C3B-BC23-232F30FF147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4725"/>
            <a:ext cx="5252013" cy="7002685"/>
          </a:xfrm>
        </p:spPr>
      </p:pic>
      <p:pic>
        <p:nvPicPr>
          <p:cNvPr id="9" name="Grafik 8" descr="Ein Bild, das Schnee, draußen, Himmel, Berg enthält.&#10;&#10;Automatisch generierte Beschreibung">
            <a:extLst>
              <a:ext uri="{FF2B5EF4-FFF2-40B4-BE49-F238E27FC236}">
                <a16:creationId xmlns:a16="http://schemas.microsoft.com/office/drawing/2014/main" id="{199A45D5-EDA0-4C68-B835-FB53C41431CD}"/>
              </a:ext>
            </a:extLst>
          </p:cNvPr>
          <p:cNvPicPr>
            <a:picLocks noChangeAspect="1"/>
          </p:cNvPicPr>
          <p:nvPr/>
        </p:nvPicPr>
        <p:blipFill rotWithShape="1">
          <a:blip r:embed="rId4">
            <a:extLst>
              <a:ext uri="{28A0092B-C50C-407E-A947-70E740481C1C}">
                <a14:useLocalDpi xmlns:a14="http://schemas.microsoft.com/office/drawing/2010/main" val="0"/>
              </a:ext>
            </a:extLst>
          </a:blip>
          <a:srcRect l="27511"/>
          <a:stretch/>
        </p:blipFill>
        <p:spPr>
          <a:xfrm>
            <a:off x="5252014" y="1153390"/>
            <a:ext cx="4562612" cy="4720631"/>
          </a:xfrm>
          <a:prstGeom prst="rect">
            <a:avLst/>
          </a:prstGeom>
        </p:spPr>
      </p:pic>
    </p:spTree>
    <p:extLst>
      <p:ext uri="{BB962C8B-B14F-4D97-AF65-F5344CB8AC3E}">
        <p14:creationId xmlns:p14="http://schemas.microsoft.com/office/powerpoint/2010/main" val="85484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1EFA7384-AF71-4B37-8676-4BC6337686C4}"/>
              </a:ext>
            </a:extLst>
          </p:cNvPr>
          <p:cNvSpPr txBox="1"/>
          <p:nvPr/>
        </p:nvSpPr>
        <p:spPr>
          <a:xfrm>
            <a:off x="5567613" y="180474"/>
            <a:ext cx="3389828" cy="692497"/>
          </a:xfrm>
          <a:prstGeom prst="rect">
            <a:avLst/>
          </a:prstGeom>
          <a:solidFill>
            <a:srgbClr val="6184A2">
              <a:alpha val="78000"/>
            </a:srgbClr>
          </a:solidFill>
          <a:ln w="28575">
            <a:solidFill>
              <a:schemeClr val="tx1"/>
            </a:solidFill>
          </a:ln>
        </p:spPr>
        <p:txBody>
          <a:bodyPr wrap="square" rtlCol="0">
            <a:spAutoFit/>
          </a:bodyPr>
          <a:lstStyle/>
          <a:p>
            <a:r>
              <a:rPr lang="de-DE" sz="1950" b="1" dirty="0">
                <a:solidFill>
                  <a:schemeClr val="bg1"/>
                </a:solidFill>
              </a:rPr>
              <a:t>Lawinenunfall </a:t>
            </a:r>
            <a:r>
              <a:rPr lang="de-DE" sz="1950" b="1" dirty="0" err="1">
                <a:solidFill>
                  <a:schemeClr val="bg1"/>
                </a:solidFill>
              </a:rPr>
              <a:t>Tuferspitze</a:t>
            </a:r>
            <a:endParaRPr lang="de-DE" sz="1950" b="1" dirty="0">
              <a:solidFill>
                <a:schemeClr val="bg1"/>
              </a:solidFill>
            </a:endParaRPr>
          </a:p>
          <a:p>
            <a:r>
              <a:rPr lang="de-DE" sz="1950" b="1" dirty="0">
                <a:solidFill>
                  <a:schemeClr val="bg1"/>
                </a:solidFill>
              </a:rPr>
              <a:t>14.12.2019</a:t>
            </a:r>
            <a:endParaRPr lang="de-DE" sz="1950" dirty="0">
              <a:solidFill>
                <a:schemeClr val="bg1"/>
              </a:solidFill>
            </a:endParaRPr>
          </a:p>
        </p:txBody>
      </p:sp>
      <p:pic>
        <p:nvPicPr>
          <p:cNvPr id="5" name="Inhaltsplatzhalter 4" descr="Ein Bild, das Schnee, draußen, Natur, Skifahren enthält.&#10;&#10;Automatisch generierte Beschreibung">
            <a:extLst>
              <a:ext uri="{FF2B5EF4-FFF2-40B4-BE49-F238E27FC236}">
                <a16:creationId xmlns:a16="http://schemas.microsoft.com/office/drawing/2014/main" id="{509EB179-74A5-4116-A7A2-57054CB44529}"/>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105914" y="59577"/>
            <a:ext cx="8932172" cy="5024347"/>
          </a:xfrm>
        </p:spPr>
      </p:pic>
    </p:spTree>
    <p:extLst>
      <p:ext uri="{BB962C8B-B14F-4D97-AF65-F5344CB8AC3E}">
        <p14:creationId xmlns:p14="http://schemas.microsoft.com/office/powerpoint/2010/main" val="37780701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1EFA7384-AF71-4B37-8676-4BC6337686C4}"/>
              </a:ext>
            </a:extLst>
          </p:cNvPr>
          <p:cNvSpPr txBox="1"/>
          <p:nvPr/>
        </p:nvSpPr>
        <p:spPr>
          <a:xfrm>
            <a:off x="5567613" y="180474"/>
            <a:ext cx="3389828" cy="692497"/>
          </a:xfrm>
          <a:prstGeom prst="rect">
            <a:avLst/>
          </a:prstGeom>
          <a:solidFill>
            <a:srgbClr val="6184A2">
              <a:alpha val="78000"/>
            </a:srgbClr>
          </a:solidFill>
          <a:ln w="28575">
            <a:solidFill>
              <a:schemeClr val="tx1"/>
            </a:solidFill>
          </a:ln>
        </p:spPr>
        <p:txBody>
          <a:bodyPr wrap="square" rtlCol="0">
            <a:spAutoFit/>
          </a:bodyPr>
          <a:lstStyle/>
          <a:p>
            <a:r>
              <a:rPr lang="de-DE" sz="1950" b="1" dirty="0">
                <a:solidFill>
                  <a:schemeClr val="bg1"/>
                </a:solidFill>
              </a:rPr>
              <a:t>Lawinenunfall </a:t>
            </a:r>
            <a:r>
              <a:rPr lang="de-DE" sz="1950" b="1" dirty="0" err="1">
                <a:solidFill>
                  <a:schemeClr val="bg1"/>
                </a:solidFill>
              </a:rPr>
              <a:t>Tuferspitze</a:t>
            </a:r>
            <a:endParaRPr lang="de-DE" sz="1950" b="1" dirty="0">
              <a:solidFill>
                <a:schemeClr val="bg1"/>
              </a:solidFill>
            </a:endParaRPr>
          </a:p>
          <a:p>
            <a:r>
              <a:rPr lang="de-DE" sz="1950" b="1" dirty="0">
                <a:solidFill>
                  <a:schemeClr val="bg1"/>
                </a:solidFill>
              </a:rPr>
              <a:t>14.12.2019</a:t>
            </a:r>
            <a:endParaRPr lang="de-DE" sz="1950" dirty="0">
              <a:solidFill>
                <a:schemeClr val="bg1"/>
              </a:solidFill>
            </a:endParaRPr>
          </a:p>
        </p:txBody>
      </p:sp>
      <p:pic>
        <p:nvPicPr>
          <p:cNvPr id="10" name="Grafik 9" descr="Ein Bild, das Schnee, draußen, Natur, Berg enthält.&#10;&#10;Automatisch generierte Beschreibung">
            <a:extLst>
              <a:ext uri="{FF2B5EF4-FFF2-40B4-BE49-F238E27FC236}">
                <a16:creationId xmlns:a16="http://schemas.microsoft.com/office/drawing/2014/main" id="{07191D07-6746-4D9B-A693-2B37B445F11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022" y="88981"/>
            <a:ext cx="8964593" cy="5042583"/>
          </a:xfrm>
          <a:prstGeom prst="rect">
            <a:avLst/>
          </a:prstGeom>
        </p:spPr>
      </p:pic>
    </p:spTree>
    <p:extLst>
      <p:ext uri="{BB962C8B-B14F-4D97-AF65-F5344CB8AC3E}">
        <p14:creationId xmlns:p14="http://schemas.microsoft.com/office/powerpoint/2010/main" val="39893940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44066" y="973932"/>
            <a:ext cx="4074430" cy="4039790"/>
          </a:xfrm>
        </p:spPr>
        <p:txBody>
          <a:bodyPr>
            <a:normAutofit fontScale="77500" lnSpcReduction="20000"/>
          </a:bodyPr>
          <a:lstStyle/>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Wesentliches Kommunikationsmittel</a:t>
            </a:r>
          </a:p>
          <a:p>
            <a:pPr marL="342900" indent="-342900">
              <a:buFont typeface="Arial" panose="020B0604020202020204" pitchFamily="34" charset="0"/>
              <a:buChar char="•"/>
            </a:pPr>
            <a:r>
              <a:rPr lang="de-DE" dirty="0"/>
              <a:t>Wiederkehrende Gefahrensituationen hervorheben (Infopyramide)</a:t>
            </a:r>
          </a:p>
          <a:p>
            <a:pPr marL="342900" indent="-342900">
              <a:buFont typeface="Arial" panose="020B0604020202020204" pitchFamily="34" charset="0"/>
              <a:buChar char="•"/>
            </a:pPr>
            <a:r>
              <a:rPr lang="de-DE" dirty="0"/>
              <a:t>Besseres Verständnis / Hintergrundwissen zur Gefahrenlage </a:t>
            </a:r>
          </a:p>
          <a:p>
            <a:pPr marL="342900" indent="-342900">
              <a:buFont typeface="Arial" panose="020B0604020202020204" pitchFamily="34" charset="0"/>
              <a:buChar char="•"/>
            </a:pPr>
            <a:r>
              <a:rPr lang="de-DE" dirty="0"/>
              <a:t>Zielgerichtetes Handeln</a:t>
            </a:r>
          </a:p>
          <a:p>
            <a:pPr marL="342900" indent="-342900">
              <a:buFont typeface="Arial" panose="020B0604020202020204" pitchFamily="34" charset="0"/>
              <a:buChar char="•"/>
            </a:pPr>
            <a:r>
              <a:rPr lang="de-DE" dirty="0"/>
              <a:t>Unfallprävention</a:t>
            </a:r>
            <a:endParaRPr lang="de-AT" dirty="0"/>
          </a:p>
        </p:txBody>
      </p:sp>
      <p:sp>
        <p:nvSpPr>
          <p:cNvPr id="4" name="Textplatzhalter 3"/>
          <p:cNvSpPr>
            <a:spLocks noGrp="1"/>
          </p:cNvSpPr>
          <p:nvPr>
            <p:ph type="body" sz="quarter" idx="14"/>
          </p:nvPr>
        </p:nvSpPr>
        <p:spPr/>
        <p:txBody>
          <a:bodyPr/>
          <a:lstStyle/>
          <a:p>
            <a:r>
              <a:rPr lang="de-DE" dirty="0"/>
              <a:t>Zweck - </a:t>
            </a:r>
            <a:r>
              <a:rPr lang="de-DE" dirty="0" err="1"/>
              <a:t>scopo</a:t>
            </a:r>
            <a:endParaRPr lang="de-AT" dirty="0"/>
          </a:p>
        </p:txBody>
      </p:sp>
      <p:sp>
        <p:nvSpPr>
          <p:cNvPr id="5" name="Titel 4"/>
          <p:cNvSpPr>
            <a:spLocks noGrp="1"/>
          </p:cNvSpPr>
          <p:nvPr>
            <p:ph type="title"/>
          </p:nvPr>
        </p:nvSpPr>
        <p:spPr>
          <a:xfrm>
            <a:off x="144065" y="517932"/>
            <a:ext cx="7844529" cy="456000"/>
          </a:xfrm>
        </p:spPr>
        <p:txBody>
          <a:bodyPr/>
          <a:lstStyle/>
          <a:p>
            <a:r>
              <a:rPr lang="de-DE" sz="2800" dirty="0"/>
              <a:t>Lawinenprobleme </a:t>
            </a:r>
            <a:r>
              <a:rPr lang="de-DE" sz="2800" dirty="0" smtClean="0"/>
              <a:t>– </a:t>
            </a:r>
            <a:r>
              <a:rPr lang="de-DE" sz="2800" dirty="0" err="1" smtClean="0"/>
              <a:t>Problemi</a:t>
            </a:r>
            <a:r>
              <a:rPr lang="de-DE" sz="2800" dirty="0" smtClean="0"/>
              <a:t> </a:t>
            </a:r>
            <a:r>
              <a:rPr lang="de-DE" sz="2800" dirty="0" err="1"/>
              <a:t>tipici</a:t>
            </a:r>
            <a:r>
              <a:rPr lang="de-DE" sz="2800" dirty="0"/>
              <a:t> valanghivi</a:t>
            </a:r>
            <a:endParaRPr lang="de-AT" sz="2800" dirty="0"/>
          </a:p>
        </p:txBody>
      </p:sp>
      <p:sp>
        <p:nvSpPr>
          <p:cNvPr id="6" name="Inhaltsplatzhalter 5"/>
          <p:cNvSpPr>
            <a:spLocks noGrp="1"/>
          </p:cNvSpPr>
          <p:nvPr>
            <p:ph sz="quarter" idx="12"/>
          </p:nvPr>
        </p:nvSpPr>
        <p:spPr/>
        <p:txBody>
          <a:bodyPr/>
          <a:lstStyle/>
          <a:p>
            <a:endParaRPr lang="de-AT"/>
          </a:p>
        </p:txBody>
      </p:sp>
      <p:sp>
        <p:nvSpPr>
          <p:cNvPr id="7" name="Textplatzhalter 2">
            <a:extLst>
              <a:ext uri="{FF2B5EF4-FFF2-40B4-BE49-F238E27FC236}">
                <a16:creationId xmlns:a16="http://schemas.microsoft.com/office/drawing/2014/main" id="{48FA1C14-0AC2-4560-9F37-AB11CF24AF6C}"/>
              </a:ext>
            </a:extLst>
          </p:cNvPr>
          <p:cNvSpPr txBox="1">
            <a:spLocks/>
          </p:cNvSpPr>
          <p:nvPr/>
        </p:nvSpPr>
        <p:spPr>
          <a:xfrm>
            <a:off x="4572000" y="973932"/>
            <a:ext cx="4074430" cy="4039790"/>
          </a:xfrm>
          <a:prstGeom prst="rect">
            <a:avLst/>
          </a:prstGeom>
        </p:spPr>
        <p:txBody>
          <a:bodyPr vert="horz" lIns="68580" tIns="34290" rIns="68580" bIns="34290" rtlCol="0">
            <a:normAutofit fontScale="85000" lnSpcReduction="20000"/>
          </a:bodyPr>
          <a:lstStyle>
            <a:lvl1pPr marL="0" indent="0" algn="l" defTabSz="685800" rtl="0" eaLnBrk="1" latinLnBrk="0" hangingPunct="1">
              <a:lnSpc>
                <a:spcPct val="125000"/>
              </a:lnSpc>
              <a:spcBef>
                <a:spcPts val="750"/>
              </a:spcBef>
              <a:buFont typeface="Arial" panose="020B0604020202020204" pitchFamily="34" charset="0"/>
              <a:buNone/>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it-IT" dirty="0"/>
              <a:t>Strumento di comunicazione essenziale</a:t>
            </a:r>
          </a:p>
          <a:p>
            <a:pPr marL="342900" indent="-342900">
              <a:buFont typeface="Arial" panose="020B0604020202020204" pitchFamily="34" charset="0"/>
              <a:buChar char="•"/>
            </a:pPr>
            <a:r>
              <a:rPr lang="it-IT" dirty="0"/>
              <a:t>Evidenziare le situazioni pericolose ricorrenti (info piramide)</a:t>
            </a:r>
          </a:p>
          <a:p>
            <a:pPr marL="342900" indent="-342900">
              <a:buFont typeface="Arial" panose="020B0604020202020204" pitchFamily="34" charset="0"/>
              <a:buChar char="•"/>
            </a:pPr>
            <a:r>
              <a:rPr lang="it-IT" dirty="0"/>
              <a:t>Migliore comprensione / conoscenza di base della situazione di pericolo </a:t>
            </a:r>
          </a:p>
          <a:p>
            <a:pPr marL="342900" indent="-342900">
              <a:buFont typeface="Arial" panose="020B0604020202020204" pitchFamily="34" charset="0"/>
              <a:buChar char="•"/>
            </a:pPr>
            <a:r>
              <a:rPr lang="it-IT" dirty="0"/>
              <a:t>Azione mirata</a:t>
            </a:r>
          </a:p>
          <a:p>
            <a:pPr marL="342900" indent="-342900">
              <a:buFont typeface="Arial" panose="020B0604020202020204" pitchFamily="34" charset="0"/>
              <a:buChar char="•"/>
            </a:pPr>
            <a:r>
              <a:rPr lang="it-IT" dirty="0"/>
              <a:t>Prevenzione incidenti</a:t>
            </a:r>
            <a:endParaRPr lang="de-AT" dirty="0"/>
          </a:p>
        </p:txBody>
      </p:sp>
    </p:spTree>
    <p:extLst>
      <p:ext uri="{BB962C8B-B14F-4D97-AF65-F5344CB8AC3E}">
        <p14:creationId xmlns:p14="http://schemas.microsoft.com/office/powerpoint/2010/main" val="232565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Daten\Vorträge\2017-2018\Originalbilder\2015-04-07 Urgtal [LWD Tirol] Lawine - 2015-04-09 (5).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20" b="158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A1A4AC02-5E33-4F5C-9B04-D5330CBA6B9A}"/>
              </a:ext>
            </a:extLst>
          </p:cNvPr>
          <p:cNvSpPr>
            <a:spLocks noGrp="1"/>
          </p:cNvSpPr>
          <p:nvPr>
            <p:ph type="title"/>
          </p:nvPr>
        </p:nvSpPr>
        <p:spPr/>
        <p:txBody>
          <a:bodyPr/>
          <a:lstStyle/>
          <a:p>
            <a:r>
              <a:rPr lang="de-DE" dirty="0" smtClean="0"/>
              <a:t>Altschnee / Strati </a:t>
            </a:r>
            <a:r>
              <a:rPr lang="de-DE" dirty="0" err="1" smtClean="0"/>
              <a:t>deboli</a:t>
            </a:r>
            <a:r>
              <a:rPr lang="de-DE" dirty="0" smtClean="0"/>
              <a:t> </a:t>
            </a:r>
            <a:r>
              <a:rPr lang="de-DE" dirty="0" err="1" smtClean="0"/>
              <a:t>profondi</a:t>
            </a:r>
            <a:endParaRPr lang="de-AT" dirty="0"/>
          </a:p>
        </p:txBody>
      </p:sp>
    </p:spTree>
    <p:extLst>
      <p:ext uri="{BB962C8B-B14F-4D97-AF65-F5344CB8AC3E}">
        <p14:creationId xmlns:p14="http://schemas.microsoft.com/office/powerpoint/2010/main" val="7614119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9EC7E-9E4F-4F2F-BFC7-225B7B6D1429}"/>
              </a:ext>
            </a:extLst>
          </p:cNvPr>
          <p:cNvSpPr>
            <a:spLocks noGrp="1"/>
          </p:cNvSpPr>
          <p:nvPr>
            <p:ph type="title"/>
          </p:nvPr>
        </p:nvSpPr>
        <p:spPr>
          <a:xfrm>
            <a:off x="5387419" y="9227"/>
            <a:ext cx="3756581" cy="994172"/>
          </a:xfrm>
        </p:spPr>
        <p:txBody>
          <a:bodyPr/>
          <a:lstStyle/>
          <a:p>
            <a:pPr algn="r"/>
            <a:r>
              <a:rPr lang="de-DE" b="1" dirty="0"/>
              <a:t>Altschnee</a:t>
            </a:r>
            <a:br>
              <a:rPr lang="de-DE" b="1" dirty="0"/>
            </a:br>
            <a:r>
              <a:rPr lang="de-DE" b="1" dirty="0"/>
              <a:t>Strati </a:t>
            </a:r>
            <a:r>
              <a:rPr lang="de-DE" b="1" dirty="0" err="1"/>
              <a:t>deboli</a:t>
            </a:r>
            <a:r>
              <a:rPr lang="de-DE" b="1" dirty="0"/>
              <a:t> </a:t>
            </a:r>
            <a:r>
              <a:rPr lang="de-DE" b="1" dirty="0" err="1"/>
              <a:t>profondi</a:t>
            </a:r>
            <a:endParaRPr lang="de-DE" b="1" dirty="0"/>
          </a:p>
        </p:txBody>
      </p:sp>
      <p:sp>
        <p:nvSpPr>
          <p:cNvPr id="3" name="Inhaltsplatzhalter 2">
            <a:extLst>
              <a:ext uri="{FF2B5EF4-FFF2-40B4-BE49-F238E27FC236}">
                <a16:creationId xmlns:a16="http://schemas.microsoft.com/office/drawing/2014/main" id="{EFE7BC47-FA56-4DF5-89BF-AFDE660CC74B}"/>
              </a:ext>
            </a:extLst>
          </p:cNvPr>
          <p:cNvSpPr>
            <a:spLocks noGrp="1"/>
          </p:cNvSpPr>
          <p:nvPr>
            <p:ph idx="1"/>
          </p:nvPr>
        </p:nvSpPr>
        <p:spPr>
          <a:xfrm>
            <a:off x="228012" y="649385"/>
            <a:ext cx="3943350" cy="4287601"/>
          </a:xfrm>
        </p:spPr>
        <p:txBody>
          <a:bodyPr>
            <a:normAutofit/>
          </a:bodyPr>
          <a:lstStyle/>
          <a:p>
            <a:r>
              <a:rPr lang="de-DE" sz="1100" dirty="0"/>
              <a:t>Vorhandene Schwachschichten in der Altschneedecke </a:t>
            </a:r>
            <a:r>
              <a:rPr lang="de-DE" sz="1100" i="1" dirty="0"/>
              <a:t>– </a:t>
            </a:r>
            <a:r>
              <a:rPr lang="de-DE" sz="1100" i="1" dirty="0" err="1"/>
              <a:t>strati</a:t>
            </a:r>
            <a:r>
              <a:rPr lang="de-DE" sz="1100" i="1" dirty="0"/>
              <a:t> </a:t>
            </a:r>
            <a:r>
              <a:rPr lang="de-DE" sz="1100" i="1" dirty="0" err="1"/>
              <a:t>deboli</a:t>
            </a:r>
            <a:r>
              <a:rPr lang="de-DE" sz="1100" i="1" dirty="0"/>
              <a:t> </a:t>
            </a:r>
            <a:r>
              <a:rPr lang="de-DE" sz="1100" i="1" dirty="0" err="1"/>
              <a:t>entro</a:t>
            </a:r>
            <a:r>
              <a:rPr lang="de-DE" sz="1100" i="1" dirty="0"/>
              <a:t> </a:t>
            </a:r>
            <a:r>
              <a:rPr lang="de-DE" sz="1100" i="1" dirty="0" err="1"/>
              <a:t>il</a:t>
            </a:r>
            <a:r>
              <a:rPr lang="de-DE" sz="1100" i="1" dirty="0"/>
              <a:t> </a:t>
            </a:r>
            <a:r>
              <a:rPr lang="de-DE" sz="1100" i="1" dirty="0" err="1"/>
              <a:t>manto</a:t>
            </a:r>
            <a:r>
              <a:rPr lang="de-DE" sz="1100" i="1" dirty="0"/>
              <a:t> </a:t>
            </a:r>
            <a:r>
              <a:rPr lang="de-DE" sz="1100" i="1" dirty="0" err="1"/>
              <a:t>vecchio</a:t>
            </a:r>
            <a:endParaRPr lang="de-DE" sz="1100" i="1" dirty="0"/>
          </a:p>
          <a:p>
            <a:r>
              <a:rPr lang="de-DE" sz="1100" dirty="0"/>
              <a:t>Trockene Schneebrettlawinen, meist künstliche Auslösung – </a:t>
            </a:r>
            <a:r>
              <a:rPr lang="de-DE" sz="1100" i="1" dirty="0" err="1"/>
              <a:t>lastroni</a:t>
            </a:r>
            <a:r>
              <a:rPr lang="de-DE" sz="1100" i="1" dirty="0"/>
              <a:t> </a:t>
            </a:r>
            <a:r>
              <a:rPr lang="de-DE" sz="1100" i="1" dirty="0" err="1"/>
              <a:t>asciutti</a:t>
            </a:r>
            <a:r>
              <a:rPr lang="de-DE" sz="1100" i="1" dirty="0"/>
              <a:t>, </a:t>
            </a:r>
            <a:r>
              <a:rPr lang="de-DE" sz="1100" i="1" dirty="0" err="1"/>
              <a:t>spesso</a:t>
            </a:r>
            <a:r>
              <a:rPr lang="de-DE" sz="1100" i="1" dirty="0"/>
              <a:t> </a:t>
            </a:r>
            <a:r>
              <a:rPr lang="de-DE" sz="1100" i="1" dirty="0" err="1"/>
              <a:t>provocati</a:t>
            </a:r>
            <a:endParaRPr lang="de-DE" sz="1100" i="1" dirty="0"/>
          </a:p>
          <a:p>
            <a:r>
              <a:rPr lang="de-DE" sz="1100" dirty="0"/>
              <a:t>Großflächig als auch kleinräumig, in allen Expositionen möglich, meist eher in schattigen Lagen </a:t>
            </a:r>
            <a:r>
              <a:rPr lang="de-DE" sz="1100" i="1" dirty="0"/>
              <a:t>– </a:t>
            </a:r>
            <a:r>
              <a:rPr lang="de-DE" sz="1100" i="1" dirty="0" err="1"/>
              <a:t>estesa</a:t>
            </a:r>
            <a:r>
              <a:rPr lang="de-DE" sz="1100" i="1" dirty="0"/>
              <a:t> o </a:t>
            </a:r>
            <a:r>
              <a:rPr lang="de-DE" sz="1100" i="1" dirty="0" err="1"/>
              <a:t>circoscritta</a:t>
            </a:r>
            <a:r>
              <a:rPr lang="de-DE" sz="1100" i="1" dirty="0"/>
              <a:t>, possibile </a:t>
            </a:r>
            <a:r>
              <a:rPr lang="de-DE" sz="1100" i="1" dirty="0" err="1"/>
              <a:t>su</a:t>
            </a:r>
            <a:r>
              <a:rPr lang="de-DE" sz="1100" i="1" dirty="0"/>
              <a:t> tutte le </a:t>
            </a:r>
            <a:r>
              <a:rPr lang="de-DE" sz="1100" i="1" dirty="0" err="1"/>
              <a:t>esposizioni</a:t>
            </a:r>
            <a:r>
              <a:rPr lang="de-DE" sz="1100" i="1" dirty="0"/>
              <a:t>, </a:t>
            </a:r>
            <a:r>
              <a:rPr lang="de-DE" sz="1100" i="1" dirty="0" err="1"/>
              <a:t>spesso</a:t>
            </a:r>
            <a:r>
              <a:rPr lang="de-DE" sz="1100" i="1" dirty="0"/>
              <a:t> </a:t>
            </a:r>
            <a:r>
              <a:rPr lang="de-DE" sz="1100" i="1" dirty="0" err="1"/>
              <a:t>all`ombra</a:t>
            </a:r>
            <a:endParaRPr lang="de-DE" sz="1100" i="1" dirty="0"/>
          </a:p>
          <a:p>
            <a:r>
              <a:rPr lang="de-DE" sz="1100" dirty="0"/>
              <a:t>Wochen bis Monate – </a:t>
            </a:r>
            <a:r>
              <a:rPr lang="de-DE" sz="1100" i="1" dirty="0" err="1"/>
              <a:t>settimane</a:t>
            </a:r>
            <a:r>
              <a:rPr lang="de-DE" sz="1100" i="1" dirty="0"/>
              <a:t> </a:t>
            </a:r>
            <a:r>
              <a:rPr lang="de-DE" sz="1100" i="1" dirty="0" err="1"/>
              <a:t>fino</a:t>
            </a:r>
            <a:r>
              <a:rPr lang="de-DE" sz="1100" i="1" dirty="0"/>
              <a:t> a </a:t>
            </a:r>
            <a:r>
              <a:rPr lang="de-DE" sz="1100" i="1" dirty="0" err="1"/>
              <a:t>mesi</a:t>
            </a:r>
            <a:endParaRPr lang="de-DE" sz="1100" i="1" dirty="0"/>
          </a:p>
          <a:p>
            <a:r>
              <a:rPr lang="de-DE" sz="1100" dirty="0"/>
              <a:t>Schwer zu erkennen, Wumm Geräusche typisch, Informationen im Lawinenreport </a:t>
            </a:r>
            <a:r>
              <a:rPr lang="de-DE" sz="1100" i="1" dirty="0"/>
              <a:t>– difficile da </a:t>
            </a:r>
            <a:r>
              <a:rPr lang="de-DE" sz="1100" i="1" dirty="0" err="1"/>
              <a:t>riconoscere</a:t>
            </a:r>
            <a:r>
              <a:rPr lang="de-DE" sz="1100" i="1" dirty="0"/>
              <a:t>, </a:t>
            </a:r>
            <a:r>
              <a:rPr lang="de-DE" sz="1100" i="1" dirty="0" err="1"/>
              <a:t>whumps</a:t>
            </a:r>
            <a:r>
              <a:rPr lang="de-DE" sz="1100" i="1" dirty="0"/>
              <a:t> </a:t>
            </a:r>
            <a:r>
              <a:rPr lang="de-DE" sz="1100" i="1" dirty="0" err="1"/>
              <a:t>sono</a:t>
            </a:r>
            <a:r>
              <a:rPr lang="de-DE" sz="1100" i="1" dirty="0"/>
              <a:t> </a:t>
            </a:r>
            <a:r>
              <a:rPr lang="de-DE" sz="1100" i="1" dirty="0" err="1"/>
              <a:t>tipici</a:t>
            </a:r>
            <a:r>
              <a:rPr lang="de-DE" sz="1100" i="1" dirty="0"/>
              <a:t>, </a:t>
            </a:r>
            <a:r>
              <a:rPr lang="de-DE" sz="1100" i="1" dirty="0" err="1"/>
              <a:t>informazioni</a:t>
            </a:r>
            <a:r>
              <a:rPr lang="de-DE" sz="1100" i="1" dirty="0"/>
              <a:t> </a:t>
            </a:r>
            <a:r>
              <a:rPr lang="de-DE" sz="1100" i="1" dirty="0" err="1"/>
              <a:t>nel</a:t>
            </a:r>
            <a:r>
              <a:rPr lang="de-DE" sz="1100" i="1" dirty="0"/>
              <a:t> </a:t>
            </a:r>
            <a:r>
              <a:rPr lang="de-DE" sz="1100" i="1" dirty="0" err="1"/>
              <a:t>bollettino</a:t>
            </a:r>
            <a:endParaRPr lang="de-DE" sz="1100" i="1" dirty="0"/>
          </a:p>
          <a:p>
            <a:r>
              <a:rPr lang="de-DE" sz="1100" dirty="0"/>
              <a:t>Fernauslösungen sind möglich. Große Steilhänge meiden, Zurückhaltung! – </a:t>
            </a:r>
            <a:r>
              <a:rPr lang="de-DE" sz="1100" i="1" dirty="0" err="1"/>
              <a:t>possibili</a:t>
            </a:r>
            <a:r>
              <a:rPr lang="de-DE" sz="1100" i="1" dirty="0"/>
              <a:t> </a:t>
            </a:r>
            <a:r>
              <a:rPr lang="de-DE" sz="1100" i="1" dirty="0" err="1"/>
              <a:t>distacchi</a:t>
            </a:r>
            <a:r>
              <a:rPr lang="de-DE" sz="1100" i="1" dirty="0"/>
              <a:t> a </a:t>
            </a:r>
            <a:r>
              <a:rPr lang="de-DE" sz="1100" i="1" dirty="0" err="1"/>
              <a:t>distanza</a:t>
            </a:r>
            <a:r>
              <a:rPr lang="de-DE" sz="1100" i="1" dirty="0"/>
              <a:t>, </a:t>
            </a:r>
            <a:r>
              <a:rPr lang="de-DE" sz="1100" i="1" dirty="0" err="1"/>
              <a:t>evitare</a:t>
            </a:r>
            <a:r>
              <a:rPr lang="de-DE" sz="1100" i="1" dirty="0"/>
              <a:t> </a:t>
            </a:r>
            <a:r>
              <a:rPr lang="de-DE" sz="1100" i="1" dirty="0" err="1"/>
              <a:t>pendii</a:t>
            </a:r>
            <a:r>
              <a:rPr lang="de-DE" sz="1100" i="1" dirty="0"/>
              <a:t> </a:t>
            </a:r>
            <a:r>
              <a:rPr lang="de-DE" sz="1100" i="1" dirty="0" err="1"/>
              <a:t>grandi</a:t>
            </a:r>
            <a:endParaRPr lang="de-DE" sz="1100" i="1" dirty="0"/>
          </a:p>
          <a:p>
            <a:r>
              <a:rPr lang="de-DE" sz="1100" dirty="0"/>
              <a:t>Übergänge von wenig zu viel Schnee kritisch. Hauptursache von tödlichen Unfällen – </a:t>
            </a:r>
            <a:r>
              <a:rPr lang="de-DE" sz="1100" i="1" dirty="0" err="1"/>
              <a:t>passaggi</a:t>
            </a:r>
            <a:r>
              <a:rPr lang="de-DE" sz="1100" i="1" dirty="0"/>
              <a:t> da </a:t>
            </a:r>
            <a:r>
              <a:rPr lang="de-DE" sz="1100" i="1" dirty="0" err="1"/>
              <a:t>poca</a:t>
            </a:r>
            <a:r>
              <a:rPr lang="de-DE" sz="1100" i="1" dirty="0"/>
              <a:t> a </a:t>
            </a:r>
            <a:r>
              <a:rPr lang="de-DE" sz="1100" i="1" dirty="0" err="1"/>
              <a:t>tanta</a:t>
            </a:r>
            <a:r>
              <a:rPr lang="de-DE" sz="1100" i="1" dirty="0"/>
              <a:t> </a:t>
            </a:r>
            <a:r>
              <a:rPr lang="de-DE" sz="1100" i="1" dirty="0" err="1"/>
              <a:t>neve</a:t>
            </a:r>
            <a:r>
              <a:rPr lang="de-DE" sz="1100" i="1" dirty="0"/>
              <a:t> </a:t>
            </a:r>
            <a:r>
              <a:rPr lang="de-DE" sz="1100" i="1" dirty="0" err="1"/>
              <a:t>sono</a:t>
            </a:r>
            <a:r>
              <a:rPr lang="de-DE" sz="1100" i="1" dirty="0"/>
              <a:t> </a:t>
            </a:r>
            <a:r>
              <a:rPr lang="de-DE" sz="1100" i="1" dirty="0" err="1"/>
              <a:t>critici</a:t>
            </a:r>
            <a:r>
              <a:rPr lang="de-DE" sz="1100" i="1" dirty="0"/>
              <a:t>. Causa </a:t>
            </a:r>
            <a:r>
              <a:rPr lang="de-DE" sz="1100" i="1" dirty="0" err="1"/>
              <a:t>degli</a:t>
            </a:r>
            <a:r>
              <a:rPr lang="de-DE" sz="1100" i="1" dirty="0"/>
              <a:t> </a:t>
            </a:r>
            <a:r>
              <a:rPr lang="de-DE" sz="1100" i="1" dirty="0" err="1"/>
              <a:t>incidenti</a:t>
            </a:r>
            <a:r>
              <a:rPr lang="de-DE" sz="1100" i="1" dirty="0"/>
              <a:t> </a:t>
            </a:r>
            <a:r>
              <a:rPr lang="de-DE" sz="1100" i="1" dirty="0" err="1"/>
              <a:t>mortali</a:t>
            </a:r>
            <a:r>
              <a:rPr lang="de-DE" sz="1100" i="1" dirty="0"/>
              <a:t>.</a:t>
            </a:r>
          </a:p>
        </p:txBody>
      </p:sp>
      <p:pic>
        <p:nvPicPr>
          <p:cNvPr id="5" name="Picture 6" descr="Icon Avalanche Problems Persistent weak layer © EAWS | EAWS European Avalanche Warning Services">
            <a:extLst>
              <a:ext uri="{FF2B5EF4-FFF2-40B4-BE49-F238E27FC236}">
                <a16:creationId xmlns:a16="http://schemas.microsoft.com/office/drawing/2014/main" id="{909BE718-40DC-458E-832D-AB6EB0252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857171"/>
            <a:ext cx="4287600" cy="4287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473BB350-1A76-4893-98CD-F939053B3022}"/>
              </a:ext>
            </a:extLst>
          </p:cNvPr>
          <p:cNvSpPr txBox="1"/>
          <p:nvPr/>
        </p:nvSpPr>
        <p:spPr>
          <a:xfrm>
            <a:off x="4857750" y="4672608"/>
            <a:ext cx="4287600" cy="461665"/>
          </a:xfrm>
          <a:prstGeom prst="rect">
            <a:avLst/>
          </a:prstGeom>
          <a:solidFill>
            <a:srgbClr val="6184A2">
              <a:alpha val="97000"/>
            </a:srgbClr>
          </a:solidFill>
          <a:ln w="3175">
            <a:solidFill>
              <a:schemeClr val="tx1"/>
            </a:solidFill>
          </a:ln>
        </p:spPr>
        <p:txBody>
          <a:bodyPr wrap="square" rtlCol="0">
            <a:spAutoFit/>
          </a:bodyPr>
          <a:lstStyle/>
          <a:p>
            <a:r>
              <a:rPr lang="de-DE" sz="1200" b="1" dirty="0">
                <a:solidFill>
                  <a:schemeClr val="bg1"/>
                </a:solidFill>
              </a:rPr>
              <a:t>„Ist der Schnee das Problem, ist das Gelände die Lösung“</a:t>
            </a:r>
          </a:p>
          <a:p>
            <a:r>
              <a:rPr lang="de-DE" sz="1200" b="1" dirty="0">
                <a:solidFill>
                  <a:schemeClr val="bg1"/>
                </a:solidFill>
              </a:rPr>
              <a:t>„Geringe Wahrscheinlichkeit, große Konsequenz“</a:t>
            </a:r>
            <a:endParaRPr lang="de-DE" sz="1200" dirty="0">
              <a:solidFill>
                <a:schemeClr val="bg1"/>
              </a:solidFill>
            </a:endParaRPr>
          </a:p>
        </p:txBody>
      </p:sp>
      <p:sp>
        <p:nvSpPr>
          <p:cNvPr id="7" name="Textfeld 6">
            <a:extLst>
              <a:ext uri="{FF2B5EF4-FFF2-40B4-BE49-F238E27FC236}">
                <a16:creationId xmlns:a16="http://schemas.microsoft.com/office/drawing/2014/main" id="{DE122492-870B-443D-BE0F-43C24B4841B3}"/>
              </a:ext>
            </a:extLst>
          </p:cNvPr>
          <p:cNvSpPr txBox="1"/>
          <p:nvPr/>
        </p:nvSpPr>
        <p:spPr>
          <a:xfrm>
            <a:off x="4856400" y="4160419"/>
            <a:ext cx="4287600" cy="461665"/>
          </a:xfrm>
          <a:prstGeom prst="rect">
            <a:avLst/>
          </a:prstGeom>
          <a:solidFill>
            <a:srgbClr val="6184A2">
              <a:alpha val="97000"/>
            </a:srgbClr>
          </a:solidFill>
          <a:ln w="3175">
            <a:solidFill>
              <a:schemeClr val="tx1"/>
            </a:solidFill>
          </a:ln>
        </p:spPr>
        <p:txBody>
          <a:bodyPr wrap="square" rtlCol="0">
            <a:spAutoFit/>
          </a:bodyPr>
          <a:lstStyle/>
          <a:p>
            <a:r>
              <a:rPr lang="de-DE" sz="1200" b="1" dirty="0">
                <a:solidFill>
                  <a:schemeClr val="bg1"/>
                </a:solidFill>
              </a:rPr>
              <a:t>„Se la </a:t>
            </a:r>
            <a:r>
              <a:rPr lang="de-DE" sz="1200" b="1" dirty="0" err="1">
                <a:solidFill>
                  <a:schemeClr val="bg1"/>
                </a:solidFill>
              </a:rPr>
              <a:t>neve</a:t>
            </a:r>
            <a:r>
              <a:rPr lang="de-DE" sz="1200" b="1" dirty="0">
                <a:solidFill>
                  <a:schemeClr val="bg1"/>
                </a:solidFill>
              </a:rPr>
              <a:t> è </a:t>
            </a:r>
            <a:r>
              <a:rPr lang="de-DE" sz="1200" b="1" dirty="0" err="1">
                <a:solidFill>
                  <a:schemeClr val="bg1"/>
                </a:solidFill>
              </a:rPr>
              <a:t>il</a:t>
            </a:r>
            <a:r>
              <a:rPr lang="de-DE" sz="1200" b="1" dirty="0">
                <a:solidFill>
                  <a:schemeClr val="bg1"/>
                </a:solidFill>
              </a:rPr>
              <a:t> </a:t>
            </a:r>
            <a:r>
              <a:rPr lang="de-DE" sz="1200" b="1" dirty="0" err="1">
                <a:solidFill>
                  <a:schemeClr val="bg1"/>
                </a:solidFill>
              </a:rPr>
              <a:t>problema</a:t>
            </a:r>
            <a:r>
              <a:rPr lang="de-DE" sz="1200" b="1" dirty="0">
                <a:solidFill>
                  <a:schemeClr val="bg1"/>
                </a:solidFill>
              </a:rPr>
              <a:t>, la </a:t>
            </a:r>
            <a:r>
              <a:rPr lang="de-DE" sz="1200" b="1" dirty="0" err="1">
                <a:solidFill>
                  <a:schemeClr val="bg1"/>
                </a:solidFill>
              </a:rPr>
              <a:t>soluzione</a:t>
            </a:r>
            <a:r>
              <a:rPr lang="de-DE" sz="1200" b="1" dirty="0">
                <a:solidFill>
                  <a:schemeClr val="bg1"/>
                </a:solidFill>
              </a:rPr>
              <a:t> è </a:t>
            </a:r>
            <a:r>
              <a:rPr lang="de-DE" sz="1200" b="1" dirty="0" err="1">
                <a:solidFill>
                  <a:schemeClr val="bg1"/>
                </a:solidFill>
              </a:rPr>
              <a:t>il</a:t>
            </a:r>
            <a:r>
              <a:rPr lang="de-DE" sz="1200" b="1" dirty="0">
                <a:solidFill>
                  <a:schemeClr val="bg1"/>
                </a:solidFill>
              </a:rPr>
              <a:t> </a:t>
            </a:r>
            <a:r>
              <a:rPr lang="de-DE" sz="1200" b="1" dirty="0" err="1">
                <a:solidFill>
                  <a:schemeClr val="bg1"/>
                </a:solidFill>
              </a:rPr>
              <a:t>terreno</a:t>
            </a:r>
            <a:r>
              <a:rPr lang="de-DE" sz="1200" b="1" dirty="0">
                <a:solidFill>
                  <a:schemeClr val="bg1"/>
                </a:solidFill>
              </a:rPr>
              <a:t>“</a:t>
            </a:r>
          </a:p>
          <a:p>
            <a:r>
              <a:rPr lang="de-DE" sz="1200" b="1" dirty="0">
                <a:solidFill>
                  <a:schemeClr val="bg1"/>
                </a:solidFill>
              </a:rPr>
              <a:t>„</a:t>
            </a:r>
            <a:r>
              <a:rPr lang="de-DE" sz="1200" b="1" dirty="0" err="1">
                <a:solidFill>
                  <a:schemeClr val="bg1"/>
                </a:solidFill>
              </a:rPr>
              <a:t>Probabilità</a:t>
            </a:r>
            <a:r>
              <a:rPr lang="de-DE" sz="1200" b="1" dirty="0">
                <a:solidFill>
                  <a:schemeClr val="bg1"/>
                </a:solidFill>
              </a:rPr>
              <a:t> bassa, </a:t>
            </a:r>
            <a:r>
              <a:rPr lang="de-DE" sz="1200" b="1" dirty="0" err="1">
                <a:solidFill>
                  <a:schemeClr val="bg1"/>
                </a:solidFill>
              </a:rPr>
              <a:t>consequenze</a:t>
            </a:r>
            <a:r>
              <a:rPr lang="de-DE" sz="1200" b="1" dirty="0">
                <a:solidFill>
                  <a:schemeClr val="bg1"/>
                </a:solidFill>
              </a:rPr>
              <a:t> alte“</a:t>
            </a:r>
            <a:endParaRPr lang="de-DE" sz="1200" dirty="0">
              <a:solidFill>
                <a:schemeClr val="bg1"/>
              </a:solidFill>
            </a:endParaRPr>
          </a:p>
        </p:txBody>
      </p:sp>
    </p:spTree>
    <p:extLst>
      <p:ext uri="{BB962C8B-B14F-4D97-AF65-F5344CB8AC3E}">
        <p14:creationId xmlns:p14="http://schemas.microsoft.com/office/powerpoint/2010/main" val="56431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Berg, draußen, Schnee, Natur enthält.&#10;&#10;Automatisch generierte Beschreibung">
            <a:extLst>
              <a:ext uri="{FF2B5EF4-FFF2-40B4-BE49-F238E27FC236}">
                <a16:creationId xmlns:a16="http://schemas.microsoft.com/office/drawing/2014/main" id="{6CD8B958-1D11-4C7D-8271-632586EE8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2562"/>
            <a:ext cx="4264547" cy="5686062"/>
          </a:xfrm>
          <a:prstGeom prst="rect">
            <a:avLst/>
          </a:prstGeom>
        </p:spPr>
      </p:pic>
      <p:pic>
        <p:nvPicPr>
          <p:cNvPr id="4" name="Grafik 3">
            <a:extLst>
              <a:ext uri="{FF2B5EF4-FFF2-40B4-BE49-F238E27FC236}">
                <a16:creationId xmlns:a16="http://schemas.microsoft.com/office/drawing/2014/main" id="{EA095CE3-70B7-4815-B3FC-4578854F5052}"/>
              </a:ext>
            </a:extLst>
          </p:cNvPr>
          <p:cNvPicPr>
            <a:picLocks noChangeAspect="1"/>
          </p:cNvPicPr>
          <p:nvPr/>
        </p:nvPicPr>
        <p:blipFill>
          <a:blip r:embed="rId3"/>
          <a:stretch>
            <a:fillRect/>
          </a:stretch>
        </p:blipFill>
        <p:spPr>
          <a:xfrm>
            <a:off x="4269763" y="1106632"/>
            <a:ext cx="4874237" cy="4036868"/>
          </a:xfrm>
          <a:prstGeom prst="rect">
            <a:avLst/>
          </a:prstGeom>
        </p:spPr>
      </p:pic>
      <p:sp>
        <p:nvSpPr>
          <p:cNvPr id="5" name="Textfeld 4">
            <a:extLst>
              <a:ext uri="{FF2B5EF4-FFF2-40B4-BE49-F238E27FC236}">
                <a16:creationId xmlns:a16="http://schemas.microsoft.com/office/drawing/2014/main" id="{22B5F220-4DBE-4CDF-BDA9-6ABB95660AEB}"/>
              </a:ext>
            </a:extLst>
          </p:cNvPr>
          <p:cNvSpPr txBox="1"/>
          <p:nvPr/>
        </p:nvSpPr>
        <p:spPr>
          <a:xfrm>
            <a:off x="5062194" y="321852"/>
            <a:ext cx="3645132" cy="992579"/>
          </a:xfrm>
          <a:prstGeom prst="rect">
            <a:avLst/>
          </a:prstGeom>
          <a:solidFill>
            <a:schemeClr val="bg1">
              <a:lumMod val="95000"/>
              <a:alpha val="78000"/>
            </a:schemeClr>
          </a:solidFill>
          <a:ln w="3175">
            <a:solidFill>
              <a:schemeClr val="tx1"/>
            </a:solidFill>
          </a:ln>
        </p:spPr>
        <p:txBody>
          <a:bodyPr wrap="square" rtlCol="0">
            <a:spAutoFit/>
          </a:bodyPr>
          <a:lstStyle/>
          <a:p>
            <a:r>
              <a:rPr lang="de-DE" sz="1950" b="1" dirty="0"/>
              <a:t>Lawinenunfall Flatschkofel, </a:t>
            </a:r>
            <a:r>
              <a:rPr lang="de-DE" sz="1950" b="1" dirty="0" err="1"/>
              <a:t>Olang</a:t>
            </a:r>
            <a:endParaRPr lang="de-DE" sz="1950" b="1" dirty="0"/>
          </a:p>
          <a:p>
            <a:r>
              <a:rPr lang="de-DE" sz="1950" b="1" dirty="0" err="1"/>
              <a:t>Incidente</a:t>
            </a:r>
            <a:r>
              <a:rPr lang="de-DE" sz="1950" b="1" dirty="0"/>
              <a:t> Flatschkofel, </a:t>
            </a:r>
            <a:r>
              <a:rPr lang="de-DE" sz="1950" b="1" dirty="0" err="1"/>
              <a:t>Valdaora</a:t>
            </a:r>
            <a:endParaRPr lang="de-DE" sz="1950" b="1" dirty="0"/>
          </a:p>
          <a:p>
            <a:r>
              <a:rPr lang="de-DE" sz="1950" b="1" dirty="0"/>
              <a:t>10.01.2021</a:t>
            </a:r>
          </a:p>
        </p:txBody>
      </p:sp>
    </p:spTree>
    <p:extLst>
      <p:ext uri="{BB962C8B-B14F-4D97-AF65-F5344CB8AC3E}">
        <p14:creationId xmlns:p14="http://schemas.microsoft.com/office/powerpoint/2010/main" val="35608828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Schnee, draußen, Natur, Berg enthält.&#10;&#10;Automatisch generierte Beschreibung">
            <a:extLst>
              <a:ext uri="{FF2B5EF4-FFF2-40B4-BE49-F238E27FC236}">
                <a16:creationId xmlns:a16="http://schemas.microsoft.com/office/drawing/2014/main" id="{AD2DA235-9D72-4991-A09E-A19BC642DEF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4375" y="0"/>
            <a:ext cx="7715250" cy="5143500"/>
          </a:xfrm>
          <a:prstGeom prst="rect">
            <a:avLst/>
          </a:prstGeom>
        </p:spPr>
      </p:pic>
      <p:sp>
        <p:nvSpPr>
          <p:cNvPr id="8" name="Textfeld 7">
            <a:extLst>
              <a:ext uri="{FF2B5EF4-FFF2-40B4-BE49-F238E27FC236}">
                <a16:creationId xmlns:a16="http://schemas.microsoft.com/office/drawing/2014/main" id="{1EFA7384-AF71-4B37-8676-4BC6337686C4}"/>
              </a:ext>
            </a:extLst>
          </p:cNvPr>
          <p:cNvSpPr txBox="1"/>
          <p:nvPr/>
        </p:nvSpPr>
        <p:spPr>
          <a:xfrm>
            <a:off x="4854804" y="180474"/>
            <a:ext cx="4102637" cy="992579"/>
          </a:xfrm>
          <a:prstGeom prst="rect">
            <a:avLst/>
          </a:prstGeom>
          <a:solidFill>
            <a:schemeClr val="bg1">
              <a:lumMod val="95000"/>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r>
              <a:rPr lang="de-DE" sz="1950" b="1" dirty="0"/>
              <a:t> Steinschlagtal, Schnals - </a:t>
            </a:r>
            <a:r>
              <a:rPr lang="de-DE" sz="1950" b="1" dirty="0" err="1"/>
              <a:t>Senales</a:t>
            </a:r>
            <a:endParaRPr lang="de-DE" sz="1950" b="1" dirty="0"/>
          </a:p>
          <a:p>
            <a:r>
              <a:rPr lang="de-DE" sz="1950" b="1" dirty="0"/>
              <a:t>14.04.2021</a:t>
            </a:r>
          </a:p>
        </p:txBody>
      </p:sp>
      <p:pic>
        <p:nvPicPr>
          <p:cNvPr id="3" name="Grafik 2">
            <a:extLst>
              <a:ext uri="{FF2B5EF4-FFF2-40B4-BE49-F238E27FC236}">
                <a16:creationId xmlns:a16="http://schemas.microsoft.com/office/drawing/2014/main" id="{5750CBFA-36C4-407C-BBAF-153455971257}"/>
              </a:ext>
            </a:extLst>
          </p:cNvPr>
          <p:cNvPicPr>
            <a:picLocks noChangeAspect="1"/>
          </p:cNvPicPr>
          <p:nvPr/>
        </p:nvPicPr>
        <p:blipFill>
          <a:blip r:embed="rId4"/>
          <a:stretch>
            <a:fillRect/>
          </a:stretch>
        </p:blipFill>
        <p:spPr>
          <a:xfrm>
            <a:off x="1243013" y="1510794"/>
            <a:ext cx="6657975" cy="2971800"/>
          </a:xfrm>
          <a:prstGeom prst="rect">
            <a:avLst/>
          </a:prstGeom>
        </p:spPr>
      </p:pic>
    </p:spTree>
    <p:extLst>
      <p:ext uri="{BB962C8B-B14F-4D97-AF65-F5344CB8AC3E}">
        <p14:creationId xmlns:p14="http://schemas.microsoft.com/office/powerpoint/2010/main" val="278222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Himmel, Schnee enthält.&#10;&#10;Automatisch generierte Beschreibung">
            <a:extLst>
              <a:ext uri="{FF2B5EF4-FFF2-40B4-BE49-F238E27FC236}">
                <a16:creationId xmlns:a16="http://schemas.microsoft.com/office/drawing/2014/main" id="{5EA76D56-6587-4FD7-8E56-284FDCB2CC2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13716"/>
            <a:ext cx="9144000" cy="5157216"/>
          </a:xfrm>
          <a:prstGeom prst="rect">
            <a:avLst/>
          </a:prstGeom>
        </p:spPr>
      </p:pic>
      <p:sp>
        <p:nvSpPr>
          <p:cNvPr id="4" name="Textfeld 3">
            <a:extLst>
              <a:ext uri="{FF2B5EF4-FFF2-40B4-BE49-F238E27FC236}">
                <a16:creationId xmlns:a16="http://schemas.microsoft.com/office/drawing/2014/main" id="{84AC170C-408E-43B0-8213-21D53078369B}"/>
              </a:ext>
            </a:extLst>
          </p:cNvPr>
          <p:cNvSpPr txBox="1"/>
          <p:nvPr/>
        </p:nvSpPr>
        <p:spPr>
          <a:xfrm>
            <a:off x="5171739" y="180474"/>
            <a:ext cx="3785702" cy="992579"/>
          </a:xfrm>
          <a:prstGeom prst="rect">
            <a:avLst/>
          </a:prstGeom>
          <a:solidFill>
            <a:schemeClr val="bg1">
              <a:lumMod val="95000"/>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err="1"/>
              <a:t>Muntejela</a:t>
            </a:r>
            <a:r>
              <a:rPr lang="de-DE" sz="1950" b="1" dirty="0"/>
              <a:t> de </a:t>
            </a:r>
            <a:r>
              <a:rPr lang="de-DE" sz="1950" b="1" dirty="0" err="1"/>
              <a:t>Senes</a:t>
            </a:r>
            <a:endParaRPr lang="de-DE" sz="1950" b="1" dirty="0"/>
          </a:p>
          <a:p>
            <a:r>
              <a:rPr lang="de-DE" sz="1950" b="1" dirty="0"/>
              <a:t>18.04.2021</a:t>
            </a:r>
          </a:p>
        </p:txBody>
      </p:sp>
    </p:spTree>
    <p:extLst>
      <p:ext uri="{BB962C8B-B14F-4D97-AF65-F5344CB8AC3E}">
        <p14:creationId xmlns:p14="http://schemas.microsoft.com/office/powerpoint/2010/main" val="25315496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hnee, draußen, Natur, Himmel enthält.&#10;&#10;Automatisch generierte Beschreibung">
            <a:extLst>
              <a:ext uri="{FF2B5EF4-FFF2-40B4-BE49-F238E27FC236}">
                <a16:creationId xmlns:a16="http://schemas.microsoft.com/office/drawing/2014/main" id="{5B85BF01-7181-40D2-A7D0-F9751C556AA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3074"/>
            <a:ext cx="9144000" cy="5157216"/>
          </a:xfrm>
          <a:prstGeom prst="rect">
            <a:avLst/>
          </a:prstGeom>
        </p:spPr>
      </p:pic>
      <p:sp>
        <p:nvSpPr>
          <p:cNvPr id="8" name="Textfeld 7">
            <a:extLst>
              <a:ext uri="{FF2B5EF4-FFF2-40B4-BE49-F238E27FC236}">
                <a16:creationId xmlns:a16="http://schemas.microsoft.com/office/drawing/2014/main" id="{1EFA7384-AF71-4B37-8676-4BC6337686C4}"/>
              </a:ext>
            </a:extLst>
          </p:cNvPr>
          <p:cNvSpPr txBox="1"/>
          <p:nvPr/>
        </p:nvSpPr>
        <p:spPr>
          <a:xfrm>
            <a:off x="5171739" y="180474"/>
            <a:ext cx="3785702" cy="992579"/>
          </a:xfrm>
          <a:prstGeom prst="rect">
            <a:avLst/>
          </a:prstGeom>
          <a:solidFill>
            <a:schemeClr val="bg1">
              <a:lumMod val="95000"/>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err="1"/>
              <a:t>Muntejela</a:t>
            </a:r>
            <a:r>
              <a:rPr lang="de-DE" sz="1950" b="1" dirty="0"/>
              <a:t> de </a:t>
            </a:r>
            <a:r>
              <a:rPr lang="de-DE" sz="1950" b="1" dirty="0" err="1"/>
              <a:t>Senes</a:t>
            </a:r>
            <a:endParaRPr lang="de-DE" sz="1950" b="1" dirty="0"/>
          </a:p>
          <a:p>
            <a:r>
              <a:rPr lang="de-DE" sz="1950" b="1" dirty="0"/>
              <a:t>18.04.2021</a:t>
            </a:r>
          </a:p>
        </p:txBody>
      </p:sp>
      <p:pic>
        <p:nvPicPr>
          <p:cNvPr id="2" name="Grafik 1">
            <a:extLst>
              <a:ext uri="{FF2B5EF4-FFF2-40B4-BE49-F238E27FC236}">
                <a16:creationId xmlns:a16="http://schemas.microsoft.com/office/drawing/2014/main" id="{56DF1B70-9B3B-451A-BB06-6DC78EC17BA4}"/>
              </a:ext>
            </a:extLst>
          </p:cNvPr>
          <p:cNvPicPr>
            <a:picLocks noChangeAspect="1"/>
          </p:cNvPicPr>
          <p:nvPr/>
        </p:nvPicPr>
        <p:blipFill>
          <a:blip r:embed="rId3"/>
          <a:stretch>
            <a:fillRect/>
          </a:stretch>
        </p:blipFill>
        <p:spPr>
          <a:xfrm>
            <a:off x="285582" y="153591"/>
            <a:ext cx="4600575" cy="4836319"/>
          </a:xfrm>
          <a:prstGeom prst="rect">
            <a:avLst/>
          </a:prstGeom>
        </p:spPr>
      </p:pic>
    </p:spTree>
    <p:extLst>
      <p:ext uri="{BB962C8B-B14F-4D97-AF65-F5344CB8AC3E}">
        <p14:creationId xmlns:p14="http://schemas.microsoft.com/office/powerpoint/2010/main" val="329969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endParaRPr lang="de-DE" sz="4800" dirty="0" smtClean="0">
              <a:solidFill>
                <a:srgbClr val="FFC000"/>
              </a:solidFill>
            </a:endParaRPr>
          </a:p>
          <a:p>
            <a:pPr marL="0" indent="0" algn="ctr">
              <a:buNone/>
            </a:pPr>
            <a:r>
              <a:rPr lang="de-DE" sz="4800" dirty="0" smtClean="0">
                <a:solidFill>
                  <a:srgbClr val="FFC000"/>
                </a:solidFill>
              </a:rPr>
              <a:t>Vorsicht bei der Anwendung von Strategien</a:t>
            </a:r>
            <a:endParaRPr lang="de-DE" sz="4800" dirty="0">
              <a:solidFill>
                <a:srgbClr val="FFC000"/>
              </a:solidFill>
            </a:endParaRPr>
          </a:p>
          <a:p>
            <a:endParaRPr lang="de-DE" dirty="0"/>
          </a:p>
        </p:txBody>
      </p:sp>
      <p:pic>
        <p:nvPicPr>
          <p:cNvPr id="5" name="Picture 2" descr="X:\Daten\Vorträge\2017-2018\Originalbilder\Icons\ICON_Altschnee_f.jpg">
            <a:extLst>
              <a:ext uri="{FF2B5EF4-FFF2-40B4-BE49-F238E27FC236}">
                <a16:creationId xmlns:a16="http://schemas.microsoft.com/office/drawing/2014/main" id="{7683BBD1-9E48-4B5B-BE31-E835651D6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3299" y="976929"/>
            <a:ext cx="4036793" cy="4036793"/>
          </a:xfrm>
          <a:prstGeom prst="rect">
            <a:avLst/>
          </a:prstGeom>
          <a:noFill/>
          <a:extLst>
            <a:ext uri="{909E8E84-426E-40DD-AFC4-6F175D3DCCD1}">
              <a14:hiddenFill xmlns:a14="http://schemas.microsoft.com/office/drawing/2010/main">
                <a:solidFill>
                  <a:srgbClr val="FFFFFF"/>
                </a:solidFill>
              </a14:hiddenFill>
            </a:ext>
          </a:extLst>
        </p:spPr>
      </p:pic>
      <p:sp>
        <p:nvSpPr>
          <p:cNvPr id="6" name="Titel 5">
            <a:extLst>
              <a:ext uri="{FF2B5EF4-FFF2-40B4-BE49-F238E27FC236}">
                <a16:creationId xmlns:a16="http://schemas.microsoft.com/office/drawing/2014/main" id="{9807B1AF-33C7-4107-9128-717BF1F80259}"/>
              </a:ext>
            </a:extLst>
          </p:cNvPr>
          <p:cNvSpPr>
            <a:spLocks noGrp="1"/>
          </p:cNvSpPr>
          <p:nvPr>
            <p:ph type="title"/>
          </p:nvPr>
        </p:nvSpPr>
        <p:spPr/>
        <p:txBody>
          <a:bodyPr/>
          <a:lstStyle/>
          <a:p>
            <a:endParaRPr lang="de-AT"/>
          </a:p>
        </p:txBody>
      </p:sp>
    </p:spTree>
    <p:extLst>
      <p:ext uri="{BB962C8B-B14F-4D97-AF65-F5344CB8AC3E}">
        <p14:creationId xmlns:p14="http://schemas.microsoft.com/office/powerpoint/2010/main" val="199839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X:\Daten\Vorträge\2017-2018\Originalbilder\2015-04-22 Jamtal, Paznauntal [LWD Tirol] (7).jp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5868" b="158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6721B85B-9A22-4FE1-9EEA-90A085BA28DE}"/>
              </a:ext>
            </a:extLst>
          </p:cNvPr>
          <p:cNvSpPr>
            <a:spLocks noGrp="1"/>
          </p:cNvSpPr>
          <p:nvPr>
            <p:ph type="title"/>
          </p:nvPr>
        </p:nvSpPr>
        <p:spPr/>
        <p:txBody>
          <a:bodyPr/>
          <a:lstStyle/>
          <a:p>
            <a:r>
              <a:rPr lang="de-DE" dirty="0" smtClean="0"/>
              <a:t>Nassschnee / </a:t>
            </a:r>
            <a:r>
              <a:rPr lang="de-DE" dirty="0" err="1" smtClean="0"/>
              <a:t>Neve</a:t>
            </a:r>
            <a:r>
              <a:rPr lang="de-DE" dirty="0" smtClean="0"/>
              <a:t> </a:t>
            </a:r>
            <a:r>
              <a:rPr lang="de-DE" dirty="0" err="1" smtClean="0"/>
              <a:t>bagnata</a:t>
            </a:r>
            <a:endParaRPr lang="de-AT" dirty="0"/>
          </a:p>
        </p:txBody>
      </p:sp>
    </p:spTree>
    <p:extLst>
      <p:ext uri="{BB962C8B-B14F-4D97-AF65-F5344CB8AC3E}">
        <p14:creationId xmlns:p14="http://schemas.microsoft.com/office/powerpoint/2010/main" val="35800086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9EC7E-9E4F-4F2F-BFC7-225B7B6D1429}"/>
              </a:ext>
            </a:extLst>
          </p:cNvPr>
          <p:cNvSpPr>
            <a:spLocks noGrp="1"/>
          </p:cNvSpPr>
          <p:nvPr>
            <p:ph type="title"/>
          </p:nvPr>
        </p:nvSpPr>
        <p:spPr>
          <a:xfrm>
            <a:off x="6657989" y="0"/>
            <a:ext cx="2486011" cy="456000"/>
          </a:xfrm>
        </p:spPr>
        <p:txBody>
          <a:bodyPr/>
          <a:lstStyle/>
          <a:p>
            <a:pPr algn="r"/>
            <a:r>
              <a:rPr lang="de-DE" b="1" dirty="0"/>
              <a:t>Nassschnee</a:t>
            </a:r>
            <a:br>
              <a:rPr lang="de-DE" b="1" dirty="0"/>
            </a:br>
            <a:r>
              <a:rPr lang="de-DE" b="1" dirty="0"/>
              <a:t>Neve </a:t>
            </a:r>
            <a:r>
              <a:rPr lang="de-DE" b="1" dirty="0" err="1"/>
              <a:t>bagnata</a:t>
            </a:r>
            <a:endParaRPr lang="de-DE" b="1" dirty="0"/>
          </a:p>
        </p:txBody>
      </p:sp>
      <p:sp>
        <p:nvSpPr>
          <p:cNvPr id="3" name="Inhaltsplatzhalter 2">
            <a:extLst>
              <a:ext uri="{FF2B5EF4-FFF2-40B4-BE49-F238E27FC236}">
                <a16:creationId xmlns:a16="http://schemas.microsoft.com/office/drawing/2014/main" id="{EFE7BC47-FA56-4DF5-89BF-AFDE660CC74B}"/>
              </a:ext>
            </a:extLst>
          </p:cNvPr>
          <p:cNvSpPr>
            <a:spLocks noGrp="1"/>
          </p:cNvSpPr>
          <p:nvPr>
            <p:ph idx="1"/>
          </p:nvPr>
        </p:nvSpPr>
        <p:spPr>
          <a:xfrm>
            <a:off x="279858" y="674837"/>
            <a:ext cx="4229100" cy="4542899"/>
          </a:xfrm>
        </p:spPr>
        <p:txBody>
          <a:bodyPr>
            <a:normAutofit/>
          </a:bodyPr>
          <a:lstStyle/>
          <a:p>
            <a:r>
              <a:rPr lang="de-DE" sz="1200" dirty="0"/>
              <a:t>Schwächung der Schneedecke durch Wassereintrag </a:t>
            </a:r>
            <a:r>
              <a:rPr lang="de-DE" sz="1200" i="1" dirty="0"/>
              <a:t>– </a:t>
            </a:r>
            <a:r>
              <a:rPr lang="de-DE" sz="1200" i="1" dirty="0" err="1"/>
              <a:t>Indebolimento</a:t>
            </a:r>
            <a:r>
              <a:rPr lang="de-DE" sz="1200" i="1" dirty="0"/>
              <a:t> del </a:t>
            </a:r>
            <a:r>
              <a:rPr lang="de-DE" sz="1200" i="1" dirty="0" err="1"/>
              <a:t>manto</a:t>
            </a:r>
            <a:r>
              <a:rPr lang="de-DE" sz="1200" i="1" dirty="0"/>
              <a:t> per la </a:t>
            </a:r>
            <a:r>
              <a:rPr lang="de-DE" sz="1200" i="1" dirty="0" err="1"/>
              <a:t>presenza</a:t>
            </a:r>
            <a:r>
              <a:rPr lang="de-DE" sz="1200" i="1" dirty="0"/>
              <a:t> di </a:t>
            </a:r>
            <a:r>
              <a:rPr lang="de-DE" sz="1200" i="1" dirty="0" err="1"/>
              <a:t>acqua</a:t>
            </a:r>
            <a:endParaRPr lang="de-DE" sz="1200" i="1" dirty="0"/>
          </a:p>
          <a:p>
            <a:r>
              <a:rPr lang="de-DE" sz="1200" dirty="0"/>
              <a:t>Nasse Schneebretterlawinen, nasse Lockerschneelawinen, meist spontan </a:t>
            </a:r>
            <a:r>
              <a:rPr lang="de-DE" sz="1200" i="1" dirty="0"/>
              <a:t>– </a:t>
            </a:r>
            <a:r>
              <a:rPr lang="de-DE" sz="1200" i="1" dirty="0" err="1"/>
              <a:t>lastroni</a:t>
            </a:r>
            <a:r>
              <a:rPr lang="de-DE" sz="1200" i="1" dirty="0"/>
              <a:t> e </a:t>
            </a:r>
            <a:r>
              <a:rPr lang="de-DE" sz="1200" i="1" dirty="0" err="1"/>
              <a:t>valanghe</a:t>
            </a:r>
            <a:r>
              <a:rPr lang="de-DE" sz="1200" i="1" dirty="0"/>
              <a:t> a </a:t>
            </a:r>
            <a:r>
              <a:rPr lang="de-DE" sz="1200" i="1" dirty="0" err="1"/>
              <a:t>debole</a:t>
            </a:r>
            <a:r>
              <a:rPr lang="de-DE" sz="1200" i="1" dirty="0"/>
              <a:t> </a:t>
            </a:r>
            <a:r>
              <a:rPr lang="de-DE" sz="1200" i="1" dirty="0" err="1"/>
              <a:t>coesione</a:t>
            </a:r>
            <a:r>
              <a:rPr lang="de-DE" sz="1200" i="1" dirty="0"/>
              <a:t> </a:t>
            </a:r>
            <a:r>
              <a:rPr lang="de-DE" sz="1200" i="1" dirty="0" err="1"/>
              <a:t>bagnate</a:t>
            </a:r>
            <a:r>
              <a:rPr lang="de-DE" sz="1200" i="1" dirty="0"/>
              <a:t>, </a:t>
            </a:r>
            <a:r>
              <a:rPr lang="de-DE" sz="1200" i="1" dirty="0" err="1"/>
              <a:t>spesso</a:t>
            </a:r>
            <a:r>
              <a:rPr lang="de-DE" sz="1200" i="1" dirty="0"/>
              <a:t> </a:t>
            </a:r>
            <a:r>
              <a:rPr lang="de-DE" sz="1200" i="1" dirty="0" err="1"/>
              <a:t>spontanee</a:t>
            </a:r>
            <a:endParaRPr lang="de-DE" sz="1200" i="1" dirty="0"/>
          </a:p>
          <a:p>
            <a:r>
              <a:rPr lang="de-DE" sz="1200" dirty="0"/>
              <a:t>Bei Sonne abhängig von Höhe und Exposition, bei Regen alle Expositionen </a:t>
            </a:r>
            <a:r>
              <a:rPr lang="de-DE" sz="1200" i="1" dirty="0"/>
              <a:t>– </a:t>
            </a:r>
            <a:r>
              <a:rPr lang="de-DE" sz="1200" i="1" dirty="0" err="1"/>
              <a:t>con</a:t>
            </a:r>
            <a:r>
              <a:rPr lang="de-DE" sz="1200" i="1" dirty="0"/>
              <a:t> </a:t>
            </a:r>
            <a:r>
              <a:rPr lang="de-DE" sz="1200" i="1" dirty="0" err="1"/>
              <a:t>sole</a:t>
            </a:r>
            <a:r>
              <a:rPr lang="de-DE" sz="1200" i="1" dirty="0"/>
              <a:t> dipendente </a:t>
            </a:r>
            <a:r>
              <a:rPr lang="de-DE" sz="1200" i="1" dirty="0" err="1"/>
              <a:t>dall`esposizione</a:t>
            </a:r>
            <a:r>
              <a:rPr lang="de-DE" sz="1200" i="1" dirty="0"/>
              <a:t> e </a:t>
            </a:r>
            <a:r>
              <a:rPr lang="de-DE" sz="1200" i="1" dirty="0" err="1"/>
              <a:t>quota</a:t>
            </a:r>
            <a:r>
              <a:rPr lang="de-DE" sz="1200" i="1" dirty="0"/>
              <a:t>, </a:t>
            </a:r>
            <a:r>
              <a:rPr lang="de-DE" sz="1200" i="1" dirty="0" err="1"/>
              <a:t>con</a:t>
            </a:r>
            <a:r>
              <a:rPr lang="de-DE" sz="1200" i="1" dirty="0"/>
              <a:t> </a:t>
            </a:r>
            <a:r>
              <a:rPr lang="de-DE" sz="1200" i="1" dirty="0" err="1"/>
              <a:t>pioggia</a:t>
            </a:r>
            <a:r>
              <a:rPr lang="de-DE" sz="1200" i="1" dirty="0"/>
              <a:t> </a:t>
            </a:r>
            <a:r>
              <a:rPr lang="de-DE" sz="1200" i="1" dirty="0" err="1"/>
              <a:t>su</a:t>
            </a:r>
            <a:r>
              <a:rPr lang="de-DE" sz="1200" i="1" dirty="0"/>
              <a:t> tutte le </a:t>
            </a:r>
            <a:r>
              <a:rPr lang="de-DE" sz="1200" i="1" dirty="0" err="1"/>
              <a:t>esposizioni</a:t>
            </a:r>
            <a:endParaRPr lang="de-DE" sz="1200" i="1" dirty="0"/>
          </a:p>
          <a:p>
            <a:r>
              <a:rPr lang="de-DE" sz="1200" dirty="0"/>
              <a:t>Regen als Schwächung und Zusatzlast, bei Lockerschnee Verlust von Bindungen zw. Kristallen </a:t>
            </a:r>
            <a:r>
              <a:rPr lang="de-DE" sz="1200" i="1" dirty="0"/>
              <a:t>– </a:t>
            </a:r>
            <a:r>
              <a:rPr lang="de-DE" sz="1200" i="1" dirty="0" err="1"/>
              <a:t>Pioggia</a:t>
            </a:r>
            <a:r>
              <a:rPr lang="de-DE" sz="1200" i="1" dirty="0"/>
              <a:t> </a:t>
            </a:r>
            <a:r>
              <a:rPr lang="de-DE" sz="1200" i="1" dirty="0" err="1"/>
              <a:t>indebolische</a:t>
            </a:r>
            <a:r>
              <a:rPr lang="de-DE" sz="1200" i="1" dirty="0"/>
              <a:t> </a:t>
            </a:r>
            <a:r>
              <a:rPr lang="de-DE" sz="1200" i="1" dirty="0" err="1"/>
              <a:t>il</a:t>
            </a:r>
            <a:r>
              <a:rPr lang="de-DE" sz="1200" i="1" dirty="0"/>
              <a:t> </a:t>
            </a:r>
            <a:r>
              <a:rPr lang="de-DE" sz="1200" i="1" dirty="0" err="1"/>
              <a:t>manto</a:t>
            </a:r>
            <a:r>
              <a:rPr lang="de-DE" sz="1200" i="1" dirty="0"/>
              <a:t> </a:t>
            </a:r>
            <a:r>
              <a:rPr lang="de-DE" sz="1200" i="1" dirty="0" err="1"/>
              <a:t>ed</a:t>
            </a:r>
            <a:r>
              <a:rPr lang="de-DE" sz="1200" i="1" dirty="0"/>
              <a:t> è </a:t>
            </a:r>
            <a:r>
              <a:rPr lang="de-DE" sz="1200" i="1" dirty="0" err="1"/>
              <a:t>un</a:t>
            </a:r>
            <a:r>
              <a:rPr lang="de-DE" sz="1200" i="1" dirty="0"/>
              <a:t> </a:t>
            </a:r>
            <a:r>
              <a:rPr lang="de-DE" sz="1200" i="1" dirty="0" err="1"/>
              <a:t>carico</a:t>
            </a:r>
            <a:r>
              <a:rPr lang="de-DE" sz="1200" i="1" dirty="0"/>
              <a:t> </a:t>
            </a:r>
            <a:r>
              <a:rPr lang="de-DE" sz="1200" i="1" dirty="0" err="1"/>
              <a:t>aggiunto</a:t>
            </a:r>
            <a:endParaRPr lang="de-DE" sz="1200" i="1" dirty="0"/>
          </a:p>
          <a:p>
            <a:r>
              <a:rPr lang="de-DE" sz="1200" dirty="0"/>
              <a:t>Stunden bis Tage – </a:t>
            </a:r>
            <a:r>
              <a:rPr lang="de-DE" sz="1200" i="1" dirty="0" err="1"/>
              <a:t>Ore</a:t>
            </a:r>
            <a:r>
              <a:rPr lang="de-DE" sz="1200" i="1" dirty="0"/>
              <a:t> </a:t>
            </a:r>
            <a:r>
              <a:rPr lang="de-DE" sz="1200" i="1" dirty="0" err="1"/>
              <a:t>fino</a:t>
            </a:r>
            <a:r>
              <a:rPr lang="de-DE" sz="1200" i="1" dirty="0"/>
              <a:t> a </a:t>
            </a:r>
            <a:r>
              <a:rPr lang="de-DE" sz="1200" i="1" dirty="0" err="1"/>
              <a:t>giorni</a:t>
            </a:r>
            <a:endParaRPr lang="de-DE" sz="1200" i="1" dirty="0"/>
          </a:p>
          <a:p>
            <a:r>
              <a:rPr lang="de-DE" sz="1200" dirty="0"/>
              <a:t>Kritisch erster Wassereintrag </a:t>
            </a:r>
            <a:r>
              <a:rPr lang="de-DE" sz="1200" i="1" dirty="0"/>
              <a:t>– </a:t>
            </a:r>
            <a:r>
              <a:rPr lang="de-DE" sz="1200" i="1" dirty="0" err="1"/>
              <a:t>soprattutto</a:t>
            </a:r>
            <a:r>
              <a:rPr lang="de-DE" sz="1200" i="1" dirty="0"/>
              <a:t> </a:t>
            </a:r>
            <a:r>
              <a:rPr lang="de-DE" sz="1200" i="1" dirty="0" err="1"/>
              <a:t>critico</a:t>
            </a:r>
            <a:r>
              <a:rPr lang="de-DE" sz="1200" i="1" dirty="0"/>
              <a:t> se </a:t>
            </a:r>
            <a:r>
              <a:rPr lang="de-DE" sz="1200" i="1" dirty="0" err="1"/>
              <a:t>l`acqua</a:t>
            </a:r>
            <a:r>
              <a:rPr lang="de-DE" sz="1200" i="1" dirty="0"/>
              <a:t> si </a:t>
            </a:r>
            <a:r>
              <a:rPr lang="de-DE" sz="1200" i="1" dirty="0" err="1"/>
              <a:t>infiltra</a:t>
            </a:r>
            <a:r>
              <a:rPr lang="de-DE" sz="1200" i="1" dirty="0"/>
              <a:t> per la prima </a:t>
            </a:r>
            <a:r>
              <a:rPr lang="de-DE" sz="1200" i="1" dirty="0" err="1"/>
              <a:t>volta</a:t>
            </a:r>
            <a:endParaRPr lang="de-DE" sz="1200" i="1" dirty="0"/>
          </a:p>
          <a:p>
            <a:r>
              <a:rPr lang="de-DE" sz="1200" dirty="0"/>
              <a:t>Einfach zu erkennen, </a:t>
            </a:r>
            <a:r>
              <a:rPr lang="de-DE" sz="1200" b="1" dirty="0"/>
              <a:t>gute Zeiteinteilung </a:t>
            </a:r>
            <a:r>
              <a:rPr lang="de-DE" sz="1200" dirty="0"/>
              <a:t>wichtig </a:t>
            </a:r>
            <a:r>
              <a:rPr lang="de-DE" sz="1200" i="1" dirty="0"/>
              <a:t>– </a:t>
            </a:r>
            <a:r>
              <a:rPr lang="de-DE" sz="1200" i="1" dirty="0" err="1"/>
              <a:t>facile</a:t>
            </a:r>
            <a:r>
              <a:rPr lang="de-DE" sz="1200" i="1" dirty="0"/>
              <a:t> da </a:t>
            </a:r>
            <a:r>
              <a:rPr lang="de-DE" sz="1200" i="1" dirty="0" err="1"/>
              <a:t>riconoscere</a:t>
            </a:r>
            <a:r>
              <a:rPr lang="de-DE" sz="1200" i="1" dirty="0"/>
              <a:t>, </a:t>
            </a:r>
            <a:r>
              <a:rPr lang="de-DE" sz="1200" i="1" dirty="0" err="1"/>
              <a:t>bisogno</a:t>
            </a:r>
            <a:r>
              <a:rPr lang="de-DE" sz="1200" i="1" dirty="0"/>
              <a:t> di </a:t>
            </a:r>
            <a:r>
              <a:rPr lang="de-DE" sz="1200" i="1" dirty="0" err="1"/>
              <a:t>una</a:t>
            </a:r>
            <a:r>
              <a:rPr lang="de-DE" sz="1200" i="1" dirty="0"/>
              <a:t> </a:t>
            </a:r>
            <a:r>
              <a:rPr lang="de-DE" sz="1200" i="1" dirty="0" err="1"/>
              <a:t>buona</a:t>
            </a:r>
            <a:r>
              <a:rPr lang="de-DE" sz="1200" i="1" dirty="0"/>
              <a:t> </a:t>
            </a:r>
            <a:r>
              <a:rPr lang="de-DE" sz="1200" i="1" dirty="0" err="1"/>
              <a:t>tempistica</a:t>
            </a:r>
            <a:endParaRPr lang="de-DE" sz="1200" i="1" dirty="0"/>
          </a:p>
        </p:txBody>
      </p:sp>
      <p:pic>
        <p:nvPicPr>
          <p:cNvPr id="5" name="Picture 8" descr="Icon Avalanche Problems Wet snow © EAWS | EAWS European Avalanche Warning Services">
            <a:extLst>
              <a:ext uri="{FF2B5EF4-FFF2-40B4-BE49-F238E27FC236}">
                <a16:creationId xmlns:a16="http://schemas.microsoft.com/office/drawing/2014/main" id="{E88A28BF-FE2A-4228-BAC7-0724C4C96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857171"/>
            <a:ext cx="4287600" cy="428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4074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hnee, draußen, Natur, Skifahren enthält.&#10;&#10;Automatisch generierte Beschreibung">
            <a:extLst>
              <a:ext uri="{FF2B5EF4-FFF2-40B4-BE49-F238E27FC236}">
                <a16:creationId xmlns:a16="http://schemas.microsoft.com/office/drawing/2014/main" id="{079A5F88-28F6-4812-B385-91C16515F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857625" cy="5143500"/>
          </a:xfrm>
          <a:prstGeom prst="rect">
            <a:avLst/>
          </a:prstGeom>
        </p:spPr>
      </p:pic>
      <p:pic>
        <p:nvPicPr>
          <p:cNvPr id="7" name="Grafik 6" descr="Ein Bild, das draußen, Berg, Natur enthält.&#10;&#10;Automatisch generierte Beschreibung">
            <a:extLst>
              <a:ext uri="{FF2B5EF4-FFF2-40B4-BE49-F238E27FC236}">
                <a16:creationId xmlns:a16="http://schemas.microsoft.com/office/drawing/2014/main" id="{4F1E645B-9555-4015-9B4D-00E8F7401883}"/>
              </a:ext>
            </a:extLst>
          </p:cNvPr>
          <p:cNvPicPr>
            <a:picLocks noChangeAspect="1"/>
          </p:cNvPicPr>
          <p:nvPr/>
        </p:nvPicPr>
        <p:blipFill rotWithShape="1">
          <a:blip r:embed="rId4">
            <a:extLst>
              <a:ext uri="{28A0092B-C50C-407E-A947-70E740481C1C}">
                <a14:useLocalDpi xmlns:a14="http://schemas.microsoft.com/office/drawing/2010/main" val="0"/>
              </a:ext>
            </a:extLst>
          </a:blip>
          <a:srcRect t="24479" r="14747"/>
          <a:stretch/>
        </p:blipFill>
        <p:spPr>
          <a:xfrm>
            <a:off x="3857625" y="1631293"/>
            <a:ext cx="5286375" cy="3512207"/>
          </a:xfrm>
          <a:prstGeom prst="rect">
            <a:avLst/>
          </a:prstGeom>
        </p:spPr>
      </p:pic>
      <p:sp>
        <p:nvSpPr>
          <p:cNvPr id="2" name="Textfeld 1">
            <a:extLst>
              <a:ext uri="{FF2B5EF4-FFF2-40B4-BE49-F238E27FC236}">
                <a16:creationId xmlns:a16="http://schemas.microsoft.com/office/drawing/2014/main" id="{5655FE04-CADF-4B39-BED1-7854FB14C97B}"/>
              </a:ext>
            </a:extLst>
          </p:cNvPr>
          <p:cNvSpPr txBox="1"/>
          <p:nvPr/>
        </p:nvSpPr>
        <p:spPr>
          <a:xfrm>
            <a:off x="7149555" y="4774115"/>
            <a:ext cx="2011000" cy="300082"/>
          </a:xfrm>
          <a:prstGeom prst="rect">
            <a:avLst/>
          </a:prstGeom>
          <a:noFill/>
        </p:spPr>
        <p:txBody>
          <a:bodyPr wrap="none" rtlCol="0">
            <a:spAutoFit/>
          </a:bodyPr>
          <a:lstStyle/>
          <a:p>
            <a:r>
              <a:rPr lang="de-DE" sz="1350" dirty="0"/>
              <a:t>Bilder: BRD Hochpustertal</a:t>
            </a:r>
          </a:p>
        </p:txBody>
      </p:sp>
      <p:sp>
        <p:nvSpPr>
          <p:cNvPr id="9" name="Textfeld 8">
            <a:extLst>
              <a:ext uri="{FF2B5EF4-FFF2-40B4-BE49-F238E27FC236}">
                <a16:creationId xmlns:a16="http://schemas.microsoft.com/office/drawing/2014/main" id="{73F17EB6-5CDA-46A1-A073-E6A26FA43EAD}"/>
              </a:ext>
            </a:extLst>
          </p:cNvPr>
          <p:cNvSpPr txBox="1"/>
          <p:nvPr/>
        </p:nvSpPr>
        <p:spPr>
          <a:xfrm>
            <a:off x="5161026" y="160525"/>
            <a:ext cx="3648321"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Dürrenstein – </a:t>
            </a:r>
            <a:r>
              <a:rPr lang="de-DE" sz="1950" b="1" dirty="0" err="1"/>
              <a:t>Picco</a:t>
            </a:r>
            <a:r>
              <a:rPr lang="de-DE" sz="1950" b="1" dirty="0"/>
              <a:t> di </a:t>
            </a:r>
            <a:r>
              <a:rPr lang="de-DE" sz="1950" b="1" dirty="0" err="1"/>
              <a:t>Vallandro</a:t>
            </a:r>
            <a:endParaRPr lang="de-DE" sz="1950" b="1" dirty="0"/>
          </a:p>
          <a:p>
            <a:r>
              <a:rPr lang="de-DE" sz="1950" b="1" dirty="0"/>
              <a:t>25.02.2021 – 15:45</a:t>
            </a:r>
          </a:p>
        </p:txBody>
      </p:sp>
    </p:spTree>
    <p:extLst>
      <p:ext uri="{BB962C8B-B14F-4D97-AF65-F5344CB8AC3E}">
        <p14:creationId xmlns:p14="http://schemas.microsoft.com/office/powerpoint/2010/main" val="2178562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44066" y="973932"/>
            <a:ext cx="8860234" cy="4039790"/>
          </a:xfrm>
        </p:spPr>
        <p:txBody>
          <a:bodyPr>
            <a:normAutofit/>
          </a:bodyPr>
          <a:lstStyle/>
          <a:p>
            <a:r>
              <a:rPr lang="de-DE" b="1" dirty="0">
                <a:solidFill>
                  <a:srgbClr val="FF0000"/>
                </a:solidFill>
              </a:rPr>
              <a:t>9 Lawinenprobleme - 9 </a:t>
            </a:r>
            <a:r>
              <a:rPr lang="de-DE" b="1" dirty="0" err="1">
                <a:solidFill>
                  <a:srgbClr val="FF0000"/>
                </a:solidFill>
              </a:rPr>
              <a:t>problemi</a:t>
            </a:r>
            <a:r>
              <a:rPr lang="de-DE" b="1" dirty="0">
                <a:solidFill>
                  <a:srgbClr val="FF0000"/>
                </a:solidFill>
              </a:rPr>
              <a:t> </a:t>
            </a:r>
            <a:r>
              <a:rPr lang="de-DE" b="1" dirty="0" err="1">
                <a:solidFill>
                  <a:srgbClr val="FF0000"/>
                </a:solidFill>
              </a:rPr>
              <a:t>valanghivi</a:t>
            </a:r>
            <a:endParaRPr lang="de-DE" dirty="0"/>
          </a:p>
          <a:p>
            <a:pPr marL="857250" lvl="1" indent="-342900"/>
            <a:r>
              <a:rPr lang="de-DE" sz="2400" dirty="0" smtClean="0"/>
              <a:t>Loose-Dry </a:t>
            </a:r>
            <a:r>
              <a:rPr lang="de-DE" sz="2400" dirty="0" err="1" smtClean="0"/>
              <a:t>Avalanche</a:t>
            </a:r>
            <a:r>
              <a:rPr lang="de-DE" sz="2400" dirty="0" smtClean="0"/>
              <a:t> -&gt; </a:t>
            </a:r>
            <a:r>
              <a:rPr lang="de-DE" sz="2400" dirty="0"/>
              <a:t>(</a:t>
            </a:r>
            <a:r>
              <a:rPr lang="de-DE" sz="2400" dirty="0" err="1"/>
              <a:t>Neve</a:t>
            </a:r>
            <a:r>
              <a:rPr lang="de-DE" sz="2400" dirty="0"/>
              <a:t> </a:t>
            </a:r>
            <a:r>
              <a:rPr lang="de-DE" sz="2400" dirty="0" err="1" smtClean="0"/>
              <a:t>fresca</a:t>
            </a:r>
            <a:r>
              <a:rPr lang="de-DE" sz="2400" dirty="0" smtClean="0"/>
              <a:t>)</a:t>
            </a:r>
          </a:p>
          <a:p>
            <a:pPr marL="857250" lvl="1" indent="-342900"/>
            <a:r>
              <a:rPr lang="de-DE" sz="2400" dirty="0" smtClean="0"/>
              <a:t>Loose-</a:t>
            </a:r>
            <a:r>
              <a:rPr lang="de-DE" sz="2400" dirty="0" err="1" smtClean="0"/>
              <a:t>Wet</a:t>
            </a:r>
            <a:r>
              <a:rPr lang="de-DE" sz="2400" dirty="0" smtClean="0"/>
              <a:t> </a:t>
            </a:r>
            <a:r>
              <a:rPr lang="de-DE" sz="2400" dirty="0" err="1" smtClean="0"/>
              <a:t>Avalanche</a:t>
            </a:r>
            <a:r>
              <a:rPr lang="de-DE" sz="2400" dirty="0" smtClean="0"/>
              <a:t> -&gt; </a:t>
            </a:r>
            <a:r>
              <a:rPr lang="de-DE" sz="2400" dirty="0"/>
              <a:t>(</a:t>
            </a:r>
            <a:r>
              <a:rPr lang="de-DE" sz="2400" dirty="0" err="1"/>
              <a:t>Neve</a:t>
            </a:r>
            <a:r>
              <a:rPr lang="de-DE" sz="2400" dirty="0"/>
              <a:t> </a:t>
            </a:r>
            <a:r>
              <a:rPr lang="de-DE" sz="2400" dirty="0" err="1"/>
              <a:t>fresca</a:t>
            </a:r>
            <a:r>
              <a:rPr lang="de-DE" sz="2400" dirty="0"/>
              <a:t>)</a:t>
            </a:r>
            <a:endParaRPr lang="de-DE" sz="2400" dirty="0" smtClean="0"/>
          </a:p>
          <a:p>
            <a:pPr marL="857250" lvl="1" indent="-342900"/>
            <a:r>
              <a:rPr lang="de-DE" sz="2400" dirty="0" err="1" smtClean="0"/>
              <a:t>Wet-Slab</a:t>
            </a:r>
            <a:r>
              <a:rPr lang="de-DE" sz="2400" dirty="0" smtClean="0"/>
              <a:t> </a:t>
            </a:r>
            <a:r>
              <a:rPr lang="de-DE" sz="2400" dirty="0" err="1" smtClean="0"/>
              <a:t>Avalanche</a:t>
            </a:r>
            <a:r>
              <a:rPr lang="de-DE" sz="2400" dirty="0" smtClean="0"/>
              <a:t> -&gt; </a:t>
            </a:r>
            <a:r>
              <a:rPr lang="de-DE" sz="2400" dirty="0"/>
              <a:t>(</a:t>
            </a:r>
            <a:r>
              <a:rPr lang="de-DE" sz="2400" dirty="0" err="1"/>
              <a:t>Neve</a:t>
            </a:r>
            <a:r>
              <a:rPr lang="de-DE" sz="2400" dirty="0"/>
              <a:t> </a:t>
            </a:r>
            <a:r>
              <a:rPr lang="de-DE" sz="2400" dirty="0" err="1"/>
              <a:t>bagnata</a:t>
            </a:r>
            <a:r>
              <a:rPr lang="de-DE" sz="2400" dirty="0"/>
              <a:t>)</a:t>
            </a:r>
            <a:endParaRPr lang="de-DE" sz="2400" dirty="0" smtClean="0"/>
          </a:p>
          <a:p>
            <a:pPr marL="857250" lvl="1" indent="-342900"/>
            <a:r>
              <a:rPr lang="de-DE" sz="2400" dirty="0" smtClean="0"/>
              <a:t>Wind-</a:t>
            </a:r>
            <a:r>
              <a:rPr lang="de-DE" sz="2400" dirty="0" err="1" smtClean="0"/>
              <a:t>Slab</a:t>
            </a:r>
            <a:r>
              <a:rPr lang="de-DE" sz="2400" dirty="0" smtClean="0"/>
              <a:t> </a:t>
            </a:r>
            <a:r>
              <a:rPr lang="de-DE" sz="2400" dirty="0" err="1" smtClean="0"/>
              <a:t>Avalanche</a:t>
            </a:r>
            <a:r>
              <a:rPr lang="de-DE" sz="2400" dirty="0" smtClean="0"/>
              <a:t> -&gt; </a:t>
            </a:r>
            <a:r>
              <a:rPr lang="de-DE" sz="2400" dirty="0"/>
              <a:t>(</a:t>
            </a:r>
            <a:r>
              <a:rPr lang="de-DE" sz="2400" dirty="0" err="1"/>
              <a:t>Neve</a:t>
            </a:r>
            <a:r>
              <a:rPr lang="de-DE" sz="2400" dirty="0"/>
              <a:t> </a:t>
            </a:r>
            <a:r>
              <a:rPr lang="de-DE" sz="2400" dirty="0" err="1"/>
              <a:t>ventata</a:t>
            </a:r>
            <a:r>
              <a:rPr lang="de-DE" sz="2400" dirty="0"/>
              <a:t> </a:t>
            </a:r>
            <a:r>
              <a:rPr lang="de-DE" sz="2400" dirty="0" smtClean="0"/>
              <a:t>/ -&gt; </a:t>
            </a:r>
            <a:r>
              <a:rPr lang="de-DE" sz="2400" dirty="0" err="1" smtClean="0"/>
              <a:t>str.</a:t>
            </a:r>
            <a:r>
              <a:rPr lang="de-DE" sz="2400" dirty="0" smtClean="0"/>
              <a:t> </a:t>
            </a:r>
            <a:r>
              <a:rPr lang="de-DE" sz="2400" dirty="0" err="1" smtClean="0"/>
              <a:t>deb</a:t>
            </a:r>
            <a:r>
              <a:rPr lang="de-DE" sz="2400" dirty="0" smtClean="0"/>
              <a:t>. per.)</a:t>
            </a:r>
          </a:p>
          <a:p>
            <a:pPr marL="857250" lvl="1" indent="-342900"/>
            <a:r>
              <a:rPr lang="de-DE" sz="2400" dirty="0" smtClean="0"/>
              <a:t>Storm-</a:t>
            </a:r>
            <a:r>
              <a:rPr lang="de-DE" sz="2400" dirty="0" err="1" smtClean="0"/>
              <a:t>Slab</a:t>
            </a:r>
            <a:r>
              <a:rPr lang="de-DE" sz="2400" dirty="0" smtClean="0"/>
              <a:t> </a:t>
            </a:r>
            <a:r>
              <a:rPr lang="de-DE" sz="2400" dirty="0" err="1" smtClean="0"/>
              <a:t>Avalanche</a:t>
            </a:r>
            <a:r>
              <a:rPr lang="de-DE" sz="2400" dirty="0" smtClean="0"/>
              <a:t> -&gt; </a:t>
            </a:r>
            <a:r>
              <a:rPr lang="de-DE" sz="2400" dirty="0"/>
              <a:t>(</a:t>
            </a:r>
            <a:r>
              <a:rPr lang="de-DE" sz="2400" dirty="0" err="1"/>
              <a:t>Neve</a:t>
            </a:r>
            <a:r>
              <a:rPr lang="de-DE" sz="2400" dirty="0"/>
              <a:t> </a:t>
            </a:r>
            <a:r>
              <a:rPr lang="de-DE" sz="2400" dirty="0" err="1"/>
              <a:t>fresca</a:t>
            </a:r>
            <a:r>
              <a:rPr lang="de-DE" sz="2400" dirty="0"/>
              <a:t> / </a:t>
            </a:r>
            <a:r>
              <a:rPr lang="de-DE" sz="2400" dirty="0" err="1"/>
              <a:t>Neve</a:t>
            </a:r>
            <a:r>
              <a:rPr lang="de-DE" sz="2400" dirty="0"/>
              <a:t> </a:t>
            </a:r>
            <a:r>
              <a:rPr lang="de-DE" sz="2400" dirty="0" err="1" smtClean="0"/>
              <a:t>ventata</a:t>
            </a:r>
            <a:r>
              <a:rPr lang="de-DE" sz="2400" dirty="0" smtClean="0"/>
              <a:t> / -&gt; </a:t>
            </a:r>
            <a:r>
              <a:rPr lang="de-DE" sz="2400" dirty="0" err="1" smtClean="0"/>
              <a:t>s.d.p</a:t>
            </a:r>
            <a:r>
              <a:rPr lang="de-DE" sz="2400" dirty="0" smtClean="0"/>
              <a:t>.)</a:t>
            </a:r>
          </a:p>
          <a:p>
            <a:pPr marL="857250" lvl="1" indent="-342900"/>
            <a:r>
              <a:rPr lang="de-DE" sz="2400" dirty="0" smtClean="0"/>
              <a:t>Persistent-</a:t>
            </a:r>
            <a:r>
              <a:rPr lang="de-DE" sz="2400" dirty="0" err="1" smtClean="0"/>
              <a:t>Slab</a:t>
            </a:r>
            <a:r>
              <a:rPr lang="de-DE" sz="2400" dirty="0" smtClean="0"/>
              <a:t> </a:t>
            </a:r>
            <a:r>
              <a:rPr lang="de-DE" sz="2400" dirty="0" err="1" smtClean="0"/>
              <a:t>Avalanche</a:t>
            </a:r>
            <a:r>
              <a:rPr lang="de-DE" sz="2400" dirty="0" smtClean="0"/>
              <a:t> -&gt; (Strati </a:t>
            </a:r>
            <a:r>
              <a:rPr lang="de-DE" sz="2400" dirty="0" err="1"/>
              <a:t>deboli</a:t>
            </a:r>
            <a:r>
              <a:rPr lang="de-DE" sz="2400" dirty="0"/>
              <a:t> </a:t>
            </a:r>
            <a:r>
              <a:rPr lang="de-DE" sz="2400" dirty="0" err="1" smtClean="0"/>
              <a:t>persistenti</a:t>
            </a:r>
            <a:r>
              <a:rPr lang="de-DE" sz="2400" dirty="0" smtClean="0"/>
              <a:t>)</a:t>
            </a:r>
          </a:p>
          <a:p>
            <a:pPr marL="857250" lvl="1" indent="-342900"/>
            <a:r>
              <a:rPr lang="de-DE" sz="2400" dirty="0" err="1" smtClean="0"/>
              <a:t>Deep</a:t>
            </a:r>
            <a:r>
              <a:rPr lang="de-DE" sz="2400" dirty="0" smtClean="0"/>
              <a:t> Persistent-</a:t>
            </a:r>
            <a:r>
              <a:rPr lang="de-DE" sz="2400" dirty="0" err="1" smtClean="0"/>
              <a:t>Slab</a:t>
            </a:r>
            <a:r>
              <a:rPr lang="de-DE" sz="2400" dirty="0" smtClean="0"/>
              <a:t> </a:t>
            </a:r>
            <a:r>
              <a:rPr lang="de-DE" sz="2400" dirty="0" err="1" smtClean="0"/>
              <a:t>Avalanche</a:t>
            </a:r>
            <a:r>
              <a:rPr lang="de-DE" sz="2400" dirty="0" smtClean="0"/>
              <a:t> -&gt; (Strati </a:t>
            </a:r>
            <a:r>
              <a:rPr lang="de-DE" sz="2400" dirty="0" err="1"/>
              <a:t>deboli</a:t>
            </a:r>
            <a:r>
              <a:rPr lang="de-DE" sz="2400" dirty="0"/>
              <a:t> </a:t>
            </a:r>
            <a:r>
              <a:rPr lang="de-DE" sz="2400" dirty="0" err="1"/>
              <a:t>persistenti</a:t>
            </a:r>
            <a:r>
              <a:rPr lang="de-DE" sz="2400" dirty="0"/>
              <a:t>)</a:t>
            </a:r>
            <a:endParaRPr lang="de-DE" sz="2400" dirty="0" smtClean="0"/>
          </a:p>
          <a:p>
            <a:pPr marL="857250" lvl="1" indent="-342900"/>
            <a:r>
              <a:rPr lang="de-DE" sz="2400" dirty="0" err="1" smtClean="0"/>
              <a:t>Glide</a:t>
            </a:r>
            <a:r>
              <a:rPr lang="de-DE" sz="2400" dirty="0" smtClean="0"/>
              <a:t> </a:t>
            </a:r>
            <a:r>
              <a:rPr lang="de-DE" sz="2400" dirty="0" err="1" smtClean="0"/>
              <a:t>Avalanche</a:t>
            </a:r>
            <a:r>
              <a:rPr lang="de-DE" sz="2400" dirty="0"/>
              <a:t> </a:t>
            </a:r>
            <a:r>
              <a:rPr lang="de-DE" sz="2400" dirty="0" smtClean="0"/>
              <a:t>-&gt; (</a:t>
            </a:r>
            <a:r>
              <a:rPr lang="de-DE" sz="2400" dirty="0" err="1" smtClean="0"/>
              <a:t>Valanghe</a:t>
            </a:r>
            <a:r>
              <a:rPr lang="de-DE" sz="2400" dirty="0" smtClean="0"/>
              <a:t> </a:t>
            </a:r>
            <a:r>
              <a:rPr lang="de-DE" sz="2400" dirty="0"/>
              <a:t>di </a:t>
            </a:r>
            <a:r>
              <a:rPr lang="de-DE" sz="2400" dirty="0" err="1"/>
              <a:t>slittamento</a:t>
            </a:r>
            <a:r>
              <a:rPr lang="de-DE" sz="2400" dirty="0"/>
              <a:t>)</a:t>
            </a:r>
            <a:endParaRPr lang="de-DE" sz="2400" dirty="0" smtClean="0"/>
          </a:p>
          <a:p>
            <a:pPr marL="857250" lvl="1" indent="-342900"/>
            <a:r>
              <a:rPr lang="de-DE" sz="2400" dirty="0" err="1" smtClean="0"/>
              <a:t>Cornices</a:t>
            </a:r>
            <a:r>
              <a:rPr lang="de-DE" sz="2400" dirty="0" smtClean="0"/>
              <a:t> / </a:t>
            </a:r>
            <a:r>
              <a:rPr lang="de-DE" sz="2400" dirty="0" err="1" smtClean="0"/>
              <a:t>Cornice</a:t>
            </a:r>
            <a:r>
              <a:rPr lang="de-DE" sz="2400" dirty="0" smtClean="0"/>
              <a:t> fall</a:t>
            </a:r>
          </a:p>
          <a:p>
            <a:pPr marL="342900" indent="-342900">
              <a:buFont typeface="Arial" panose="020B0604020202020204" pitchFamily="34" charset="0"/>
              <a:buChar char="•"/>
            </a:pPr>
            <a:endParaRPr lang="de-AT" dirty="0"/>
          </a:p>
        </p:txBody>
      </p:sp>
      <p:sp>
        <p:nvSpPr>
          <p:cNvPr id="4" name="Textplatzhalter 3"/>
          <p:cNvSpPr>
            <a:spLocks noGrp="1"/>
          </p:cNvSpPr>
          <p:nvPr>
            <p:ph type="body" sz="quarter" idx="14"/>
          </p:nvPr>
        </p:nvSpPr>
        <p:spPr/>
        <p:txBody>
          <a:bodyPr/>
          <a:lstStyle/>
          <a:p>
            <a:r>
              <a:rPr lang="de-DE" dirty="0" smtClean="0"/>
              <a:t>USA / Kanada / Neuseeland</a:t>
            </a:r>
            <a:endParaRPr lang="de-AT" dirty="0"/>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sp>
        <p:nvSpPr>
          <p:cNvPr id="6" name="Inhaltsplatzhalter 5"/>
          <p:cNvSpPr>
            <a:spLocks noGrp="1"/>
          </p:cNvSpPr>
          <p:nvPr>
            <p:ph sz="quarter" idx="12"/>
          </p:nvPr>
        </p:nvSpPr>
        <p:spPr/>
        <p:txBody>
          <a:bodyPr/>
          <a:lstStyle/>
          <a:p>
            <a:endParaRPr lang="de-AT"/>
          </a:p>
        </p:txBody>
      </p:sp>
    </p:spTree>
    <p:extLst>
      <p:ext uri="{BB962C8B-B14F-4D97-AF65-F5344CB8AC3E}">
        <p14:creationId xmlns:p14="http://schemas.microsoft.com/office/powerpoint/2010/main" val="174715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Ein Bild, das Schnee, draußen, Natur, bedeckt enthält.&#10;&#10;Automatisch generierte Beschreibung">
            <a:extLst>
              <a:ext uri="{FF2B5EF4-FFF2-40B4-BE49-F238E27FC236}">
                <a16:creationId xmlns:a16="http://schemas.microsoft.com/office/drawing/2014/main" id="{D169C178-784F-4AC1-9651-536EC69BE51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5062"/>
            <a:ext cx="9144000" cy="5143500"/>
          </a:xfrm>
          <a:prstGeom prst="rect">
            <a:avLst/>
          </a:prstGeom>
        </p:spPr>
      </p:pic>
      <p:pic>
        <p:nvPicPr>
          <p:cNvPr id="10" name="Grafik 9">
            <a:extLst>
              <a:ext uri="{FF2B5EF4-FFF2-40B4-BE49-F238E27FC236}">
                <a16:creationId xmlns:a16="http://schemas.microsoft.com/office/drawing/2014/main" id="{DF9F9F4E-8F02-405A-BE14-7F3141018612}"/>
              </a:ext>
            </a:extLst>
          </p:cNvPr>
          <p:cNvPicPr>
            <a:picLocks noChangeAspect="1"/>
          </p:cNvPicPr>
          <p:nvPr/>
        </p:nvPicPr>
        <p:blipFill rotWithShape="1">
          <a:blip r:embed="rId3">
            <a:extLst>
              <a:ext uri="{28A0092B-C50C-407E-A947-70E740481C1C}">
                <a14:useLocalDpi xmlns:a14="http://schemas.microsoft.com/office/drawing/2010/main" val="0"/>
              </a:ext>
            </a:extLst>
          </a:blip>
          <a:srcRect t="59204"/>
          <a:stretch/>
        </p:blipFill>
        <p:spPr>
          <a:xfrm>
            <a:off x="1919062" y="1308566"/>
            <a:ext cx="5305877" cy="3062732"/>
          </a:xfrm>
          <a:prstGeom prst="rect">
            <a:avLst/>
          </a:prstGeom>
        </p:spPr>
      </p:pic>
      <p:sp>
        <p:nvSpPr>
          <p:cNvPr id="5" name="Textfeld 4">
            <a:extLst>
              <a:ext uri="{FF2B5EF4-FFF2-40B4-BE49-F238E27FC236}">
                <a16:creationId xmlns:a16="http://schemas.microsoft.com/office/drawing/2014/main" id="{DD4EB905-21D7-48F4-8D54-C345AB564770}"/>
              </a:ext>
            </a:extLst>
          </p:cNvPr>
          <p:cNvSpPr txBox="1"/>
          <p:nvPr/>
        </p:nvSpPr>
        <p:spPr>
          <a:xfrm>
            <a:off x="5161026" y="160525"/>
            <a:ext cx="3648321"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Dürrenstein – </a:t>
            </a:r>
            <a:r>
              <a:rPr lang="de-DE" sz="1950" b="1" dirty="0" err="1"/>
              <a:t>Picco</a:t>
            </a:r>
            <a:r>
              <a:rPr lang="de-DE" sz="1950" b="1" dirty="0"/>
              <a:t> di </a:t>
            </a:r>
            <a:r>
              <a:rPr lang="de-DE" sz="1950" b="1" dirty="0" err="1"/>
              <a:t>Vallandro</a:t>
            </a:r>
            <a:endParaRPr lang="de-DE" sz="1950" b="1" dirty="0"/>
          </a:p>
          <a:p>
            <a:r>
              <a:rPr lang="de-DE" sz="1950" b="1" dirty="0"/>
              <a:t>25.02.2021 – 15:45</a:t>
            </a:r>
          </a:p>
        </p:txBody>
      </p:sp>
    </p:spTree>
    <p:extLst>
      <p:ext uri="{BB962C8B-B14F-4D97-AF65-F5344CB8AC3E}">
        <p14:creationId xmlns:p14="http://schemas.microsoft.com/office/powerpoint/2010/main" val="297322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X:\Daten\Vorträge\2017-2018\Originalbilder\2012-01-16 Planneralm [LWD Tirol] (35).jp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CA0E9F74-FF66-4C9E-B7BF-DA359299FC4E}"/>
              </a:ext>
            </a:extLst>
          </p:cNvPr>
          <p:cNvSpPr>
            <a:spLocks noGrp="1"/>
          </p:cNvSpPr>
          <p:nvPr>
            <p:ph type="title"/>
          </p:nvPr>
        </p:nvSpPr>
        <p:spPr/>
        <p:txBody>
          <a:bodyPr/>
          <a:lstStyle/>
          <a:p>
            <a:r>
              <a:rPr lang="de-DE" dirty="0" smtClean="0"/>
              <a:t>Gleitschnee / </a:t>
            </a:r>
            <a:r>
              <a:rPr lang="de-DE" dirty="0" err="1" smtClean="0"/>
              <a:t>Valanghe</a:t>
            </a:r>
            <a:r>
              <a:rPr lang="de-DE" dirty="0" smtClean="0"/>
              <a:t> di </a:t>
            </a:r>
            <a:r>
              <a:rPr lang="de-DE" dirty="0" err="1" smtClean="0"/>
              <a:t>slittamento</a:t>
            </a:r>
            <a:endParaRPr lang="de-AT" dirty="0"/>
          </a:p>
        </p:txBody>
      </p:sp>
    </p:spTree>
    <p:extLst>
      <p:ext uri="{BB962C8B-B14F-4D97-AF65-F5344CB8AC3E}">
        <p14:creationId xmlns:p14="http://schemas.microsoft.com/office/powerpoint/2010/main" val="2277396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9EC7E-9E4F-4F2F-BFC7-225B7B6D1429}"/>
              </a:ext>
            </a:extLst>
          </p:cNvPr>
          <p:cNvSpPr>
            <a:spLocks noGrp="1"/>
          </p:cNvSpPr>
          <p:nvPr>
            <p:ph type="title"/>
          </p:nvPr>
        </p:nvSpPr>
        <p:spPr>
          <a:xfrm>
            <a:off x="284560" y="0"/>
            <a:ext cx="8859440" cy="456000"/>
          </a:xfrm>
        </p:spPr>
        <p:txBody>
          <a:bodyPr/>
          <a:lstStyle/>
          <a:p>
            <a:pPr algn="r"/>
            <a:r>
              <a:rPr lang="de-DE" b="1" dirty="0"/>
              <a:t>Gleitschnee</a:t>
            </a:r>
            <a:br>
              <a:rPr lang="de-DE" b="1" dirty="0"/>
            </a:br>
            <a:r>
              <a:rPr lang="de-DE" b="1" dirty="0"/>
              <a:t>Valanghe di </a:t>
            </a:r>
            <a:r>
              <a:rPr lang="de-DE" b="1" dirty="0" err="1"/>
              <a:t>slittamento</a:t>
            </a:r>
            <a:endParaRPr lang="de-DE" b="1" dirty="0"/>
          </a:p>
        </p:txBody>
      </p:sp>
      <p:sp>
        <p:nvSpPr>
          <p:cNvPr id="3" name="Inhaltsplatzhalter 2">
            <a:extLst>
              <a:ext uri="{FF2B5EF4-FFF2-40B4-BE49-F238E27FC236}">
                <a16:creationId xmlns:a16="http://schemas.microsoft.com/office/drawing/2014/main" id="{EFE7BC47-FA56-4DF5-89BF-AFDE660CC74B}"/>
              </a:ext>
            </a:extLst>
          </p:cNvPr>
          <p:cNvSpPr>
            <a:spLocks noGrp="1"/>
          </p:cNvSpPr>
          <p:nvPr>
            <p:ph idx="1"/>
          </p:nvPr>
        </p:nvSpPr>
        <p:spPr>
          <a:xfrm>
            <a:off x="284560" y="1227868"/>
            <a:ext cx="4131609" cy="3040574"/>
          </a:xfrm>
        </p:spPr>
        <p:txBody>
          <a:bodyPr>
            <a:normAutofit fontScale="55000" lnSpcReduction="20000"/>
          </a:bodyPr>
          <a:lstStyle/>
          <a:p>
            <a:r>
              <a:rPr lang="de-DE" dirty="0"/>
              <a:t>Gesamte oft mächtige Schneedecke gleitet auf glattem Untergrund ab </a:t>
            </a:r>
            <a:r>
              <a:rPr lang="de-DE" i="1" dirty="0"/>
              <a:t>– </a:t>
            </a:r>
            <a:r>
              <a:rPr lang="de-DE" i="1" dirty="0" err="1"/>
              <a:t>l`intero</a:t>
            </a:r>
            <a:r>
              <a:rPr lang="de-DE" i="1" dirty="0"/>
              <a:t> </a:t>
            </a:r>
            <a:r>
              <a:rPr lang="de-DE" i="1" dirty="0" err="1"/>
              <a:t>manto</a:t>
            </a:r>
            <a:r>
              <a:rPr lang="de-DE" i="1" dirty="0"/>
              <a:t> </a:t>
            </a:r>
            <a:r>
              <a:rPr lang="de-DE" i="1" dirty="0" err="1"/>
              <a:t>slitta</a:t>
            </a:r>
            <a:r>
              <a:rPr lang="de-DE" i="1" dirty="0"/>
              <a:t> sul </a:t>
            </a:r>
            <a:r>
              <a:rPr lang="de-DE" i="1" dirty="0" err="1"/>
              <a:t>terreno</a:t>
            </a:r>
            <a:r>
              <a:rPr lang="de-DE" i="1" dirty="0"/>
              <a:t> </a:t>
            </a:r>
            <a:r>
              <a:rPr lang="de-DE" i="1" dirty="0" err="1"/>
              <a:t>liscio</a:t>
            </a:r>
            <a:endParaRPr lang="de-DE" i="1" dirty="0"/>
          </a:p>
          <a:p>
            <a:r>
              <a:rPr lang="de-DE" dirty="0"/>
              <a:t>Kalt oder warm </a:t>
            </a:r>
            <a:r>
              <a:rPr lang="de-DE" i="1" dirty="0"/>
              <a:t>– </a:t>
            </a:r>
            <a:r>
              <a:rPr lang="de-DE" i="1" dirty="0" err="1"/>
              <a:t>caldo</a:t>
            </a:r>
            <a:r>
              <a:rPr lang="de-DE" i="1" dirty="0"/>
              <a:t> o </a:t>
            </a:r>
            <a:r>
              <a:rPr lang="de-DE" i="1" dirty="0" err="1"/>
              <a:t>freddo</a:t>
            </a:r>
            <a:endParaRPr lang="de-DE" i="1" dirty="0"/>
          </a:p>
          <a:p>
            <a:r>
              <a:rPr lang="de-DE" dirty="0"/>
              <a:t>Fast nur spontane Auslösung </a:t>
            </a:r>
            <a:r>
              <a:rPr lang="de-DE" i="1" dirty="0"/>
              <a:t>– quasi sempre </a:t>
            </a:r>
            <a:r>
              <a:rPr lang="de-DE" i="1" dirty="0" err="1"/>
              <a:t>valanghe</a:t>
            </a:r>
            <a:r>
              <a:rPr lang="de-DE" i="1" dirty="0"/>
              <a:t> </a:t>
            </a:r>
            <a:r>
              <a:rPr lang="de-DE" i="1" dirty="0" err="1"/>
              <a:t>spontanee</a:t>
            </a:r>
            <a:endParaRPr lang="de-DE" i="1" dirty="0"/>
          </a:p>
          <a:p>
            <a:r>
              <a:rPr lang="de-DE" dirty="0"/>
              <a:t>Besonders an Sonnenhängen </a:t>
            </a:r>
            <a:r>
              <a:rPr lang="de-DE" i="1" dirty="0"/>
              <a:t>– </a:t>
            </a:r>
            <a:r>
              <a:rPr lang="de-DE" i="1" dirty="0" err="1"/>
              <a:t>spesso</a:t>
            </a:r>
            <a:r>
              <a:rPr lang="de-DE" i="1" dirty="0"/>
              <a:t> </a:t>
            </a:r>
            <a:r>
              <a:rPr lang="de-DE" i="1" dirty="0" err="1"/>
              <a:t>su</a:t>
            </a:r>
            <a:r>
              <a:rPr lang="de-DE" i="1" dirty="0"/>
              <a:t> </a:t>
            </a:r>
            <a:r>
              <a:rPr lang="de-DE" i="1" dirty="0" err="1"/>
              <a:t>pendii</a:t>
            </a:r>
            <a:r>
              <a:rPr lang="de-DE" i="1" dirty="0"/>
              <a:t> </a:t>
            </a:r>
            <a:r>
              <a:rPr lang="de-DE" i="1" dirty="0" err="1"/>
              <a:t>soleggiati</a:t>
            </a:r>
            <a:endParaRPr lang="de-DE" i="1" dirty="0"/>
          </a:p>
          <a:p>
            <a:r>
              <a:rPr lang="de-DE" dirty="0"/>
              <a:t>Tage bis Monate </a:t>
            </a:r>
            <a:r>
              <a:rPr lang="de-DE" i="1" dirty="0"/>
              <a:t>– </a:t>
            </a:r>
            <a:r>
              <a:rPr lang="de-DE" i="1" dirty="0" err="1"/>
              <a:t>giorni</a:t>
            </a:r>
            <a:r>
              <a:rPr lang="de-DE" i="1" dirty="0"/>
              <a:t> </a:t>
            </a:r>
            <a:r>
              <a:rPr lang="de-DE" i="1" dirty="0" err="1"/>
              <a:t>fino</a:t>
            </a:r>
            <a:r>
              <a:rPr lang="de-DE" i="1" dirty="0"/>
              <a:t> a </a:t>
            </a:r>
            <a:r>
              <a:rPr lang="de-DE" i="1" dirty="0" err="1"/>
              <a:t>mesi</a:t>
            </a:r>
            <a:endParaRPr lang="de-DE" i="1" dirty="0"/>
          </a:p>
          <a:p>
            <a:r>
              <a:rPr lang="de-DE" dirty="0"/>
              <a:t>Zonen um Gleitschneemäuler meiden </a:t>
            </a:r>
            <a:r>
              <a:rPr lang="de-DE" i="1" dirty="0"/>
              <a:t>– </a:t>
            </a:r>
            <a:r>
              <a:rPr lang="de-DE" i="1" dirty="0" err="1"/>
              <a:t>evitare</a:t>
            </a:r>
            <a:r>
              <a:rPr lang="de-DE" i="1" dirty="0"/>
              <a:t> </a:t>
            </a:r>
            <a:r>
              <a:rPr lang="de-DE" i="1" dirty="0" err="1"/>
              <a:t>zone</a:t>
            </a:r>
            <a:r>
              <a:rPr lang="de-DE" i="1" dirty="0"/>
              <a:t> </a:t>
            </a:r>
            <a:r>
              <a:rPr lang="de-DE" i="1" dirty="0" err="1"/>
              <a:t>con</a:t>
            </a:r>
            <a:r>
              <a:rPr lang="de-DE" i="1" dirty="0"/>
              <a:t> </a:t>
            </a:r>
            <a:r>
              <a:rPr lang="de-DE" i="1" dirty="0" err="1"/>
              <a:t>crepe</a:t>
            </a:r>
            <a:r>
              <a:rPr lang="de-DE" i="1" dirty="0"/>
              <a:t> di </a:t>
            </a:r>
            <a:r>
              <a:rPr lang="de-DE" i="1" dirty="0" err="1"/>
              <a:t>slittamento</a:t>
            </a:r>
            <a:endParaRPr lang="de-DE" i="1" dirty="0"/>
          </a:p>
        </p:txBody>
      </p:sp>
      <p:pic>
        <p:nvPicPr>
          <p:cNvPr id="5" name="Picture 10" descr="Icon Avalanche Problems Gliding Snow © EAWS | EAWS European Avalanche Warning Services">
            <a:extLst>
              <a:ext uri="{FF2B5EF4-FFF2-40B4-BE49-F238E27FC236}">
                <a16:creationId xmlns:a16="http://schemas.microsoft.com/office/drawing/2014/main" id="{B944C64F-6C70-41DE-A238-B2CC26752B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8"/>
          <a:stretch/>
        </p:blipFill>
        <p:spPr bwMode="auto">
          <a:xfrm>
            <a:off x="4862353" y="857171"/>
            <a:ext cx="4281647" cy="428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6698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chnee, draußen, Skifahren, Natur enthält.&#10;&#10;Automatisch generierte Beschreibung">
            <a:extLst>
              <a:ext uri="{FF2B5EF4-FFF2-40B4-BE49-F238E27FC236}">
                <a16:creationId xmlns:a16="http://schemas.microsoft.com/office/drawing/2014/main" id="{AC5AD4EA-4539-4C75-AE98-7FAF815798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4727"/>
            <a:ext cx="7921487" cy="5941115"/>
          </a:xfrm>
          <a:prstGeom prst="rect">
            <a:avLst/>
          </a:prstGeom>
        </p:spPr>
      </p:pic>
      <p:sp>
        <p:nvSpPr>
          <p:cNvPr id="4" name="Textfeld 3">
            <a:extLst>
              <a:ext uri="{FF2B5EF4-FFF2-40B4-BE49-F238E27FC236}">
                <a16:creationId xmlns:a16="http://schemas.microsoft.com/office/drawing/2014/main" id="{9AF011AD-9BB4-41CC-A790-002EF4B27D06}"/>
              </a:ext>
            </a:extLst>
          </p:cNvPr>
          <p:cNvSpPr txBox="1"/>
          <p:nvPr/>
        </p:nvSpPr>
        <p:spPr>
          <a:xfrm>
            <a:off x="5257800" y="4824526"/>
            <a:ext cx="1472326" cy="300082"/>
          </a:xfrm>
          <a:prstGeom prst="rect">
            <a:avLst/>
          </a:prstGeom>
          <a:noFill/>
        </p:spPr>
        <p:txBody>
          <a:bodyPr wrap="none" rtlCol="0">
            <a:spAutoFit/>
          </a:bodyPr>
          <a:lstStyle/>
          <a:p>
            <a:r>
              <a:rPr lang="de-DE" sz="1350" dirty="0"/>
              <a:t>Foto: Müller Franz</a:t>
            </a:r>
          </a:p>
        </p:txBody>
      </p:sp>
      <p:sp>
        <p:nvSpPr>
          <p:cNvPr id="5" name="Textfeld 4">
            <a:extLst>
              <a:ext uri="{FF2B5EF4-FFF2-40B4-BE49-F238E27FC236}">
                <a16:creationId xmlns:a16="http://schemas.microsoft.com/office/drawing/2014/main" id="{90C15DAF-1AAB-4924-9176-D2036FC877DE}"/>
              </a:ext>
            </a:extLst>
          </p:cNvPr>
          <p:cNvSpPr txBox="1"/>
          <p:nvPr/>
        </p:nvSpPr>
        <p:spPr>
          <a:xfrm>
            <a:off x="5681913" y="294774"/>
            <a:ext cx="3389828" cy="992579"/>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err="1"/>
              <a:t>Finailwiesen</a:t>
            </a:r>
            <a:r>
              <a:rPr lang="de-DE" sz="1950" b="1" dirty="0"/>
              <a:t>, Schnals - </a:t>
            </a:r>
            <a:r>
              <a:rPr lang="de-DE" sz="1950" b="1" dirty="0" err="1"/>
              <a:t>Senales</a:t>
            </a:r>
            <a:endParaRPr lang="de-DE" sz="1950" b="1" dirty="0"/>
          </a:p>
          <a:p>
            <a:r>
              <a:rPr lang="de-DE" sz="1950" b="1" dirty="0"/>
              <a:t>23.11.2019</a:t>
            </a:r>
          </a:p>
        </p:txBody>
      </p:sp>
    </p:spTree>
    <p:extLst>
      <p:ext uri="{BB962C8B-B14F-4D97-AF65-F5344CB8AC3E}">
        <p14:creationId xmlns:p14="http://schemas.microsoft.com/office/powerpoint/2010/main" val="15873055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AF011AD-9BB4-41CC-A790-002EF4B27D06}"/>
              </a:ext>
            </a:extLst>
          </p:cNvPr>
          <p:cNvSpPr txBox="1"/>
          <p:nvPr/>
        </p:nvSpPr>
        <p:spPr>
          <a:xfrm>
            <a:off x="5257800" y="4824526"/>
            <a:ext cx="1472326" cy="300082"/>
          </a:xfrm>
          <a:prstGeom prst="rect">
            <a:avLst/>
          </a:prstGeom>
          <a:noFill/>
        </p:spPr>
        <p:txBody>
          <a:bodyPr wrap="none" rtlCol="0">
            <a:spAutoFit/>
          </a:bodyPr>
          <a:lstStyle/>
          <a:p>
            <a:r>
              <a:rPr lang="de-DE" sz="1350" dirty="0"/>
              <a:t>Foto: Müller Franz</a:t>
            </a:r>
          </a:p>
        </p:txBody>
      </p:sp>
      <p:pic>
        <p:nvPicPr>
          <p:cNvPr id="6" name="Grafik 5" descr="Ein Bild, das draußen, Schnee, Baum, Natur enthält.&#10;&#10;Automatisch generierte Beschreibung">
            <a:extLst>
              <a:ext uri="{FF2B5EF4-FFF2-40B4-BE49-F238E27FC236}">
                <a16:creationId xmlns:a16="http://schemas.microsoft.com/office/drawing/2014/main" id="{1B8C1EDD-C8FD-4EC8-A5DC-BCC064855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906"/>
            <a:ext cx="6858000" cy="5143500"/>
          </a:xfrm>
          <a:prstGeom prst="rect">
            <a:avLst/>
          </a:prstGeom>
        </p:spPr>
      </p:pic>
      <p:sp>
        <p:nvSpPr>
          <p:cNvPr id="7" name="Textfeld 6">
            <a:extLst>
              <a:ext uri="{FF2B5EF4-FFF2-40B4-BE49-F238E27FC236}">
                <a16:creationId xmlns:a16="http://schemas.microsoft.com/office/drawing/2014/main" id="{C9BE39A3-499C-448A-9A47-7AA3F0F29237}"/>
              </a:ext>
            </a:extLst>
          </p:cNvPr>
          <p:cNvSpPr txBox="1"/>
          <p:nvPr/>
        </p:nvSpPr>
        <p:spPr>
          <a:xfrm>
            <a:off x="6939195" y="3848270"/>
            <a:ext cx="2117887" cy="507831"/>
          </a:xfrm>
          <a:prstGeom prst="rect">
            <a:avLst/>
          </a:prstGeom>
          <a:noFill/>
        </p:spPr>
        <p:txBody>
          <a:bodyPr wrap="none" rtlCol="0">
            <a:spAutoFit/>
          </a:bodyPr>
          <a:lstStyle/>
          <a:p>
            <a:r>
              <a:rPr lang="de-DE" sz="1350" dirty="0"/>
              <a:t>Foto:</a:t>
            </a:r>
          </a:p>
          <a:p>
            <a:r>
              <a:rPr lang="de-DE" sz="1350" dirty="0"/>
              <a:t>Forststation Sand in Taufers</a:t>
            </a:r>
          </a:p>
        </p:txBody>
      </p:sp>
      <p:sp>
        <p:nvSpPr>
          <p:cNvPr id="8" name="Textfeld 7">
            <a:extLst>
              <a:ext uri="{FF2B5EF4-FFF2-40B4-BE49-F238E27FC236}">
                <a16:creationId xmlns:a16="http://schemas.microsoft.com/office/drawing/2014/main" id="{16D3A7EC-E1EE-4183-B968-BC0534F18929}"/>
              </a:ext>
            </a:extLst>
          </p:cNvPr>
          <p:cNvSpPr txBox="1"/>
          <p:nvPr/>
        </p:nvSpPr>
        <p:spPr>
          <a:xfrm>
            <a:off x="6939195" y="262501"/>
            <a:ext cx="2127110" cy="1592744"/>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Rein in Taufers – Riva di </a:t>
            </a:r>
            <a:r>
              <a:rPr lang="de-DE" sz="1950" b="1" dirty="0" err="1"/>
              <a:t>Tures</a:t>
            </a:r>
            <a:endParaRPr lang="de-DE" sz="1950" b="1" dirty="0"/>
          </a:p>
          <a:p>
            <a:r>
              <a:rPr lang="de-DE" sz="1950" b="1" dirty="0"/>
              <a:t>18.02.2019</a:t>
            </a:r>
          </a:p>
        </p:txBody>
      </p:sp>
    </p:spTree>
    <p:extLst>
      <p:ext uri="{BB962C8B-B14F-4D97-AF65-F5344CB8AC3E}">
        <p14:creationId xmlns:p14="http://schemas.microsoft.com/office/powerpoint/2010/main" val="1873094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draußen, Schnee, Natur, Steigung enthält.&#10;&#10;Automatisch generierte Beschreibung">
            <a:extLst>
              <a:ext uri="{FF2B5EF4-FFF2-40B4-BE49-F238E27FC236}">
                <a16:creationId xmlns:a16="http://schemas.microsoft.com/office/drawing/2014/main" id="{472D5A44-5A60-42C8-93D2-63587CB33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940"/>
            <a:ext cx="6822080" cy="5116560"/>
          </a:xfrm>
          <a:prstGeom prst="rect">
            <a:avLst/>
          </a:prstGeom>
        </p:spPr>
      </p:pic>
      <p:sp>
        <p:nvSpPr>
          <p:cNvPr id="7" name="Textfeld 6">
            <a:extLst>
              <a:ext uri="{FF2B5EF4-FFF2-40B4-BE49-F238E27FC236}">
                <a16:creationId xmlns:a16="http://schemas.microsoft.com/office/drawing/2014/main" id="{7316C11B-BADD-41DB-9EF2-377FB71B4193}"/>
              </a:ext>
            </a:extLst>
          </p:cNvPr>
          <p:cNvSpPr txBox="1"/>
          <p:nvPr/>
        </p:nvSpPr>
        <p:spPr>
          <a:xfrm>
            <a:off x="6939195" y="3848270"/>
            <a:ext cx="2117887" cy="507831"/>
          </a:xfrm>
          <a:prstGeom prst="rect">
            <a:avLst/>
          </a:prstGeom>
          <a:noFill/>
        </p:spPr>
        <p:txBody>
          <a:bodyPr wrap="none" rtlCol="0">
            <a:spAutoFit/>
          </a:bodyPr>
          <a:lstStyle/>
          <a:p>
            <a:r>
              <a:rPr lang="de-DE" sz="1350" dirty="0"/>
              <a:t>Foto:</a:t>
            </a:r>
          </a:p>
          <a:p>
            <a:r>
              <a:rPr lang="de-DE" sz="1350" dirty="0"/>
              <a:t>Forststation Sand in Taufers</a:t>
            </a:r>
          </a:p>
        </p:txBody>
      </p:sp>
      <p:sp>
        <p:nvSpPr>
          <p:cNvPr id="6" name="Textfeld 5">
            <a:extLst>
              <a:ext uri="{FF2B5EF4-FFF2-40B4-BE49-F238E27FC236}">
                <a16:creationId xmlns:a16="http://schemas.microsoft.com/office/drawing/2014/main" id="{6C3EB7AF-EF34-4154-9234-4EBAC31871A8}"/>
              </a:ext>
            </a:extLst>
          </p:cNvPr>
          <p:cNvSpPr txBox="1"/>
          <p:nvPr/>
        </p:nvSpPr>
        <p:spPr>
          <a:xfrm>
            <a:off x="6939195" y="262501"/>
            <a:ext cx="2127110" cy="1592744"/>
          </a:xfrm>
          <a:prstGeom prst="rect">
            <a:avLst/>
          </a:prstGeom>
          <a:solidFill>
            <a:schemeClr val="bg1">
              <a:alpha val="78000"/>
            </a:schemeClr>
          </a:solidFill>
          <a:ln w="3175">
            <a:solidFill>
              <a:schemeClr val="tx1"/>
            </a:solidFill>
          </a:ln>
        </p:spPr>
        <p:txBody>
          <a:bodyPr wrap="square" rtlCol="0">
            <a:spAutoFit/>
          </a:bodyPr>
          <a:lstStyle/>
          <a:p>
            <a:r>
              <a:rPr lang="de-DE" sz="1950" b="1" dirty="0"/>
              <a:t>Lawinenunfall - </a:t>
            </a:r>
            <a:r>
              <a:rPr lang="de-DE" sz="1950" b="1" dirty="0" err="1"/>
              <a:t>Incidente</a:t>
            </a:r>
            <a:endParaRPr lang="de-DE" sz="1950" b="1" dirty="0"/>
          </a:p>
          <a:p>
            <a:r>
              <a:rPr lang="de-DE" sz="1950" b="1" dirty="0"/>
              <a:t>Rein in Taufers – Riva di </a:t>
            </a:r>
            <a:r>
              <a:rPr lang="de-DE" sz="1950" b="1" dirty="0" err="1"/>
              <a:t>Tures</a:t>
            </a:r>
            <a:endParaRPr lang="de-DE" sz="1950" b="1" dirty="0"/>
          </a:p>
          <a:p>
            <a:r>
              <a:rPr lang="de-DE" sz="1950" b="1" dirty="0"/>
              <a:t>18.02.2019</a:t>
            </a:r>
          </a:p>
        </p:txBody>
      </p:sp>
    </p:spTree>
    <p:extLst>
      <p:ext uri="{BB962C8B-B14F-4D97-AF65-F5344CB8AC3E}">
        <p14:creationId xmlns:p14="http://schemas.microsoft.com/office/powerpoint/2010/main" val="16638047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5046921" y="521209"/>
            <a:ext cx="3949728" cy="447365"/>
          </a:xfrm>
        </p:spPr>
        <p:txBody>
          <a:bodyPr>
            <a:normAutofit/>
          </a:bodyPr>
          <a:lstStyle/>
          <a:p>
            <a:r>
              <a:rPr lang="de-DE" dirty="0" smtClean="0"/>
              <a:t>Anwender</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Lawinenprobleme</a:t>
            </a:r>
            <a:endParaRPr lang="de-AT" dirty="0"/>
          </a:p>
        </p:txBody>
      </p:sp>
      <p:pic>
        <p:nvPicPr>
          <p:cNvPr id="7" name="Bildplatzhalter 6">
            <a:extLst>
              <a:ext uri="{FF2B5EF4-FFF2-40B4-BE49-F238E27FC236}">
                <a16:creationId xmlns:a16="http://schemas.microsoft.com/office/drawing/2014/main" id="{85634859-F4F4-44BF-8399-A36A5B93B9D1}"/>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5876" b="15876"/>
          <a:stretch>
            <a:fillRect/>
          </a:stretch>
        </p:blipFill>
        <p:spPr/>
      </p:pic>
    </p:spTree>
    <p:extLst>
      <p:ext uri="{BB962C8B-B14F-4D97-AF65-F5344CB8AC3E}">
        <p14:creationId xmlns:p14="http://schemas.microsoft.com/office/powerpoint/2010/main" val="39203263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Lawinenproblem Neuschnee</a:t>
            </a:r>
          </a:p>
        </p:txBody>
      </p:sp>
      <p:pic>
        <p:nvPicPr>
          <p:cNvPr id="5122" name="Picture 2" descr="X:\Daten\Vorträge\2017-2018\Originalbilder\Icons\ICON_Neuschnee_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312" y="973931"/>
            <a:ext cx="4039791" cy="4039791"/>
          </a:xfrm>
          <a:prstGeom prst="rect">
            <a:avLst/>
          </a:prstGeom>
          <a:noFill/>
          <a:extLst>
            <a:ext uri="{909E8E84-426E-40DD-AFC4-6F175D3DCCD1}">
              <a14:hiddenFill xmlns:a14="http://schemas.microsoft.com/office/drawing/2010/main">
                <a:solidFill>
                  <a:srgbClr val="FFFFFF"/>
                </a:solidFill>
              </a14:hiddenFill>
            </a:ext>
          </a:extLst>
        </p:spPr>
      </p:pic>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endParaRPr lang="de-DE" dirty="0"/>
          </a:p>
          <a:p>
            <a:pPr marL="342900" indent="-342900"/>
            <a:endParaRPr lang="de-DE" dirty="0"/>
          </a:p>
          <a:p>
            <a:pPr marL="0" indent="0" algn="ctr">
              <a:buNone/>
            </a:pPr>
            <a:endParaRPr lang="de-DE" sz="4800" dirty="0"/>
          </a:p>
          <a:p>
            <a:pPr marL="0" indent="0" algn="ctr">
              <a:buNone/>
            </a:pPr>
            <a:r>
              <a:rPr lang="de-DE" sz="4800" dirty="0"/>
              <a:t>ABWARTEN!</a:t>
            </a:r>
          </a:p>
          <a:p>
            <a:endParaRPr lang="de-DE" dirty="0"/>
          </a:p>
        </p:txBody>
      </p:sp>
    </p:spTree>
    <p:extLst>
      <p:ext uri="{BB962C8B-B14F-4D97-AF65-F5344CB8AC3E}">
        <p14:creationId xmlns:p14="http://schemas.microsoft.com/office/powerpoint/2010/main" val="4572938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Lawinenproblem Triebschnee</a:t>
            </a:r>
          </a:p>
        </p:txBody>
      </p:sp>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endParaRPr lang="de-DE" dirty="0"/>
          </a:p>
          <a:p>
            <a:pPr marL="342900" indent="-342900"/>
            <a:endParaRPr lang="de-DE" dirty="0"/>
          </a:p>
          <a:p>
            <a:pPr marL="0" indent="0" algn="ctr">
              <a:buNone/>
            </a:pPr>
            <a:endParaRPr lang="de-DE" sz="4800" dirty="0"/>
          </a:p>
          <a:p>
            <a:pPr marL="0" indent="0" algn="ctr">
              <a:buNone/>
            </a:pPr>
            <a:r>
              <a:rPr lang="de-DE" sz="4800" dirty="0"/>
              <a:t>AUSWEICHEN!</a:t>
            </a:r>
          </a:p>
          <a:p>
            <a:endParaRPr lang="de-DE" dirty="0"/>
          </a:p>
        </p:txBody>
      </p:sp>
      <p:pic>
        <p:nvPicPr>
          <p:cNvPr id="5" name="Picture 2" descr="X:\Daten\Vorträge\2017-2018\Originalbilder\Icons\ICON_Triebschnee_f.jpg">
            <a:extLst>
              <a:ext uri="{FF2B5EF4-FFF2-40B4-BE49-F238E27FC236}">
                <a16:creationId xmlns:a16="http://schemas.microsoft.com/office/drawing/2014/main" id="{CAD92087-755B-41F1-ACC9-263C01963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312" y="973931"/>
            <a:ext cx="4039791" cy="403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818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Lawinenproblem Altschnee</a:t>
            </a:r>
          </a:p>
        </p:txBody>
      </p:sp>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endParaRPr lang="de-DE" dirty="0"/>
          </a:p>
          <a:p>
            <a:pPr marL="342900" indent="-342900"/>
            <a:endParaRPr lang="de-DE" dirty="0"/>
          </a:p>
          <a:p>
            <a:pPr marL="0" indent="0" algn="ctr">
              <a:buNone/>
            </a:pPr>
            <a:r>
              <a:rPr lang="de-DE" sz="4800" dirty="0"/>
              <a:t>DEFENSIV!</a:t>
            </a:r>
          </a:p>
          <a:p>
            <a:pPr marL="0" indent="0" algn="ctr">
              <a:buNone/>
            </a:pPr>
            <a:r>
              <a:rPr lang="de-DE" sz="4800" dirty="0"/>
              <a:t>AUSWEICHEN!</a:t>
            </a:r>
          </a:p>
          <a:p>
            <a:pPr marL="0" indent="0" algn="ctr">
              <a:buNone/>
            </a:pPr>
            <a:r>
              <a:rPr lang="de-DE" sz="4800" dirty="0">
                <a:solidFill>
                  <a:srgbClr val="FFC000"/>
                </a:solidFill>
              </a:rPr>
              <a:t>Anpassung von Strategien</a:t>
            </a:r>
          </a:p>
          <a:p>
            <a:endParaRPr lang="de-DE" dirty="0"/>
          </a:p>
        </p:txBody>
      </p:sp>
      <p:pic>
        <p:nvPicPr>
          <p:cNvPr id="5" name="Picture 2" descr="X:\Daten\Vorträge\2017-2018\Originalbilder\Icons\ICON_Altschnee_f.jpg">
            <a:extLst>
              <a:ext uri="{FF2B5EF4-FFF2-40B4-BE49-F238E27FC236}">
                <a16:creationId xmlns:a16="http://schemas.microsoft.com/office/drawing/2014/main" id="{7683BBD1-9E48-4B5B-BE31-E835651D6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3299" y="976929"/>
            <a:ext cx="4036793" cy="4036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389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normAutofit/>
          </a:bodyPr>
          <a:lstStyle/>
          <a:p>
            <a:r>
              <a:rPr lang="de-DE" dirty="0" smtClean="0"/>
              <a:t>Parks Canada / Kanada</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pic>
        <p:nvPicPr>
          <p:cNvPr id="6" name="Bildplatzhalter 5"/>
          <p:cNvPicPr>
            <a:picLocks noGrp="1"/>
          </p:cNvPicPr>
          <p:nvPr>
            <p:ph type="pic" sz="quarter" idx="10"/>
          </p:nvPr>
        </p:nvPicPr>
        <p:blipFill rotWithShape="1">
          <a:blip r:embed="rId2"/>
          <a:srcRect t="-5528" b="-5528"/>
          <a:stretch/>
        </p:blipFill>
        <p:spPr>
          <a:prstGeom prst="rect">
            <a:avLst/>
          </a:prstGeom>
        </p:spPr>
      </p:pic>
      <p:sp>
        <p:nvSpPr>
          <p:cNvPr id="2" name="Rechteck 1"/>
          <p:cNvSpPr/>
          <p:nvPr/>
        </p:nvSpPr>
        <p:spPr>
          <a:xfrm>
            <a:off x="192088" y="1246909"/>
            <a:ext cx="2218603" cy="297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4909083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Lawinenproblem Nassschnee</a:t>
            </a:r>
          </a:p>
        </p:txBody>
      </p:sp>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endParaRPr lang="de-DE" dirty="0"/>
          </a:p>
          <a:p>
            <a:pPr marL="342900" indent="-342900"/>
            <a:endParaRPr lang="de-DE" dirty="0"/>
          </a:p>
          <a:p>
            <a:pPr marL="0" indent="0" algn="ctr">
              <a:buNone/>
            </a:pPr>
            <a:endParaRPr lang="de-DE" sz="4800" dirty="0"/>
          </a:p>
          <a:p>
            <a:pPr marL="0" indent="0" algn="ctr">
              <a:buNone/>
            </a:pPr>
            <a:r>
              <a:rPr lang="de-DE" sz="4800" dirty="0"/>
              <a:t>ZEITEINTEILUNG!</a:t>
            </a:r>
          </a:p>
          <a:p>
            <a:endParaRPr lang="de-DE" dirty="0"/>
          </a:p>
        </p:txBody>
      </p:sp>
      <p:pic>
        <p:nvPicPr>
          <p:cNvPr id="5" name="Picture 2" descr="X:\Daten\Vorträge\2017-2018\Originalbilder\Icons\ICON_Nassschnee_f.jpg">
            <a:extLst>
              <a:ext uri="{FF2B5EF4-FFF2-40B4-BE49-F238E27FC236}">
                <a16:creationId xmlns:a16="http://schemas.microsoft.com/office/drawing/2014/main" id="{E991D10E-F80C-42B6-8C5A-B2B2AC47C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1663" y="973931"/>
            <a:ext cx="4039791" cy="403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4221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Lawinenproblem Gleitschnee</a:t>
            </a:r>
          </a:p>
        </p:txBody>
      </p:sp>
      <p:sp>
        <p:nvSpPr>
          <p:cNvPr id="4" name="Textplatzhalter 2">
            <a:extLst>
              <a:ext uri="{FF2B5EF4-FFF2-40B4-BE49-F238E27FC236}">
                <a16:creationId xmlns:a16="http://schemas.microsoft.com/office/drawing/2014/main" id="{C6ADAFD2-6BEF-4D75-9822-EA8FC1AB6847}"/>
              </a:ext>
            </a:extLst>
          </p:cNvPr>
          <p:cNvSpPr txBox="1">
            <a:spLocks/>
          </p:cNvSpPr>
          <p:nvPr/>
        </p:nvSpPr>
        <p:spPr>
          <a:xfrm>
            <a:off x="144066" y="973932"/>
            <a:ext cx="4427934" cy="40397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900" indent="-342900"/>
            <a:endParaRPr lang="de-DE" dirty="0"/>
          </a:p>
          <a:p>
            <a:pPr marL="342900" indent="-342900"/>
            <a:endParaRPr lang="de-DE" dirty="0"/>
          </a:p>
          <a:p>
            <a:pPr marL="0" indent="0" algn="ctr">
              <a:buNone/>
            </a:pPr>
            <a:endParaRPr lang="de-DE" sz="4800" dirty="0"/>
          </a:p>
          <a:p>
            <a:pPr marL="0" indent="0" algn="ctr">
              <a:buNone/>
            </a:pPr>
            <a:r>
              <a:rPr lang="de-DE" sz="4800" dirty="0"/>
              <a:t>ACHTUNG!</a:t>
            </a:r>
          </a:p>
          <a:p>
            <a:endParaRPr lang="de-DE" dirty="0"/>
          </a:p>
        </p:txBody>
      </p:sp>
      <p:pic>
        <p:nvPicPr>
          <p:cNvPr id="6" name="Picture 2" descr="X:\Daten\Vorträge\2017-2018\Originalbilder\Icons\ICON_Gleitschnee_f.jpg">
            <a:extLst>
              <a:ext uri="{FF2B5EF4-FFF2-40B4-BE49-F238E27FC236}">
                <a16:creationId xmlns:a16="http://schemas.microsoft.com/office/drawing/2014/main" id="{8377C88F-2A74-4B48-8B94-FF3051066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1655" y="973931"/>
            <a:ext cx="4039791" cy="403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809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p:cNvPicPr>
            <a:picLocks noGrp="1" noChangeAspect="1"/>
          </p:cNvPicPr>
          <p:nvPr>
            <p:ph type="pic" idx="1"/>
          </p:nvPr>
        </p:nvPicPr>
        <p:blipFill rotWithShape="1">
          <a:blip r:embed="rId2"/>
          <a:srcRect l="-19565" r="-19565"/>
          <a:stretch/>
        </p:blipFill>
        <p:spPr>
          <a:prstGeom prst="rect">
            <a:avLst/>
          </a:prstGeom>
        </p:spPr>
      </p:pic>
      <p:pic>
        <p:nvPicPr>
          <p:cNvPr id="8" name="Bildplatzhalter 7"/>
          <p:cNvPicPr>
            <a:picLocks noGrp="1" noChangeAspect="1"/>
          </p:cNvPicPr>
          <p:nvPr>
            <p:ph type="pic" idx="12"/>
          </p:nvPr>
        </p:nvPicPr>
        <p:blipFill rotWithShape="1">
          <a:blip r:embed="rId3"/>
          <a:srcRect l="-19748" r="-19748"/>
          <a:stretch/>
        </p:blipFill>
        <p:spPr>
          <a:prstGeom prst="rect">
            <a:avLst/>
          </a:prstGeom>
        </p:spPr>
      </p:pic>
      <p:sp>
        <p:nvSpPr>
          <p:cNvPr id="4" name="Textplatzhalter 3"/>
          <p:cNvSpPr>
            <a:spLocks noGrp="1"/>
          </p:cNvSpPr>
          <p:nvPr>
            <p:ph type="body" sz="quarter" idx="11"/>
          </p:nvPr>
        </p:nvSpPr>
        <p:spPr/>
        <p:txBody>
          <a:bodyPr/>
          <a:lstStyle/>
          <a:p>
            <a:r>
              <a:rPr lang="de-DE" dirty="0" smtClean="0"/>
              <a:t>White </a:t>
            </a:r>
            <a:r>
              <a:rPr lang="de-DE" dirty="0" err="1" smtClean="0"/>
              <a:t>Risk</a:t>
            </a:r>
            <a:endParaRPr lang="de-AT" dirty="0"/>
          </a:p>
        </p:txBody>
      </p:sp>
      <p:sp>
        <p:nvSpPr>
          <p:cNvPr id="5" name="Titel 4"/>
          <p:cNvSpPr>
            <a:spLocks noGrp="1"/>
          </p:cNvSpPr>
          <p:nvPr>
            <p:ph type="title"/>
          </p:nvPr>
        </p:nvSpPr>
        <p:spPr>
          <a:xfrm>
            <a:off x="144067" y="517932"/>
            <a:ext cx="4975188" cy="456000"/>
          </a:xfrm>
        </p:spPr>
        <p:txBody>
          <a:bodyPr/>
          <a:lstStyle/>
          <a:p>
            <a:r>
              <a:rPr lang="de-DE" dirty="0" err="1" smtClean="0"/>
              <a:t>Analyser</a:t>
            </a:r>
            <a:r>
              <a:rPr lang="de-DE" dirty="0" smtClean="0"/>
              <a:t> für Lawinenprobleme</a:t>
            </a:r>
            <a:endParaRPr lang="de-AT" dirty="0"/>
          </a:p>
        </p:txBody>
      </p:sp>
      <p:sp>
        <p:nvSpPr>
          <p:cNvPr id="6" name="Inhaltsplatzhalter 5"/>
          <p:cNvSpPr>
            <a:spLocks noGrp="1"/>
          </p:cNvSpPr>
          <p:nvPr>
            <p:ph sz="quarter" idx="15"/>
          </p:nvPr>
        </p:nvSpPr>
        <p:spPr/>
        <p:txBody>
          <a:bodyPr/>
          <a:lstStyle/>
          <a:p>
            <a:endParaRPr lang="de-AT"/>
          </a:p>
        </p:txBody>
      </p:sp>
      <p:sp>
        <p:nvSpPr>
          <p:cNvPr id="7" name="Inhaltsplatzhalter 6"/>
          <p:cNvSpPr>
            <a:spLocks noGrp="1"/>
          </p:cNvSpPr>
          <p:nvPr>
            <p:ph sz="quarter" idx="16"/>
          </p:nvPr>
        </p:nvSpPr>
        <p:spPr/>
        <p:txBody>
          <a:bodyPr/>
          <a:lstStyle/>
          <a:p>
            <a:endParaRPr lang="de-AT"/>
          </a:p>
        </p:txBody>
      </p:sp>
    </p:spTree>
    <p:extLst>
      <p:ext uri="{BB962C8B-B14F-4D97-AF65-F5344CB8AC3E}">
        <p14:creationId xmlns:p14="http://schemas.microsoft.com/office/powerpoint/2010/main" val="20443352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1"/>
          </p:nvPr>
        </p:nvSpPr>
        <p:spPr/>
        <p:txBody>
          <a:bodyPr/>
          <a:lstStyle/>
          <a:p>
            <a:r>
              <a:rPr lang="de-DE" dirty="0" smtClean="0"/>
              <a:t>White </a:t>
            </a:r>
            <a:r>
              <a:rPr lang="de-DE" dirty="0" err="1" smtClean="0"/>
              <a:t>Risk</a:t>
            </a:r>
            <a:endParaRPr lang="de-AT" dirty="0"/>
          </a:p>
        </p:txBody>
      </p:sp>
      <p:sp>
        <p:nvSpPr>
          <p:cNvPr id="5" name="Titel 4"/>
          <p:cNvSpPr>
            <a:spLocks noGrp="1"/>
          </p:cNvSpPr>
          <p:nvPr>
            <p:ph type="title"/>
          </p:nvPr>
        </p:nvSpPr>
        <p:spPr>
          <a:xfrm>
            <a:off x="144067" y="517932"/>
            <a:ext cx="4975188" cy="456000"/>
          </a:xfrm>
        </p:spPr>
        <p:txBody>
          <a:bodyPr/>
          <a:lstStyle/>
          <a:p>
            <a:r>
              <a:rPr lang="de-DE" dirty="0" err="1" smtClean="0"/>
              <a:t>Analyser</a:t>
            </a:r>
            <a:r>
              <a:rPr lang="de-DE" dirty="0" smtClean="0"/>
              <a:t> für Lawinenprobleme</a:t>
            </a:r>
            <a:endParaRPr lang="de-AT" dirty="0"/>
          </a:p>
        </p:txBody>
      </p:sp>
      <p:sp>
        <p:nvSpPr>
          <p:cNvPr id="6" name="Inhaltsplatzhalter 5"/>
          <p:cNvSpPr>
            <a:spLocks noGrp="1"/>
          </p:cNvSpPr>
          <p:nvPr>
            <p:ph sz="quarter" idx="15"/>
          </p:nvPr>
        </p:nvSpPr>
        <p:spPr/>
        <p:txBody>
          <a:bodyPr/>
          <a:lstStyle/>
          <a:p>
            <a:endParaRPr lang="de-AT"/>
          </a:p>
        </p:txBody>
      </p:sp>
      <p:sp>
        <p:nvSpPr>
          <p:cNvPr id="7" name="Inhaltsplatzhalter 6"/>
          <p:cNvSpPr>
            <a:spLocks noGrp="1"/>
          </p:cNvSpPr>
          <p:nvPr>
            <p:ph sz="quarter" idx="16"/>
          </p:nvPr>
        </p:nvSpPr>
        <p:spPr/>
        <p:txBody>
          <a:bodyPr/>
          <a:lstStyle/>
          <a:p>
            <a:endParaRPr lang="de-AT"/>
          </a:p>
        </p:txBody>
      </p:sp>
      <p:pic>
        <p:nvPicPr>
          <p:cNvPr id="3" name="Bildplatzhalter 2"/>
          <p:cNvPicPr>
            <a:picLocks noGrp="1" noChangeAspect="1"/>
          </p:cNvPicPr>
          <p:nvPr>
            <p:ph type="pic" idx="12"/>
          </p:nvPr>
        </p:nvPicPr>
        <p:blipFill rotWithShape="1">
          <a:blip r:embed="rId2"/>
          <a:srcRect l="-16294" r="-16294"/>
          <a:stretch/>
        </p:blipFill>
        <p:spPr>
          <a:prstGeom prst="rect">
            <a:avLst/>
          </a:prstGeom>
        </p:spPr>
      </p:pic>
      <p:pic>
        <p:nvPicPr>
          <p:cNvPr id="12" name="Bildplatzhalter 11"/>
          <p:cNvPicPr>
            <a:picLocks noGrp="1" noChangeAspect="1"/>
          </p:cNvPicPr>
          <p:nvPr>
            <p:ph type="pic" idx="1"/>
          </p:nvPr>
        </p:nvPicPr>
        <p:blipFill rotWithShape="1">
          <a:blip r:embed="rId3"/>
          <a:srcRect l="-16353" r="-16353"/>
          <a:stretch/>
        </p:blipFill>
        <p:spPr>
          <a:prstGeom prst="rect">
            <a:avLst/>
          </a:prstGeom>
        </p:spPr>
      </p:pic>
    </p:spTree>
    <p:extLst>
      <p:ext uri="{BB962C8B-B14F-4D97-AF65-F5344CB8AC3E}">
        <p14:creationId xmlns:p14="http://schemas.microsoft.com/office/powerpoint/2010/main" val="24199979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5876" b="15876"/>
          <a:stretch>
            <a:fillRect/>
          </a:stretch>
        </p:blipFill>
        <p:spPr/>
      </p:pic>
      <p:sp>
        <p:nvSpPr>
          <p:cNvPr id="3" name="Textplatzhalter 2"/>
          <p:cNvSpPr>
            <a:spLocks noGrp="1"/>
          </p:cNvSpPr>
          <p:nvPr>
            <p:ph type="body" sz="quarter" idx="11"/>
          </p:nvPr>
        </p:nvSpPr>
        <p:spPr>
          <a:xfrm>
            <a:off x="3525983" y="521209"/>
            <a:ext cx="5470666" cy="447365"/>
          </a:xfrm>
        </p:spPr>
        <p:txBody>
          <a:bodyPr>
            <a:normAutofit/>
          </a:bodyPr>
          <a:lstStyle/>
          <a:p>
            <a:r>
              <a:rPr lang="de-DE" dirty="0" smtClean="0"/>
              <a:t>Richtlinien für Lawinenprognostiker</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6189947" cy="449451"/>
          </a:xfrm>
        </p:spPr>
        <p:txBody>
          <a:bodyPr/>
          <a:lstStyle/>
          <a:p>
            <a:r>
              <a:rPr lang="de-DE" dirty="0" smtClean="0"/>
              <a:t>Lawinenprobleme</a:t>
            </a:r>
            <a:endParaRPr lang="de-AT" dirty="0"/>
          </a:p>
        </p:txBody>
      </p:sp>
    </p:spTree>
    <p:extLst>
      <p:ext uri="{BB962C8B-B14F-4D97-AF65-F5344CB8AC3E}">
        <p14:creationId xmlns:p14="http://schemas.microsoft.com/office/powerpoint/2010/main" val="25749449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V.a. Schneedeckenbezug</a:t>
            </a:r>
            <a:endParaRPr lang="de-DE" dirty="0" smtClean="0"/>
          </a:p>
          <a:p>
            <a:pPr marL="342900" indent="-342900">
              <a:buFont typeface="Arial" panose="020B0604020202020204" pitchFamily="34" charset="0"/>
              <a:buChar char="•"/>
            </a:pPr>
            <a:r>
              <a:rPr lang="de-DE" dirty="0" smtClean="0"/>
              <a:t>Wetter- / Schneedeckenbezug</a:t>
            </a:r>
          </a:p>
          <a:p>
            <a:pPr marL="342900" indent="-342900">
              <a:buFont typeface="Arial" panose="020B0604020202020204" pitchFamily="34" charset="0"/>
              <a:buChar char="•"/>
            </a:pPr>
            <a:endParaRPr lang="de-DE" dirty="0" smtClean="0"/>
          </a:p>
          <a:p>
            <a:endParaRPr lang="de-AT" dirty="0"/>
          </a:p>
        </p:txBody>
      </p:sp>
      <p:sp>
        <p:nvSpPr>
          <p:cNvPr id="4" name="Textplatzhalter 3"/>
          <p:cNvSpPr>
            <a:spLocks noGrp="1"/>
          </p:cNvSpPr>
          <p:nvPr>
            <p:ph type="body" sz="quarter" idx="14"/>
          </p:nvPr>
        </p:nvSpPr>
        <p:spPr>
          <a:xfrm>
            <a:off x="3816927" y="520066"/>
            <a:ext cx="5186579" cy="453866"/>
          </a:xfrm>
        </p:spPr>
        <p:txBody>
          <a:bodyPr>
            <a:normAutofit/>
          </a:bodyPr>
          <a:lstStyle/>
          <a:p>
            <a:r>
              <a:rPr lang="de-DE" dirty="0" smtClean="0"/>
              <a:t>Richtlinien für Lawinenprognostiker</a:t>
            </a:r>
            <a:endParaRPr lang="de-AT" dirty="0"/>
          </a:p>
        </p:txBody>
      </p:sp>
      <p:sp>
        <p:nvSpPr>
          <p:cNvPr id="5" name="Titel 4"/>
          <p:cNvSpPr>
            <a:spLocks noGrp="1"/>
          </p:cNvSpPr>
          <p:nvPr>
            <p:ph type="title"/>
          </p:nvPr>
        </p:nvSpPr>
        <p:spPr/>
        <p:txBody>
          <a:bodyPr/>
          <a:lstStyle/>
          <a:p>
            <a:r>
              <a:rPr lang="de-DE" dirty="0" smtClean="0"/>
              <a:t>Lawinenprobleme</a:t>
            </a:r>
            <a:endParaRPr lang="de-AT" dirty="0"/>
          </a:p>
        </p:txBody>
      </p:sp>
      <p:sp>
        <p:nvSpPr>
          <p:cNvPr id="6" name="Inhaltsplatzhalter 5"/>
          <p:cNvSpPr>
            <a:spLocks noGrp="1"/>
          </p:cNvSpPr>
          <p:nvPr>
            <p:ph sz="quarter" idx="12"/>
          </p:nvPr>
        </p:nvSpPr>
        <p:spPr/>
        <p:txBody>
          <a:bodyPr/>
          <a:lstStyle/>
          <a:p>
            <a:endParaRPr lang="de-AT"/>
          </a:p>
        </p:txBody>
      </p:sp>
      <p:pic>
        <p:nvPicPr>
          <p:cNvPr id="8" name="Bildplatzhalter 5"/>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3465" r="13465"/>
          <a:stretch>
            <a:fillRect/>
          </a:stretch>
        </p:blipFill>
        <p:spPr/>
      </p:pic>
    </p:spTree>
    <p:extLst>
      <p:ext uri="{BB962C8B-B14F-4D97-AF65-F5344CB8AC3E}">
        <p14:creationId xmlns:p14="http://schemas.microsoft.com/office/powerpoint/2010/main" val="350875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32280" r="-32280"/>
          <a:stretch/>
        </p:blipFill>
        <p:spPr>
          <a:xfrm>
            <a:off x="151409" y="967383"/>
            <a:ext cx="8852891" cy="4027885"/>
          </a:xfrm>
          <a:prstGeom prst="rect">
            <a:avLst/>
          </a:prstGeom>
        </p:spPr>
      </p:pic>
      <p:sp>
        <p:nvSpPr>
          <p:cNvPr id="3" name="Textplatzhalter 2"/>
          <p:cNvSpPr>
            <a:spLocks noGrp="1"/>
          </p:cNvSpPr>
          <p:nvPr>
            <p:ph type="body" sz="quarter" idx="11"/>
          </p:nvPr>
        </p:nvSpPr>
        <p:spPr>
          <a:xfrm>
            <a:off x="2701637" y="521209"/>
            <a:ext cx="6295012" cy="447365"/>
          </a:xfrm>
        </p:spPr>
        <p:txBody>
          <a:bodyPr>
            <a:normAutofit/>
          </a:bodyPr>
          <a:lstStyle/>
          <a:p>
            <a:r>
              <a:rPr lang="de-DE" dirty="0"/>
              <a:t>V</a:t>
            </a:r>
            <a:r>
              <a:rPr lang="de-DE" dirty="0" smtClean="0"/>
              <a:t>.a. </a:t>
            </a:r>
            <a:r>
              <a:rPr lang="de-DE" dirty="0" smtClean="0"/>
              <a:t>Schneedeckenbezug</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5522443" cy="449451"/>
          </a:xfrm>
        </p:spPr>
        <p:txBody>
          <a:bodyPr/>
          <a:lstStyle/>
          <a:p>
            <a:r>
              <a:rPr lang="de-DE" dirty="0" smtClean="0"/>
              <a:t>Flow-Chart (Neuschneeproblem)</a:t>
            </a:r>
            <a:endParaRPr lang="de-AT" dirty="0"/>
          </a:p>
        </p:txBody>
      </p:sp>
    </p:spTree>
    <p:extLst>
      <p:ext uri="{BB962C8B-B14F-4D97-AF65-F5344CB8AC3E}">
        <p14:creationId xmlns:p14="http://schemas.microsoft.com/office/powerpoint/2010/main" val="33907859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32393" r="-32393"/>
          <a:stretch/>
        </p:blipFill>
        <p:spPr>
          <a:prstGeom prst="rect">
            <a:avLst/>
          </a:prstGeom>
        </p:spPr>
      </p:pic>
      <p:sp>
        <p:nvSpPr>
          <p:cNvPr id="3" name="Textplatzhalter 2"/>
          <p:cNvSpPr>
            <a:spLocks noGrp="1"/>
          </p:cNvSpPr>
          <p:nvPr>
            <p:ph type="body" sz="quarter" idx="11"/>
          </p:nvPr>
        </p:nvSpPr>
        <p:spPr/>
        <p:txBody>
          <a:bodyPr/>
          <a:lstStyle/>
          <a:p>
            <a:r>
              <a:rPr lang="de-DE" dirty="0"/>
              <a:t>V</a:t>
            </a:r>
            <a:r>
              <a:rPr lang="de-DE" dirty="0" smtClean="0"/>
              <a:t>.a. Schneedeckenbezug</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5654061" cy="449451"/>
          </a:xfrm>
        </p:spPr>
        <p:txBody>
          <a:bodyPr/>
          <a:lstStyle/>
          <a:p>
            <a:r>
              <a:rPr lang="de-DE" dirty="0" smtClean="0"/>
              <a:t>Flow-Chart (Triebschneeproblem)</a:t>
            </a:r>
            <a:endParaRPr lang="de-AT" dirty="0"/>
          </a:p>
        </p:txBody>
      </p:sp>
    </p:spTree>
    <p:extLst>
      <p:ext uri="{BB962C8B-B14F-4D97-AF65-F5344CB8AC3E}">
        <p14:creationId xmlns:p14="http://schemas.microsoft.com/office/powerpoint/2010/main" val="8618103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6EBC4B8E-C29B-4E67-A428-CD0893DD0A7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p:pic>
      <p:sp>
        <p:nvSpPr>
          <p:cNvPr id="3" name="Textplatzhalter 2">
            <a:extLst>
              <a:ext uri="{FF2B5EF4-FFF2-40B4-BE49-F238E27FC236}">
                <a16:creationId xmlns:a16="http://schemas.microsoft.com/office/drawing/2014/main" id="{8FF9E1C4-9C5F-4274-A742-697BBA9D911E}"/>
              </a:ext>
            </a:extLst>
          </p:cNvPr>
          <p:cNvSpPr>
            <a:spLocks noGrp="1"/>
          </p:cNvSpPr>
          <p:nvPr>
            <p:ph type="body" sz="quarter" idx="11"/>
          </p:nvPr>
        </p:nvSpPr>
        <p:spPr/>
        <p:txBody>
          <a:bodyPr/>
          <a:lstStyle/>
          <a:p>
            <a:r>
              <a:rPr lang="de-AT" dirty="0"/>
              <a:t>Oberflächenreif</a:t>
            </a:r>
          </a:p>
        </p:txBody>
      </p:sp>
      <p:sp>
        <p:nvSpPr>
          <p:cNvPr id="4" name="Inhaltsplatzhalter 3">
            <a:extLst>
              <a:ext uri="{FF2B5EF4-FFF2-40B4-BE49-F238E27FC236}">
                <a16:creationId xmlns:a16="http://schemas.microsoft.com/office/drawing/2014/main" id="{18AACF03-F5BB-46C9-BBF5-F1C1252197FE}"/>
              </a:ext>
            </a:extLst>
          </p:cNvPr>
          <p:cNvSpPr>
            <a:spLocks noGrp="1"/>
          </p:cNvSpPr>
          <p:nvPr>
            <p:ph sz="quarter" idx="12"/>
          </p:nvPr>
        </p:nvSpPr>
        <p:spPr/>
        <p:txBody>
          <a:bodyPr/>
          <a:lstStyle/>
          <a:p>
            <a:r>
              <a:rPr lang="de-AT" dirty="0"/>
              <a:t>© LWD Tirol</a:t>
            </a:r>
          </a:p>
        </p:txBody>
      </p:sp>
      <p:sp>
        <p:nvSpPr>
          <p:cNvPr id="5" name="Titel 4">
            <a:extLst>
              <a:ext uri="{FF2B5EF4-FFF2-40B4-BE49-F238E27FC236}">
                <a16:creationId xmlns:a16="http://schemas.microsoft.com/office/drawing/2014/main" id="{C152BE1F-62E4-4C70-941F-F7D235056C7C}"/>
              </a:ext>
            </a:extLst>
          </p:cNvPr>
          <p:cNvSpPr>
            <a:spLocks noGrp="1"/>
          </p:cNvSpPr>
          <p:nvPr>
            <p:ph type="title"/>
          </p:nvPr>
        </p:nvSpPr>
        <p:spPr>
          <a:xfrm>
            <a:off x="144066" y="517932"/>
            <a:ext cx="5464254" cy="449451"/>
          </a:xfrm>
        </p:spPr>
        <p:txBody>
          <a:bodyPr/>
          <a:lstStyle/>
          <a:p>
            <a:r>
              <a:rPr lang="de-AT" dirty="0"/>
              <a:t>Schwachschicht (aufbauend)</a:t>
            </a:r>
          </a:p>
        </p:txBody>
      </p:sp>
    </p:spTree>
    <p:extLst>
      <p:ext uri="{BB962C8B-B14F-4D97-AF65-F5344CB8AC3E}">
        <p14:creationId xmlns:p14="http://schemas.microsoft.com/office/powerpoint/2010/main" val="34720776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C16DA2C7-41A6-464B-A6B8-607C9EDC78B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p:pic>
      <p:sp>
        <p:nvSpPr>
          <p:cNvPr id="3" name="Textplatzhalter 2">
            <a:extLst>
              <a:ext uri="{FF2B5EF4-FFF2-40B4-BE49-F238E27FC236}">
                <a16:creationId xmlns:a16="http://schemas.microsoft.com/office/drawing/2014/main" id="{8FF9E1C4-9C5F-4274-A742-697BBA9D911E}"/>
              </a:ext>
            </a:extLst>
          </p:cNvPr>
          <p:cNvSpPr>
            <a:spLocks noGrp="1"/>
          </p:cNvSpPr>
          <p:nvPr>
            <p:ph type="body" sz="quarter" idx="11"/>
          </p:nvPr>
        </p:nvSpPr>
        <p:spPr/>
        <p:txBody>
          <a:bodyPr/>
          <a:lstStyle/>
          <a:p>
            <a:r>
              <a:rPr lang="de-AT" dirty="0"/>
              <a:t>Kantige Kristalle</a:t>
            </a:r>
          </a:p>
        </p:txBody>
      </p:sp>
      <p:sp>
        <p:nvSpPr>
          <p:cNvPr id="4" name="Inhaltsplatzhalter 3">
            <a:extLst>
              <a:ext uri="{FF2B5EF4-FFF2-40B4-BE49-F238E27FC236}">
                <a16:creationId xmlns:a16="http://schemas.microsoft.com/office/drawing/2014/main" id="{18AACF03-F5BB-46C9-BBF5-F1C1252197FE}"/>
              </a:ext>
            </a:extLst>
          </p:cNvPr>
          <p:cNvSpPr>
            <a:spLocks noGrp="1"/>
          </p:cNvSpPr>
          <p:nvPr>
            <p:ph sz="quarter" idx="12"/>
          </p:nvPr>
        </p:nvSpPr>
        <p:spPr/>
        <p:txBody>
          <a:bodyPr/>
          <a:lstStyle/>
          <a:p>
            <a:r>
              <a:rPr lang="de-AT" dirty="0"/>
              <a:t>© LWD Tirol</a:t>
            </a:r>
          </a:p>
        </p:txBody>
      </p:sp>
      <p:sp>
        <p:nvSpPr>
          <p:cNvPr id="5" name="Titel 4">
            <a:extLst>
              <a:ext uri="{FF2B5EF4-FFF2-40B4-BE49-F238E27FC236}">
                <a16:creationId xmlns:a16="http://schemas.microsoft.com/office/drawing/2014/main" id="{C152BE1F-62E4-4C70-941F-F7D235056C7C}"/>
              </a:ext>
            </a:extLst>
          </p:cNvPr>
          <p:cNvSpPr>
            <a:spLocks noGrp="1"/>
          </p:cNvSpPr>
          <p:nvPr>
            <p:ph type="title"/>
          </p:nvPr>
        </p:nvSpPr>
        <p:spPr>
          <a:xfrm>
            <a:off x="144066" y="517932"/>
            <a:ext cx="5464254" cy="449451"/>
          </a:xfrm>
        </p:spPr>
        <p:txBody>
          <a:bodyPr/>
          <a:lstStyle/>
          <a:p>
            <a:r>
              <a:rPr lang="de-AT" dirty="0"/>
              <a:t>Schwachschicht (aufbauend)</a:t>
            </a:r>
          </a:p>
        </p:txBody>
      </p:sp>
    </p:spTree>
    <p:extLst>
      <p:ext uri="{BB962C8B-B14F-4D97-AF65-F5344CB8AC3E}">
        <p14:creationId xmlns:p14="http://schemas.microsoft.com/office/powerpoint/2010/main" val="1434742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Utah / USA</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pic>
        <p:nvPicPr>
          <p:cNvPr id="6" name="Bildplatzhalter 5"/>
          <p:cNvPicPr>
            <a:picLocks noGrp="1"/>
          </p:cNvPicPr>
          <p:nvPr>
            <p:ph type="pic" sz="quarter" idx="10"/>
          </p:nvPr>
        </p:nvPicPr>
        <p:blipFill rotWithShape="1">
          <a:blip r:embed="rId2"/>
          <a:srcRect t="-16215" b="-16215"/>
          <a:stretch/>
        </p:blipFill>
        <p:spPr>
          <a:prstGeom prst="rect">
            <a:avLst/>
          </a:prstGeom>
        </p:spPr>
      </p:pic>
      <p:sp>
        <p:nvSpPr>
          <p:cNvPr id="7" name="Rechteck 6"/>
          <p:cNvSpPr/>
          <p:nvPr/>
        </p:nvSpPr>
        <p:spPr>
          <a:xfrm>
            <a:off x="140760" y="1475509"/>
            <a:ext cx="1847368" cy="297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8" name="Rechteck 7"/>
          <p:cNvSpPr/>
          <p:nvPr/>
        </p:nvSpPr>
        <p:spPr>
          <a:xfrm>
            <a:off x="741218" y="2182091"/>
            <a:ext cx="817418" cy="1295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0948061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8FF9E1C4-9C5F-4274-A742-697BBA9D911E}"/>
              </a:ext>
            </a:extLst>
          </p:cNvPr>
          <p:cNvSpPr>
            <a:spLocks noGrp="1"/>
          </p:cNvSpPr>
          <p:nvPr>
            <p:ph type="body" sz="quarter" idx="11"/>
          </p:nvPr>
        </p:nvSpPr>
        <p:spPr/>
        <p:txBody>
          <a:bodyPr>
            <a:normAutofit/>
          </a:bodyPr>
          <a:lstStyle/>
          <a:p>
            <a:r>
              <a:rPr lang="de-AT" dirty="0"/>
              <a:t>Schwimmschnee</a:t>
            </a:r>
          </a:p>
        </p:txBody>
      </p:sp>
      <p:sp>
        <p:nvSpPr>
          <p:cNvPr id="4" name="Inhaltsplatzhalter 3">
            <a:extLst>
              <a:ext uri="{FF2B5EF4-FFF2-40B4-BE49-F238E27FC236}">
                <a16:creationId xmlns:a16="http://schemas.microsoft.com/office/drawing/2014/main" id="{18AACF03-F5BB-46C9-BBF5-F1C1252197FE}"/>
              </a:ext>
            </a:extLst>
          </p:cNvPr>
          <p:cNvSpPr>
            <a:spLocks noGrp="1"/>
          </p:cNvSpPr>
          <p:nvPr>
            <p:ph sz="quarter" idx="12"/>
          </p:nvPr>
        </p:nvSpPr>
        <p:spPr/>
        <p:txBody>
          <a:bodyPr/>
          <a:lstStyle/>
          <a:p>
            <a:r>
              <a:rPr lang="de-AT" dirty="0"/>
              <a:t>© LWD Tirol</a:t>
            </a:r>
          </a:p>
        </p:txBody>
      </p:sp>
      <p:sp>
        <p:nvSpPr>
          <p:cNvPr id="5" name="Titel 4">
            <a:extLst>
              <a:ext uri="{FF2B5EF4-FFF2-40B4-BE49-F238E27FC236}">
                <a16:creationId xmlns:a16="http://schemas.microsoft.com/office/drawing/2014/main" id="{C152BE1F-62E4-4C70-941F-F7D235056C7C}"/>
              </a:ext>
            </a:extLst>
          </p:cNvPr>
          <p:cNvSpPr>
            <a:spLocks noGrp="1"/>
          </p:cNvSpPr>
          <p:nvPr>
            <p:ph type="title"/>
          </p:nvPr>
        </p:nvSpPr>
        <p:spPr>
          <a:xfrm>
            <a:off x="144066" y="517932"/>
            <a:ext cx="5464254" cy="449451"/>
          </a:xfrm>
        </p:spPr>
        <p:txBody>
          <a:bodyPr/>
          <a:lstStyle/>
          <a:p>
            <a:r>
              <a:rPr lang="de-AT" dirty="0"/>
              <a:t>Schwachschicht (aufbauend)</a:t>
            </a:r>
          </a:p>
        </p:txBody>
      </p:sp>
      <p:pic>
        <p:nvPicPr>
          <p:cNvPr id="1027" name="Picture 3" descr="C:\Test\Leppleskofel\2020-01-16 Leppleskofel [LWD Tirol] (26).JP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7774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8990ECD1-8515-49B3-AB44-C018583081A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p:pic>
      <p:sp>
        <p:nvSpPr>
          <p:cNvPr id="3" name="Textplatzhalter 2">
            <a:extLst>
              <a:ext uri="{FF2B5EF4-FFF2-40B4-BE49-F238E27FC236}">
                <a16:creationId xmlns:a16="http://schemas.microsoft.com/office/drawing/2014/main" id="{1B5113A5-BBC7-41FB-93D7-B9D0DBC1BB85}"/>
              </a:ext>
            </a:extLst>
          </p:cNvPr>
          <p:cNvSpPr>
            <a:spLocks noGrp="1"/>
          </p:cNvSpPr>
          <p:nvPr>
            <p:ph type="body" sz="quarter" idx="11"/>
          </p:nvPr>
        </p:nvSpPr>
        <p:spPr/>
        <p:txBody>
          <a:bodyPr/>
          <a:lstStyle/>
          <a:p>
            <a:r>
              <a:rPr lang="de-AT" dirty="0"/>
              <a:t>lockerer Pulverschnee</a:t>
            </a:r>
          </a:p>
        </p:txBody>
      </p:sp>
      <p:sp>
        <p:nvSpPr>
          <p:cNvPr id="4" name="Inhaltsplatzhalter 3">
            <a:extLst>
              <a:ext uri="{FF2B5EF4-FFF2-40B4-BE49-F238E27FC236}">
                <a16:creationId xmlns:a16="http://schemas.microsoft.com/office/drawing/2014/main" id="{8797F680-8640-4330-BD2F-0E15A10DFFA1}"/>
              </a:ext>
            </a:extLst>
          </p:cNvPr>
          <p:cNvSpPr>
            <a:spLocks noGrp="1"/>
          </p:cNvSpPr>
          <p:nvPr>
            <p:ph sz="quarter" idx="12"/>
          </p:nvPr>
        </p:nvSpPr>
        <p:spPr/>
        <p:txBody>
          <a:bodyPr/>
          <a:lstStyle/>
          <a:p>
            <a:r>
              <a:rPr lang="de-AT" dirty="0"/>
              <a:t>© LWD Tirol</a:t>
            </a:r>
          </a:p>
        </p:txBody>
      </p:sp>
      <p:sp>
        <p:nvSpPr>
          <p:cNvPr id="5" name="Titel 4">
            <a:extLst>
              <a:ext uri="{FF2B5EF4-FFF2-40B4-BE49-F238E27FC236}">
                <a16:creationId xmlns:a16="http://schemas.microsoft.com/office/drawing/2014/main" id="{2D3D682C-60D8-4990-B8F9-B9DE68A42754}"/>
              </a:ext>
            </a:extLst>
          </p:cNvPr>
          <p:cNvSpPr>
            <a:spLocks noGrp="1"/>
          </p:cNvSpPr>
          <p:nvPr>
            <p:ph type="title"/>
          </p:nvPr>
        </p:nvSpPr>
        <p:spPr/>
        <p:txBody>
          <a:bodyPr/>
          <a:lstStyle/>
          <a:p>
            <a:r>
              <a:rPr lang="de-AT" dirty="0"/>
              <a:t>Schwachschicht</a:t>
            </a:r>
          </a:p>
        </p:txBody>
      </p:sp>
    </p:spTree>
    <p:extLst>
      <p:ext uri="{BB962C8B-B14F-4D97-AF65-F5344CB8AC3E}">
        <p14:creationId xmlns:p14="http://schemas.microsoft.com/office/powerpoint/2010/main" val="9781087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13" descr="Ein Bild, das Schnee, Stück, bedeckt, fahrend enthält.&#10;&#10;Automatisch generierte Beschreibung">
            <a:extLst>
              <a:ext uri="{FF2B5EF4-FFF2-40B4-BE49-F238E27FC236}">
                <a16:creationId xmlns:a16="http://schemas.microsoft.com/office/drawing/2014/main" id="{EA969950-D9C2-4B29-B0AC-76094CB86ECD}"/>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val="0"/>
              </a:ext>
            </a:extLst>
          </a:blip>
          <a:srcRect t="39117" b="219"/>
          <a:stretch/>
        </p:blipFill>
        <p:spPr/>
      </p:pic>
      <p:sp>
        <p:nvSpPr>
          <p:cNvPr id="3" name="Textplatzhalter 2"/>
          <p:cNvSpPr>
            <a:spLocks noGrp="1"/>
          </p:cNvSpPr>
          <p:nvPr>
            <p:ph type="body" sz="quarter" idx="11"/>
          </p:nvPr>
        </p:nvSpPr>
        <p:spPr/>
        <p:txBody>
          <a:bodyPr/>
          <a:lstStyle/>
          <a:p>
            <a:r>
              <a:rPr lang="de-DE" dirty="0" smtClean="0"/>
              <a:t>Graupel</a:t>
            </a:r>
            <a:endParaRPr lang="de-AT" dirty="0"/>
          </a:p>
        </p:txBody>
      </p:sp>
      <p:sp>
        <p:nvSpPr>
          <p:cNvPr id="4" name="Inhaltsplatzhalter 3"/>
          <p:cNvSpPr>
            <a:spLocks noGrp="1"/>
          </p:cNvSpPr>
          <p:nvPr>
            <p:ph sz="quarter" idx="12"/>
          </p:nvPr>
        </p:nvSpPr>
        <p:spPr/>
        <p:txBody>
          <a:bodyPr/>
          <a:lstStyle/>
          <a:p>
            <a:r>
              <a:rPr lang="de-DE" dirty="0" smtClean="0"/>
              <a:t>© LWD</a:t>
            </a:r>
            <a:endParaRPr lang="de-AT" dirty="0"/>
          </a:p>
        </p:txBody>
      </p:sp>
      <p:sp>
        <p:nvSpPr>
          <p:cNvPr id="5" name="Titel 4"/>
          <p:cNvSpPr>
            <a:spLocks noGrp="1"/>
          </p:cNvSpPr>
          <p:nvPr>
            <p:ph type="title"/>
          </p:nvPr>
        </p:nvSpPr>
        <p:spPr/>
        <p:txBody>
          <a:bodyPr/>
          <a:lstStyle/>
          <a:p>
            <a:r>
              <a:rPr lang="de-DE" dirty="0" smtClean="0"/>
              <a:t>Schwachschicht</a:t>
            </a:r>
            <a:endParaRPr lang="de-AT" dirty="0"/>
          </a:p>
        </p:txBody>
      </p:sp>
    </p:spTree>
    <p:extLst>
      <p:ext uri="{BB962C8B-B14F-4D97-AF65-F5344CB8AC3E}">
        <p14:creationId xmlns:p14="http://schemas.microsoft.com/office/powerpoint/2010/main" val="15136227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28455" r="-28455"/>
          <a:stretch/>
        </p:blipFill>
        <p:spPr>
          <a:prstGeom prst="rect">
            <a:avLst/>
          </a:prstGeom>
        </p:spPr>
      </p:pic>
      <p:sp>
        <p:nvSpPr>
          <p:cNvPr id="3" name="Textplatzhalter 2"/>
          <p:cNvSpPr>
            <a:spLocks noGrp="1"/>
          </p:cNvSpPr>
          <p:nvPr>
            <p:ph type="body" sz="quarter" idx="11"/>
          </p:nvPr>
        </p:nvSpPr>
        <p:spPr/>
        <p:txBody>
          <a:bodyPr>
            <a:normAutofit/>
          </a:bodyPr>
          <a:lstStyle/>
          <a:p>
            <a:r>
              <a:rPr lang="de-DE" dirty="0" smtClean="0"/>
              <a:t>V.a. Schneedeckenbezug</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Schottland</a:t>
            </a:r>
            <a:endParaRPr lang="de-AT" dirty="0"/>
          </a:p>
        </p:txBody>
      </p:sp>
    </p:spTree>
    <p:extLst>
      <p:ext uri="{BB962C8B-B14F-4D97-AF65-F5344CB8AC3E}">
        <p14:creationId xmlns:p14="http://schemas.microsoft.com/office/powerpoint/2010/main" val="2049716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24203" r="-24203"/>
          <a:stretch/>
        </p:blipFill>
        <p:spPr>
          <a:prstGeom prst="rect">
            <a:avLst/>
          </a:prstGeom>
        </p:spPr>
      </p:pic>
      <p:sp>
        <p:nvSpPr>
          <p:cNvPr id="3" name="Textplatzhalter 2"/>
          <p:cNvSpPr>
            <a:spLocks noGrp="1"/>
          </p:cNvSpPr>
          <p:nvPr>
            <p:ph type="body" sz="quarter" idx="11"/>
          </p:nvPr>
        </p:nvSpPr>
        <p:spPr/>
        <p:txBody>
          <a:bodyPr/>
          <a:lstStyle/>
          <a:p>
            <a:r>
              <a:rPr lang="de-DE" dirty="0" smtClean="0"/>
              <a:t>USA-Colorado</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7067225" cy="449451"/>
          </a:xfrm>
        </p:spPr>
        <p:txBody>
          <a:bodyPr/>
          <a:lstStyle/>
          <a:p>
            <a:r>
              <a:rPr lang="de-DE" dirty="0" err="1" smtClean="0"/>
              <a:t>Avalanche</a:t>
            </a:r>
            <a:r>
              <a:rPr lang="de-DE" dirty="0" smtClean="0"/>
              <a:t> Problem </a:t>
            </a:r>
            <a:r>
              <a:rPr lang="de-DE" dirty="0" err="1" smtClean="0"/>
              <a:t>Guidance</a:t>
            </a:r>
            <a:r>
              <a:rPr lang="de-DE" dirty="0" smtClean="0"/>
              <a:t> </a:t>
            </a:r>
            <a:r>
              <a:rPr lang="de-DE" dirty="0" err="1" smtClean="0"/>
              <a:t>for</a:t>
            </a:r>
            <a:r>
              <a:rPr lang="de-DE" dirty="0" smtClean="0"/>
              <a:t> </a:t>
            </a:r>
            <a:r>
              <a:rPr lang="de-DE" dirty="0" err="1" smtClean="0"/>
              <a:t>Forecasters</a:t>
            </a:r>
            <a:endParaRPr lang="de-AT" dirty="0"/>
          </a:p>
        </p:txBody>
      </p:sp>
    </p:spTree>
    <p:extLst>
      <p:ext uri="{BB962C8B-B14F-4D97-AF65-F5344CB8AC3E}">
        <p14:creationId xmlns:p14="http://schemas.microsoft.com/office/powerpoint/2010/main" val="15097492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p:cNvPicPr>
            <a:picLocks noGrp="1" noChangeAspect="1"/>
          </p:cNvPicPr>
          <p:nvPr>
            <p:ph type="pic" sz="quarter" idx="10"/>
          </p:nvPr>
        </p:nvPicPr>
        <p:blipFill rotWithShape="1">
          <a:blip r:embed="rId2"/>
          <a:srcRect t="-251568" b="-251568"/>
          <a:stretch/>
        </p:blipFill>
        <p:spPr>
          <a:xfrm>
            <a:off x="4576364" y="188913"/>
            <a:ext cx="4427936" cy="4039790"/>
          </a:xfrm>
          <a:prstGeom prst="rect">
            <a:avLst/>
          </a:prstGeom>
        </p:spPr>
      </p:pic>
      <p:sp>
        <p:nvSpPr>
          <p:cNvPr id="3" name="Textplatzhalter 2"/>
          <p:cNvSpPr>
            <a:spLocks noGrp="1"/>
          </p:cNvSpPr>
          <p:nvPr>
            <p:ph type="body" sz="quarter" idx="11"/>
          </p:nvPr>
        </p:nvSpPr>
        <p:spPr/>
        <p:txBody>
          <a:bodyPr/>
          <a:lstStyle/>
          <a:p>
            <a:endParaRPr lang="en-US" dirty="0" smtClean="0">
              <a:solidFill>
                <a:srgbClr val="FF0000"/>
              </a:solidFill>
            </a:endParaRPr>
          </a:p>
          <a:p>
            <a:r>
              <a:rPr lang="en-US" dirty="0" smtClean="0">
                <a:solidFill>
                  <a:srgbClr val="FF0000"/>
                </a:solidFill>
              </a:rPr>
              <a:t>Wind </a:t>
            </a:r>
            <a:r>
              <a:rPr lang="en-US" dirty="0">
                <a:solidFill>
                  <a:srgbClr val="FF0000"/>
                </a:solidFill>
              </a:rPr>
              <a:t>slabs </a:t>
            </a:r>
            <a:r>
              <a:rPr lang="en-US" dirty="0"/>
              <a:t>that form </a:t>
            </a:r>
            <a:r>
              <a:rPr lang="en-US" dirty="0">
                <a:solidFill>
                  <a:srgbClr val="FF0000"/>
                </a:solidFill>
              </a:rPr>
              <a:t>over a persistent weak layer</a:t>
            </a:r>
            <a:r>
              <a:rPr lang="en-US" dirty="0"/>
              <a:t> (surface hoar</a:t>
            </a:r>
            <a:r>
              <a:rPr lang="en-US" dirty="0" smtClean="0"/>
              <a:t>, depth </a:t>
            </a:r>
            <a:r>
              <a:rPr lang="en-US" dirty="0"/>
              <a:t>hoar, or near-surface facets) </a:t>
            </a:r>
            <a:r>
              <a:rPr lang="en-US" dirty="0">
                <a:solidFill>
                  <a:srgbClr val="FF0000"/>
                </a:solidFill>
              </a:rPr>
              <a:t>may be termed Persistent Slabs or may develop into</a:t>
            </a:r>
          </a:p>
          <a:p>
            <a:r>
              <a:rPr lang="de-AT" dirty="0">
                <a:solidFill>
                  <a:srgbClr val="FF0000"/>
                </a:solidFill>
              </a:rPr>
              <a:t>Persistent </a:t>
            </a:r>
            <a:r>
              <a:rPr lang="de-AT" dirty="0" err="1">
                <a:solidFill>
                  <a:srgbClr val="FF0000"/>
                </a:solidFill>
              </a:rPr>
              <a:t>Slabs</a:t>
            </a:r>
            <a:r>
              <a:rPr lang="de-AT" dirty="0">
                <a:solidFill>
                  <a:srgbClr val="FF0000"/>
                </a:solidFill>
              </a:rPr>
              <a:t>.</a:t>
            </a:r>
          </a:p>
        </p:txBody>
      </p:sp>
      <p:sp>
        <p:nvSpPr>
          <p:cNvPr id="4" name="Textplatzhalter 3"/>
          <p:cNvSpPr>
            <a:spLocks noGrp="1"/>
          </p:cNvSpPr>
          <p:nvPr>
            <p:ph type="body" sz="quarter" idx="14"/>
          </p:nvPr>
        </p:nvSpPr>
        <p:spPr/>
        <p:txBody>
          <a:bodyPr/>
          <a:lstStyle/>
          <a:p>
            <a:r>
              <a:rPr lang="de-DE" dirty="0" smtClean="0"/>
              <a:t>USA-Colorado</a:t>
            </a:r>
            <a:endParaRPr lang="de-AT" dirty="0"/>
          </a:p>
        </p:txBody>
      </p:sp>
      <p:sp>
        <p:nvSpPr>
          <p:cNvPr id="5" name="Titel 4"/>
          <p:cNvSpPr>
            <a:spLocks noGrp="1"/>
          </p:cNvSpPr>
          <p:nvPr>
            <p:ph type="title"/>
          </p:nvPr>
        </p:nvSpPr>
        <p:spPr>
          <a:xfrm>
            <a:off x="144066" y="517932"/>
            <a:ext cx="6000425" cy="456000"/>
          </a:xfrm>
        </p:spPr>
        <p:txBody>
          <a:bodyPr/>
          <a:lstStyle/>
          <a:p>
            <a:r>
              <a:rPr lang="de-DE" dirty="0" smtClean="0"/>
              <a:t>Entwicklung Triebschnee -&gt; Altschnee</a:t>
            </a:r>
            <a:endParaRPr lang="de-AT" dirty="0"/>
          </a:p>
        </p:txBody>
      </p:sp>
      <p:sp>
        <p:nvSpPr>
          <p:cNvPr id="6" name="Inhaltsplatzhalter 5"/>
          <p:cNvSpPr>
            <a:spLocks noGrp="1"/>
          </p:cNvSpPr>
          <p:nvPr>
            <p:ph sz="quarter" idx="12"/>
          </p:nvPr>
        </p:nvSpPr>
        <p:spPr/>
        <p:txBody>
          <a:bodyPr/>
          <a:lstStyle/>
          <a:p>
            <a:endParaRPr lang="de-AT"/>
          </a:p>
        </p:txBody>
      </p:sp>
      <p:sp>
        <p:nvSpPr>
          <p:cNvPr id="9" name="Textplatzhalter 2"/>
          <p:cNvSpPr txBox="1">
            <a:spLocks/>
          </p:cNvSpPr>
          <p:nvPr/>
        </p:nvSpPr>
        <p:spPr>
          <a:xfrm>
            <a:off x="4572000" y="1311275"/>
            <a:ext cx="4376156" cy="3115750"/>
          </a:xfrm>
          <a:prstGeom prst="rect">
            <a:avLst/>
          </a:prstGeom>
        </p:spPr>
        <p:txBody>
          <a:bodyPr vert="horz" lIns="68580" tIns="34290" rIns="68580" bIns="34290" rtlCol="0">
            <a:normAutofit/>
          </a:bodyPr>
          <a:lstStyle>
            <a:lvl1pPr marL="0" indent="0" algn="l" defTabSz="685800" rtl="0" eaLnBrk="1" latinLnBrk="0" hangingPunct="1">
              <a:lnSpc>
                <a:spcPct val="125000"/>
              </a:lnSpc>
              <a:spcBef>
                <a:spcPts val="750"/>
              </a:spcBef>
              <a:buFont typeface="Arial" panose="020B0604020202020204" pitchFamily="34" charset="0"/>
              <a:buNone/>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algn="ctr"/>
            <a:r>
              <a:rPr lang="en-US" dirty="0" smtClean="0">
                <a:solidFill>
                  <a:srgbClr val="FF0000"/>
                </a:solidFill>
              </a:rPr>
              <a:t>5 </a:t>
            </a:r>
            <a:r>
              <a:rPr lang="en-US" dirty="0" err="1" smtClean="0">
                <a:solidFill>
                  <a:srgbClr val="FF0000"/>
                </a:solidFill>
              </a:rPr>
              <a:t>Tages-Kriterium</a:t>
            </a:r>
            <a:endParaRPr lang="de-AT" dirty="0">
              <a:solidFill>
                <a:srgbClr val="FF0000"/>
              </a:solidFill>
            </a:endParaRPr>
          </a:p>
        </p:txBody>
      </p:sp>
    </p:spTree>
    <p:extLst>
      <p:ext uri="{BB962C8B-B14F-4D97-AF65-F5344CB8AC3E}">
        <p14:creationId xmlns:p14="http://schemas.microsoft.com/office/powerpoint/2010/main" val="32542304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t="-1066" b="-1066"/>
          <a:stretch/>
        </p:blipFill>
        <p:spPr>
          <a:prstGeom prst="rect">
            <a:avLst/>
          </a:prstGeom>
        </p:spPr>
      </p:pic>
      <p:sp>
        <p:nvSpPr>
          <p:cNvPr id="3" name="Textplatzhalter 2"/>
          <p:cNvSpPr>
            <a:spLocks noGrp="1"/>
          </p:cNvSpPr>
          <p:nvPr>
            <p:ph type="body" sz="quarter" idx="11"/>
          </p:nvPr>
        </p:nvSpPr>
        <p:spPr/>
        <p:txBody>
          <a:bodyPr/>
          <a:lstStyle/>
          <a:p>
            <a:r>
              <a:rPr lang="de-DE" dirty="0" smtClean="0"/>
              <a:t>Schweiz - SLF</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Flow-Chart</a:t>
            </a:r>
            <a:endParaRPr lang="de-AT" dirty="0"/>
          </a:p>
        </p:txBody>
      </p:sp>
      <p:sp>
        <p:nvSpPr>
          <p:cNvPr id="2" name="Rechteck 1"/>
          <p:cNvSpPr/>
          <p:nvPr/>
        </p:nvSpPr>
        <p:spPr>
          <a:xfrm>
            <a:off x="1474381" y="1885507"/>
            <a:ext cx="1162493" cy="36859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7" name="Rechteck 6"/>
          <p:cNvSpPr/>
          <p:nvPr/>
        </p:nvSpPr>
        <p:spPr>
          <a:xfrm>
            <a:off x="3522921" y="1368056"/>
            <a:ext cx="691116" cy="297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4241964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t="-64304" b="-64304"/>
          <a:stretch/>
        </p:blipFill>
        <p:spPr>
          <a:prstGeom prst="rect">
            <a:avLst/>
          </a:prstGeom>
        </p:spPr>
      </p:pic>
      <p:sp>
        <p:nvSpPr>
          <p:cNvPr id="3" name="Textplatzhalter 2"/>
          <p:cNvSpPr>
            <a:spLocks noGrp="1"/>
          </p:cNvSpPr>
          <p:nvPr>
            <p:ph type="body" sz="quarter" idx="11"/>
          </p:nvPr>
        </p:nvSpPr>
        <p:spPr/>
        <p:txBody>
          <a:bodyPr/>
          <a:lstStyle/>
          <a:p>
            <a:r>
              <a:rPr lang="de-DE" dirty="0" smtClean="0"/>
              <a:t>Schweiz - SLF</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6741643" cy="449451"/>
          </a:xfrm>
        </p:spPr>
        <p:txBody>
          <a:bodyPr/>
          <a:lstStyle/>
          <a:p>
            <a:r>
              <a:rPr lang="de-DE" dirty="0" smtClean="0"/>
              <a:t>Flow-Chart (Nasse Lawinen + Gleitschnee)</a:t>
            </a:r>
            <a:endParaRPr lang="de-AT" dirty="0"/>
          </a:p>
        </p:txBody>
      </p:sp>
    </p:spTree>
    <p:extLst>
      <p:ext uri="{BB962C8B-B14F-4D97-AF65-F5344CB8AC3E}">
        <p14:creationId xmlns:p14="http://schemas.microsoft.com/office/powerpoint/2010/main" val="31455467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78440" y="1676400"/>
            <a:ext cx="6858000" cy="1236921"/>
          </a:xfrm>
        </p:spPr>
        <p:txBody>
          <a:bodyPr/>
          <a:lstStyle/>
          <a:p>
            <a:r>
              <a:rPr lang="de-AT" dirty="0" smtClean="0"/>
              <a:t>Diskussion </a:t>
            </a:r>
            <a:r>
              <a:rPr lang="de-AT" dirty="0"/>
              <a:t>– </a:t>
            </a:r>
            <a:r>
              <a:rPr lang="de-AT" dirty="0" err="1" smtClean="0">
                <a:solidFill>
                  <a:schemeClr val="bg1"/>
                </a:solidFill>
              </a:rPr>
              <a:t>Discussione</a:t>
            </a:r>
            <a:endParaRPr lang="de-AT" dirty="0"/>
          </a:p>
        </p:txBody>
      </p:sp>
      <p:sp>
        <p:nvSpPr>
          <p:cNvPr id="3" name="Inhaltsplatzhalter 2"/>
          <p:cNvSpPr>
            <a:spLocks noGrp="1"/>
          </p:cNvSpPr>
          <p:nvPr>
            <p:ph sz="quarter" idx="12"/>
          </p:nvPr>
        </p:nvSpPr>
        <p:spPr/>
        <p:txBody>
          <a:bodyPr/>
          <a:lstStyle/>
          <a:p>
            <a:endParaRPr lang="de-AT"/>
          </a:p>
        </p:txBody>
      </p:sp>
    </p:spTree>
    <p:extLst>
      <p:ext uri="{BB962C8B-B14F-4D97-AF65-F5344CB8AC3E}">
        <p14:creationId xmlns:p14="http://schemas.microsoft.com/office/powerpoint/2010/main" val="263275512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Daten\Vorträge\2017-2018\Originalbilder\2014-12-30 Hafelekar [LWD Tirol] (7).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68" b="1586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Inhaltsplatzhalter 3"/>
          <p:cNvSpPr>
            <a:spLocks noGrp="1"/>
          </p:cNvSpPr>
          <p:nvPr>
            <p:ph sz="quarter" idx="12"/>
          </p:nvPr>
        </p:nvSpPr>
        <p:spPr/>
        <p:txBody>
          <a:bodyPr/>
          <a:lstStyle/>
          <a:p>
            <a:r>
              <a:rPr lang="de-DE" dirty="0"/>
              <a:t>© LWD Tirol</a:t>
            </a:r>
          </a:p>
        </p:txBody>
      </p:sp>
      <p:sp>
        <p:nvSpPr>
          <p:cNvPr id="5" name="Titel 4"/>
          <p:cNvSpPr>
            <a:spLocks noGrp="1"/>
          </p:cNvSpPr>
          <p:nvPr>
            <p:ph type="title"/>
          </p:nvPr>
        </p:nvSpPr>
        <p:spPr/>
        <p:txBody>
          <a:bodyPr/>
          <a:lstStyle/>
          <a:p>
            <a:r>
              <a:rPr lang="de-DE" dirty="0" smtClean="0"/>
              <a:t>Neuschnee / </a:t>
            </a:r>
            <a:r>
              <a:rPr lang="de-DE" dirty="0" err="1" smtClean="0"/>
              <a:t>Neve</a:t>
            </a:r>
            <a:r>
              <a:rPr lang="de-DE" dirty="0" smtClean="0"/>
              <a:t> </a:t>
            </a:r>
            <a:r>
              <a:rPr lang="de-DE" dirty="0" err="1" smtClean="0"/>
              <a:t>fresca</a:t>
            </a:r>
            <a:endParaRPr lang="de-DE" dirty="0"/>
          </a:p>
        </p:txBody>
      </p:sp>
    </p:spTree>
    <p:extLst>
      <p:ext uri="{BB962C8B-B14F-4D97-AF65-F5344CB8AC3E}">
        <p14:creationId xmlns:p14="http://schemas.microsoft.com/office/powerpoint/2010/main" val="2071579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l="-28455" r="-28455"/>
          <a:stretch/>
        </p:blipFill>
        <p:spPr>
          <a:prstGeom prst="rect">
            <a:avLst/>
          </a:prstGeom>
        </p:spPr>
      </p:pic>
      <p:sp>
        <p:nvSpPr>
          <p:cNvPr id="3" name="Textplatzhalter 2"/>
          <p:cNvSpPr>
            <a:spLocks noGrp="1"/>
          </p:cNvSpPr>
          <p:nvPr>
            <p:ph type="body" sz="quarter" idx="11"/>
          </p:nvPr>
        </p:nvSpPr>
        <p:spPr/>
        <p:txBody>
          <a:bodyPr/>
          <a:lstStyle/>
          <a:p>
            <a:r>
              <a:rPr lang="de-DE" dirty="0" smtClean="0"/>
              <a:t>Schottland</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spTree>
    <p:extLst>
      <p:ext uri="{BB962C8B-B14F-4D97-AF65-F5344CB8AC3E}">
        <p14:creationId xmlns:p14="http://schemas.microsoft.com/office/powerpoint/2010/main" val="15432251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 1-4 Mal / Jahr</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a:xfrm>
            <a:off x="144066" y="517932"/>
            <a:ext cx="6937218" cy="449451"/>
          </a:xfrm>
        </p:spPr>
        <p:txBody>
          <a:bodyPr/>
          <a:lstStyle/>
          <a:p>
            <a:r>
              <a:rPr lang="de-DE" dirty="0" smtClean="0"/>
              <a:t>Bisher v.a. nur bei Großschneefällen…</a:t>
            </a:r>
            <a:endParaRPr lang="de-AT" dirty="0"/>
          </a:p>
        </p:txBody>
      </p:sp>
      <p:pic>
        <p:nvPicPr>
          <p:cNvPr id="6" name="Bildplatzhalter 5">
            <a:extLst>
              <a:ext uri="{FF2B5EF4-FFF2-40B4-BE49-F238E27FC236}">
                <a16:creationId xmlns:a16="http://schemas.microsoft.com/office/drawing/2014/main" id="{3F5522E0-032A-406C-A397-41D8E484C3AE}"/>
              </a:ext>
            </a:extLst>
          </p:cNvPr>
          <p:cNvPicPr>
            <a:picLocks noGrp="1" noChangeAspect="1"/>
          </p:cNvPicPr>
          <p:nvPr>
            <p:ph type="pic" sz="quarter" idx="10"/>
          </p:nvPr>
        </p:nvPicPr>
        <p:blipFill>
          <a:blip r:embed="rId2"/>
          <a:srcRect l="3498" r="3498"/>
          <a:stretch>
            <a:fillRect/>
          </a:stretch>
        </p:blipFill>
        <p:spPr>
          <a:prstGeom prst="rect">
            <a:avLst/>
          </a:prstGeom>
        </p:spPr>
      </p:pic>
    </p:spTree>
    <p:extLst>
      <p:ext uri="{BB962C8B-B14F-4D97-AF65-F5344CB8AC3E}">
        <p14:creationId xmlns:p14="http://schemas.microsoft.com/office/powerpoint/2010/main" val="36387928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1"/>
          </p:nvPr>
        </p:nvSpPr>
        <p:spPr/>
        <p:txBody>
          <a:bodyPr/>
          <a:lstStyle/>
          <a:p>
            <a:r>
              <a:rPr lang="de-DE" dirty="0" smtClean="0"/>
              <a:t>&gt; 30cm / 24 h ?</a:t>
            </a:r>
            <a:endParaRPr lang="de-AT" dirty="0"/>
          </a:p>
        </p:txBody>
      </p:sp>
      <p:sp>
        <p:nvSpPr>
          <p:cNvPr id="5" name="Titel 4"/>
          <p:cNvSpPr>
            <a:spLocks noGrp="1"/>
          </p:cNvSpPr>
          <p:nvPr>
            <p:ph type="title"/>
          </p:nvPr>
        </p:nvSpPr>
        <p:spPr>
          <a:xfrm>
            <a:off x="144067" y="517932"/>
            <a:ext cx="6469384" cy="456000"/>
          </a:xfrm>
        </p:spPr>
        <p:txBody>
          <a:bodyPr/>
          <a:lstStyle/>
          <a:p>
            <a:r>
              <a:rPr lang="de-DE" dirty="0" smtClean="0"/>
              <a:t>Wieviel Neuschnee in welcher Zeit?</a:t>
            </a:r>
            <a:endParaRPr lang="de-AT" dirty="0"/>
          </a:p>
        </p:txBody>
      </p:sp>
      <p:sp>
        <p:nvSpPr>
          <p:cNvPr id="6" name="Inhaltsplatzhalter 5"/>
          <p:cNvSpPr>
            <a:spLocks noGrp="1"/>
          </p:cNvSpPr>
          <p:nvPr>
            <p:ph sz="quarter" idx="15"/>
          </p:nvPr>
        </p:nvSpPr>
        <p:spPr/>
        <p:txBody>
          <a:bodyPr/>
          <a:lstStyle/>
          <a:p>
            <a:endParaRPr lang="de-AT"/>
          </a:p>
        </p:txBody>
      </p:sp>
      <p:sp>
        <p:nvSpPr>
          <p:cNvPr id="7" name="Inhaltsplatzhalter 6"/>
          <p:cNvSpPr>
            <a:spLocks noGrp="1"/>
          </p:cNvSpPr>
          <p:nvPr>
            <p:ph sz="quarter" idx="16"/>
          </p:nvPr>
        </p:nvSpPr>
        <p:spPr/>
        <p:txBody>
          <a:bodyPr/>
          <a:lstStyle/>
          <a:p>
            <a:endParaRPr lang="de-AT"/>
          </a:p>
        </p:txBody>
      </p:sp>
      <p:pic>
        <p:nvPicPr>
          <p:cNvPr id="8" name="Picture 2" descr="X:\Daten\2018-2019\2018-2019 Blog\2019-01-13 Blog\2019-01-13 meteogramm_region7.png"/>
          <p:cNvPicPr>
            <a:picLocks noGrp="1" noChangeAspect="1" noChangeArrowheads="1"/>
          </p:cNvPicPr>
          <p:nvPr>
            <p:ph type="pic" idx="12"/>
          </p:nvPr>
        </p:nvPicPr>
        <p:blipFill rotWithShape="1">
          <a:blip r:embed="rId2" cstate="print">
            <a:extLst>
              <a:ext uri="{28A0092B-C50C-407E-A947-70E740481C1C}">
                <a14:useLocalDpi xmlns:a14="http://schemas.microsoft.com/office/drawing/2010/main" val="0"/>
              </a:ext>
            </a:extLst>
          </a:blip>
          <a:srcRect t="-14470" b="-14470"/>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9" name="Bildplatzhalter 6">
            <a:extLst>
              <a:ext uri="{FF2B5EF4-FFF2-40B4-BE49-F238E27FC236}">
                <a16:creationId xmlns:a16="http://schemas.microsoft.com/office/drawing/2014/main" id="{C96779BA-923C-46AF-A84A-5B64EE81CF70}"/>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9435" r="9435"/>
          <a:stretch/>
        </p:blipFill>
        <p:spPr/>
      </p:pic>
    </p:spTree>
    <p:extLst>
      <p:ext uri="{BB962C8B-B14F-4D97-AF65-F5344CB8AC3E}">
        <p14:creationId xmlns:p14="http://schemas.microsoft.com/office/powerpoint/2010/main" val="2672035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X:\Daten\Vorträge\2017-2018\Originalbilder\2013-12-27 Stubaital [LWD Tirol] (8).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20" b="158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CE3674DC-2C82-4316-B74A-EA35E44EC8E3}"/>
              </a:ext>
            </a:extLst>
          </p:cNvPr>
          <p:cNvSpPr>
            <a:spLocks noGrp="1"/>
          </p:cNvSpPr>
          <p:nvPr>
            <p:ph type="title"/>
          </p:nvPr>
        </p:nvSpPr>
        <p:spPr/>
        <p:txBody>
          <a:bodyPr/>
          <a:lstStyle/>
          <a:p>
            <a:r>
              <a:rPr lang="de-DE" dirty="0" smtClean="0"/>
              <a:t>Triebschnee / </a:t>
            </a:r>
            <a:r>
              <a:rPr lang="de-DE" dirty="0" err="1" smtClean="0"/>
              <a:t>Neve</a:t>
            </a:r>
            <a:r>
              <a:rPr lang="de-DE" dirty="0" smtClean="0"/>
              <a:t> </a:t>
            </a:r>
            <a:r>
              <a:rPr lang="de-DE" dirty="0" err="1" smtClean="0"/>
              <a:t>ventata</a:t>
            </a:r>
            <a:endParaRPr lang="de-AT" dirty="0"/>
          </a:p>
        </p:txBody>
      </p:sp>
    </p:spTree>
    <p:extLst>
      <p:ext uri="{BB962C8B-B14F-4D97-AF65-F5344CB8AC3E}">
        <p14:creationId xmlns:p14="http://schemas.microsoft.com/office/powerpoint/2010/main" val="21027700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a:blip r:embed="rId2"/>
          <a:srcRect l="18548" r="18548"/>
          <a:stretch>
            <a:fillRect/>
          </a:stretch>
        </p:blipFill>
        <p:spPr>
          <a:prstGeom prst="rect">
            <a:avLst/>
          </a:prstGeom>
        </p:spPr>
      </p:pic>
      <p:sp>
        <p:nvSpPr>
          <p:cNvPr id="3" name="Textplatzhalter 2"/>
          <p:cNvSpPr>
            <a:spLocks noGrp="1"/>
          </p:cNvSpPr>
          <p:nvPr>
            <p:ph type="body" sz="quarter" idx="11"/>
          </p:nvPr>
        </p:nvSpPr>
        <p:spPr/>
        <p:txBody>
          <a:bodyPr/>
          <a:lstStyle/>
          <a:p>
            <a:endParaRPr lang="de-AT"/>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Offensichtliche Windzeichen</a:t>
            </a:r>
            <a:endParaRPr lang="de-AT" dirty="0"/>
          </a:p>
        </p:txBody>
      </p:sp>
    </p:spTree>
    <p:extLst>
      <p:ext uri="{BB962C8B-B14F-4D97-AF65-F5344CB8AC3E}">
        <p14:creationId xmlns:p14="http://schemas.microsoft.com/office/powerpoint/2010/main" val="246868976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Anfang Dezember 2021</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Situationsanalyse</a:t>
            </a:r>
            <a:endParaRPr lang="de-AT" dirty="0"/>
          </a:p>
        </p:txBody>
      </p:sp>
      <p:pic>
        <p:nvPicPr>
          <p:cNvPr id="8" name="Bildplatzhalter 7"/>
          <p:cNvPicPr>
            <a:picLocks noGrp="1" noChangeAspect="1"/>
          </p:cNvPicPr>
          <p:nvPr>
            <p:ph type="pic" sz="quarter" idx="10"/>
          </p:nvPr>
        </p:nvPicPr>
        <p:blipFill rotWithShape="1">
          <a:blip r:embed="rId2"/>
          <a:srcRect l="-4654" t="860" r="-4654" b="-860"/>
          <a:stretch/>
        </p:blipFill>
        <p:spPr>
          <a:prstGeom prst="rect">
            <a:avLst/>
          </a:prstGeom>
        </p:spPr>
      </p:pic>
    </p:spTree>
    <p:extLst>
      <p:ext uri="{BB962C8B-B14F-4D97-AF65-F5344CB8AC3E}">
        <p14:creationId xmlns:p14="http://schemas.microsoft.com/office/powerpoint/2010/main" val="28080477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t="-3028" b="-3028"/>
          <a:stretch/>
        </p:blipFill>
        <p:spPr>
          <a:prstGeom prst="rect">
            <a:avLst/>
          </a:prstGeom>
        </p:spPr>
      </p:pic>
      <p:sp>
        <p:nvSpPr>
          <p:cNvPr id="3" name="Textplatzhalter 2"/>
          <p:cNvSpPr>
            <a:spLocks noGrp="1"/>
          </p:cNvSpPr>
          <p:nvPr>
            <p:ph type="body" sz="quarter" idx="11"/>
          </p:nvPr>
        </p:nvSpPr>
        <p:spPr/>
        <p:txBody>
          <a:bodyPr/>
          <a:lstStyle/>
          <a:p>
            <a:r>
              <a:rPr lang="de-DE" dirty="0" smtClean="0"/>
              <a:t>01.12.2021</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Situationsanalyse</a:t>
            </a:r>
            <a:endParaRPr lang="de-AT" dirty="0"/>
          </a:p>
        </p:txBody>
      </p:sp>
      <p:sp>
        <p:nvSpPr>
          <p:cNvPr id="7" name="Rechteck 6"/>
          <p:cNvSpPr/>
          <p:nvPr/>
        </p:nvSpPr>
        <p:spPr>
          <a:xfrm>
            <a:off x="3218121" y="3104707"/>
            <a:ext cx="652130" cy="6379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413268031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p:cNvPicPr>
            <a:picLocks noGrp="1" noChangeAspect="1"/>
          </p:cNvPicPr>
          <p:nvPr>
            <p:ph type="pic" sz="quarter" idx="10"/>
          </p:nvPr>
        </p:nvPicPr>
        <p:blipFill rotWithShape="1">
          <a:blip r:embed="rId2" cstate="hqprint">
            <a:extLst>
              <a:ext uri="{28A0092B-C50C-407E-A947-70E740481C1C}">
                <a14:useLocalDpi xmlns:a14="http://schemas.microsoft.com/office/drawing/2010/main" val="0"/>
              </a:ext>
            </a:extLst>
          </a:blip>
          <a:srcRect t="5079" b="26675"/>
          <a:stretch/>
        </p:blipFill>
        <p:spPr/>
      </p:pic>
      <p:sp>
        <p:nvSpPr>
          <p:cNvPr id="3" name="Textplatzhalter 2"/>
          <p:cNvSpPr>
            <a:spLocks noGrp="1"/>
          </p:cNvSpPr>
          <p:nvPr>
            <p:ph type="body" sz="quarter" idx="11"/>
          </p:nvPr>
        </p:nvSpPr>
        <p:spPr/>
        <p:txBody>
          <a:bodyPr/>
          <a:lstStyle/>
          <a:p>
            <a:r>
              <a:rPr lang="de-DE" dirty="0" smtClean="0"/>
              <a:t>01.12.2021</a:t>
            </a:r>
            <a:endParaRPr lang="de-AT" dirty="0"/>
          </a:p>
        </p:txBody>
      </p:sp>
      <p:sp>
        <p:nvSpPr>
          <p:cNvPr id="4" name="Inhaltsplatzhalter 3"/>
          <p:cNvSpPr>
            <a:spLocks noGrp="1"/>
          </p:cNvSpPr>
          <p:nvPr>
            <p:ph sz="quarter" idx="12"/>
          </p:nvPr>
        </p:nvSpPr>
        <p:spPr/>
        <p:txBody>
          <a:bodyPr/>
          <a:lstStyle/>
          <a:p>
            <a:r>
              <a:rPr lang="de-DE" dirty="0" smtClean="0"/>
              <a:t>© LWD Tirol</a:t>
            </a:r>
            <a:endParaRPr lang="de-AT" dirty="0"/>
          </a:p>
        </p:txBody>
      </p:sp>
      <p:sp>
        <p:nvSpPr>
          <p:cNvPr id="5" name="Titel 4"/>
          <p:cNvSpPr>
            <a:spLocks noGrp="1"/>
          </p:cNvSpPr>
          <p:nvPr>
            <p:ph type="title"/>
          </p:nvPr>
        </p:nvSpPr>
        <p:spPr/>
        <p:txBody>
          <a:bodyPr/>
          <a:lstStyle/>
          <a:p>
            <a:r>
              <a:rPr lang="de-DE" dirty="0" smtClean="0"/>
              <a:t>Situationsanalyse</a:t>
            </a:r>
            <a:endParaRPr lang="de-AT" dirty="0"/>
          </a:p>
        </p:txBody>
      </p:sp>
    </p:spTree>
    <p:extLst>
      <p:ext uri="{BB962C8B-B14F-4D97-AF65-F5344CB8AC3E}">
        <p14:creationId xmlns:p14="http://schemas.microsoft.com/office/powerpoint/2010/main" val="94663750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Daten\Vorträge\2017-2018\Originalbilder\2015-04-07 Urgtal [LWD Tirol] Lawine - 2015-04-09 (5).jpg"/>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15820" b="158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A1A4AC02-5E33-4F5C-9B04-D5330CBA6B9A}"/>
              </a:ext>
            </a:extLst>
          </p:cNvPr>
          <p:cNvSpPr>
            <a:spLocks noGrp="1"/>
          </p:cNvSpPr>
          <p:nvPr>
            <p:ph type="title"/>
          </p:nvPr>
        </p:nvSpPr>
        <p:spPr/>
        <p:txBody>
          <a:bodyPr/>
          <a:lstStyle/>
          <a:p>
            <a:r>
              <a:rPr lang="de-DE" dirty="0" smtClean="0"/>
              <a:t>Altschnee / Strati </a:t>
            </a:r>
            <a:r>
              <a:rPr lang="de-DE" dirty="0" err="1" smtClean="0"/>
              <a:t>deboli</a:t>
            </a:r>
            <a:r>
              <a:rPr lang="de-DE" dirty="0" smtClean="0"/>
              <a:t> </a:t>
            </a:r>
            <a:r>
              <a:rPr lang="de-DE" dirty="0" err="1" smtClean="0"/>
              <a:t>profondi</a:t>
            </a:r>
            <a:endParaRPr lang="de-AT" dirty="0"/>
          </a:p>
        </p:txBody>
      </p:sp>
    </p:spTree>
    <p:extLst>
      <p:ext uri="{BB962C8B-B14F-4D97-AF65-F5344CB8AC3E}">
        <p14:creationId xmlns:p14="http://schemas.microsoft.com/office/powerpoint/2010/main" val="8961962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t="-3401" b="-3401"/>
          <a:stretch/>
        </p:blipFill>
        <p:spPr>
          <a:prstGeom prst="rect">
            <a:avLst/>
          </a:prstGeom>
        </p:spPr>
      </p:pic>
      <p:sp>
        <p:nvSpPr>
          <p:cNvPr id="3" name="Textplatzhalter 2"/>
          <p:cNvSpPr>
            <a:spLocks noGrp="1"/>
          </p:cNvSpPr>
          <p:nvPr>
            <p:ph type="body" sz="quarter" idx="11"/>
          </p:nvPr>
        </p:nvSpPr>
        <p:spPr/>
        <p:txBody>
          <a:bodyPr/>
          <a:lstStyle/>
          <a:p>
            <a:r>
              <a:rPr lang="de-DE" dirty="0" smtClean="0"/>
              <a:t>02.12.2021</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Situationsanalyse</a:t>
            </a:r>
            <a:endParaRPr lang="de-AT" dirty="0"/>
          </a:p>
        </p:txBody>
      </p:sp>
      <p:sp>
        <p:nvSpPr>
          <p:cNvPr id="2" name="Rechteck 1"/>
          <p:cNvSpPr/>
          <p:nvPr/>
        </p:nvSpPr>
        <p:spPr>
          <a:xfrm>
            <a:off x="3218121" y="3104707"/>
            <a:ext cx="652130" cy="6379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169187981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X:\Daten\Archiv\2015-2016\2015-2016 Winterbericht\04_Unfaelle_Tirol\2016-02-06 Geier\2016-02-06 Geier_1_bearbeitet.pn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4019" b="14019"/>
          <a:stretch>
            <a:fillRect/>
          </a:stretch>
        </p:blipFill>
        <p:spPr bwMode="auto">
          <a:xfrm>
            <a:off x="172738" y="973932"/>
            <a:ext cx="8852891" cy="4027885"/>
          </a:xfrm>
          <a:prstGeom prst="rect">
            <a:avLst/>
          </a:prstGeom>
          <a:noFill/>
          <a:extLst>
            <a:ext uri="{909E8E84-426E-40DD-AFC4-6F175D3DCCD1}">
              <a14:hiddenFill xmlns:a14="http://schemas.microsoft.com/office/drawing/2010/main">
                <a:solidFill>
                  <a:srgbClr val="FFFFFF"/>
                </a:solidFill>
              </a14:hiddenFill>
            </a:ext>
          </a:extLst>
        </p:spPr>
      </p:pic>
      <p:sp>
        <p:nvSpPr>
          <p:cNvPr id="3" name="Textplatzhalter 2"/>
          <p:cNvSpPr>
            <a:spLocks noGrp="1"/>
          </p:cNvSpPr>
          <p:nvPr>
            <p:ph type="body" sz="quarter" idx="11"/>
          </p:nvPr>
        </p:nvSpPr>
        <p:spPr/>
        <p:txBody>
          <a:bodyPr/>
          <a:lstStyle/>
          <a:p>
            <a:r>
              <a:rPr lang="de-DE" dirty="0"/>
              <a:t>Geier, 06.02.2016</a:t>
            </a:r>
            <a:endParaRPr lang="de-AT" dirty="0"/>
          </a:p>
        </p:txBody>
      </p:sp>
      <p:sp>
        <p:nvSpPr>
          <p:cNvPr id="4" name="Inhaltsplatzhalter 3"/>
          <p:cNvSpPr>
            <a:spLocks noGrp="1"/>
          </p:cNvSpPr>
          <p:nvPr>
            <p:ph sz="quarter" idx="12"/>
          </p:nvPr>
        </p:nvSpPr>
        <p:spPr/>
        <p:txBody>
          <a:bodyPr/>
          <a:lstStyle/>
          <a:p>
            <a:r>
              <a:rPr lang="de-DE" dirty="0"/>
              <a:t>(c) Alpinpolizei</a:t>
            </a:r>
            <a:endParaRPr lang="de-AT" dirty="0"/>
          </a:p>
        </p:txBody>
      </p:sp>
      <p:sp>
        <p:nvSpPr>
          <p:cNvPr id="5" name="Titel 4"/>
          <p:cNvSpPr>
            <a:spLocks noGrp="1"/>
          </p:cNvSpPr>
          <p:nvPr>
            <p:ph type="title"/>
          </p:nvPr>
        </p:nvSpPr>
        <p:spPr/>
        <p:txBody>
          <a:bodyPr/>
          <a:lstStyle/>
          <a:p>
            <a:r>
              <a:rPr lang="de-DE" dirty="0"/>
              <a:t>Lawinenunfall</a:t>
            </a:r>
            <a:endParaRPr lang="de-AT" dirty="0"/>
          </a:p>
        </p:txBody>
      </p:sp>
    </p:spTree>
    <p:extLst>
      <p:ext uri="{BB962C8B-B14F-4D97-AF65-F5344CB8AC3E}">
        <p14:creationId xmlns:p14="http://schemas.microsoft.com/office/powerpoint/2010/main" val="2977176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de-DE" dirty="0" smtClean="0"/>
              <a:t>Norwegen</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Historie - </a:t>
            </a:r>
            <a:r>
              <a:rPr lang="de-DE" dirty="0" err="1" smtClean="0"/>
              <a:t>Storia</a:t>
            </a:r>
            <a:endParaRPr lang="de-AT" dirty="0"/>
          </a:p>
        </p:txBody>
      </p:sp>
      <p:pic>
        <p:nvPicPr>
          <p:cNvPr id="6" name="Bildplatzhalter 5"/>
          <p:cNvPicPr>
            <a:picLocks noGrp="1"/>
          </p:cNvPicPr>
          <p:nvPr>
            <p:ph type="pic" sz="quarter" idx="10"/>
          </p:nvPr>
        </p:nvPicPr>
        <p:blipFill rotWithShape="1">
          <a:blip r:embed="rId2"/>
          <a:srcRect l="-6983" r="-6983"/>
          <a:stretch/>
        </p:blipFill>
        <p:spPr>
          <a:prstGeom prst="rect">
            <a:avLst/>
          </a:prstGeom>
        </p:spPr>
      </p:pic>
      <p:sp>
        <p:nvSpPr>
          <p:cNvPr id="7" name="Rechteck 6"/>
          <p:cNvSpPr/>
          <p:nvPr/>
        </p:nvSpPr>
        <p:spPr>
          <a:xfrm>
            <a:off x="701868" y="1059873"/>
            <a:ext cx="2214513" cy="8174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87173309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X:\Daten\Vorträge\2017-2018\Originalbilder\2015-04-22 Jamtal, Paznauntal [LWD Tirol] (7).jp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5868" b="158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6721B85B-9A22-4FE1-9EEA-90A085BA28DE}"/>
              </a:ext>
            </a:extLst>
          </p:cNvPr>
          <p:cNvSpPr>
            <a:spLocks noGrp="1"/>
          </p:cNvSpPr>
          <p:nvPr>
            <p:ph type="title"/>
          </p:nvPr>
        </p:nvSpPr>
        <p:spPr/>
        <p:txBody>
          <a:bodyPr/>
          <a:lstStyle/>
          <a:p>
            <a:r>
              <a:rPr lang="de-DE" dirty="0" smtClean="0"/>
              <a:t>Nassschnee / </a:t>
            </a:r>
            <a:r>
              <a:rPr lang="de-DE" dirty="0" err="1" smtClean="0"/>
              <a:t>Neve</a:t>
            </a:r>
            <a:r>
              <a:rPr lang="de-DE" dirty="0" smtClean="0"/>
              <a:t> </a:t>
            </a:r>
            <a:r>
              <a:rPr lang="de-DE" dirty="0" err="1" smtClean="0"/>
              <a:t>bagnata</a:t>
            </a:r>
            <a:endParaRPr lang="de-AT" dirty="0"/>
          </a:p>
        </p:txBody>
      </p:sp>
    </p:spTree>
    <p:extLst>
      <p:ext uri="{BB962C8B-B14F-4D97-AF65-F5344CB8AC3E}">
        <p14:creationId xmlns:p14="http://schemas.microsoft.com/office/powerpoint/2010/main" val="333201537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9636" b="9636"/>
          <a:stretch>
            <a:fillRect/>
          </a:stretch>
        </p:blipFill>
        <p:spPr/>
      </p:pic>
      <p:sp>
        <p:nvSpPr>
          <p:cNvPr id="3" name="Textplatzhalter 2"/>
          <p:cNvSpPr>
            <a:spLocks noGrp="1"/>
          </p:cNvSpPr>
          <p:nvPr>
            <p:ph type="body" sz="quarter" idx="11"/>
          </p:nvPr>
        </p:nvSpPr>
        <p:spPr/>
        <p:txBody>
          <a:bodyPr/>
          <a:lstStyle/>
          <a:p>
            <a:r>
              <a:rPr lang="de-DE" dirty="0" err="1" smtClean="0"/>
              <a:t>Kasern</a:t>
            </a:r>
            <a:r>
              <a:rPr lang="de-DE" dirty="0" smtClean="0"/>
              <a:t>, 01.04.2021</a:t>
            </a:r>
            <a:endParaRPr lang="de-AT" dirty="0"/>
          </a:p>
        </p:txBody>
      </p:sp>
      <p:sp>
        <p:nvSpPr>
          <p:cNvPr id="4" name="Inhaltsplatzhalter 3"/>
          <p:cNvSpPr>
            <a:spLocks noGrp="1"/>
          </p:cNvSpPr>
          <p:nvPr>
            <p:ph sz="quarter" idx="12"/>
          </p:nvPr>
        </p:nvSpPr>
        <p:spPr/>
        <p:txBody>
          <a:bodyPr/>
          <a:lstStyle/>
          <a:p>
            <a:r>
              <a:rPr lang="de-DE" dirty="0" smtClean="0"/>
              <a:t>© Reinhold </a:t>
            </a:r>
            <a:r>
              <a:rPr lang="de-DE" dirty="0" err="1" smtClean="0"/>
              <a:t>Oblak</a:t>
            </a:r>
            <a:endParaRPr lang="de-AT" dirty="0"/>
          </a:p>
        </p:txBody>
      </p:sp>
      <p:sp>
        <p:nvSpPr>
          <p:cNvPr id="5" name="Titel 4"/>
          <p:cNvSpPr>
            <a:spLocks noGrp="1"/>
          </p:cNvSpPr>
          <p:nvPr>
            <p:ph type="title"/>
          </p:nvPr>
        </p:nvSpPr>
        <p:spPr>
          <a:xfrm>
            <a:off x="144067" y="517933"/>
            <a:ext cx="7528942" cy="449451"/>
          </a:xfrm>
        </p:spPr>
        <p:txBody>
          <a:bodyPr/>
          <a:lstStyle/>
          <a:p>
            <a:r>
              <a:rPr lang="de-DE" dirty="0" smtClean="0"/>
              <a:t>Spontane Lawinen im Tagesverlauf</a:t>
            </a:r>
            <a:endParaRPr lang="de-AT" dirty="0"/>
          </a:p>
        </p:txBody>
      </p:sp>
    </p:spTree>
    <p:extLst>
      <p:ext uri="{BB962C8B-B14F-4D97-AF65-F5344CB8AC3E}">
        <p14:creationId xmlns:p14="http://schemas.microsoft.com/office/powerpoint/2010/main" val="30471307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rotWithShape="1">
          <a:blip r:embed="rId2"/>
          <a:srcRect t="-25040" b="-25040"/>
          <a:stretch/>
        </p:blipFill>
        <p:spPr>
          <a:prstGeom prst="rect">
            <a:avLst/>
          </a:prstGeom>
        </p:spPr>
      </p:pic>
      <p:sp>
        <p:nvSpPr>
          <p:cNvPr id="3" name="Textplatzhalter 2"/>
          <p:cNvSpPr>
            <a:spLocks noGrp="1"/>
          </p:cNvSpPr>
          <p:nvPr>
            <p:ph type="body" sz="quarter" idx="11"/>
          </p:nvPr>
        </p:nvSpPr>
        <p:spPr>
          <a:xfrm>
            <a:off x="4426227" y="521210"/>
            <a:ext cx="4570422" cy="447365"/>
          </a:xfrm>
        </p:spPr>
        <p:txBody>
          <a:bodyPr>
            <a:normAutofit/>
          </a:bodyPr>
          <a:lstStyle/>
          <a:p>
            <a:r>
              <a:rPr lang="de-DE" dirty="0" smtClean="0"/>
              <a:t>Müsste öfters ausgegeben werden</a:t>
            </a:r>
            <a:endParaRPr lang="de-AT" dirty="0"/>
          </a:p>
        </p:txBody>
      </p:sp>
      <p:sp>
        <p:nvSpPr>
          <p:cNvPr id="4" name="Inhaltsplatzhalter 3"/>
          <p:cNvSpPr>
            <a:spLocks noGrp="1"/>
          </p:cNvSpPr>
          <p:nvPr>
            <p:ph sz="quarter" idx="12"/>
          </p:nvPr>
        </p:nvSpPr>
        <p:spPr/>
        <p:txBody>
          <a:bodyPr/>
          <a:lstStyle/>
          <a:p>
            <a:endParaRPr lang="de-AT"/>
          </a:p>
        </p:txBody>
      </p:sp>
      <p:sp>
        <p:nvSpPr>
          <p:cNvPr id="5" name="Titel 4"/>
          <p:cNvSpPr>
            <a:spLocks noGrp="1"/>
          </p:cNvSpPr>
          <p:nvPr>
            <p:ph type="title"/>
          </p:nvPr>
        </p:nvSpPr>
        <p:spPr/>
        <p:txBody>
          <a:bodyPr/>
          <a:lstStyle/>
          <a:p>
            <a:r>
              <a:rPr lang="de-DE" dirty="0" smtClean="0"/>
              <a:t>Diskussion „Frühjahrs-4er“</a:t>
            </a:r>
            <a:endParaRPr lang="de-AT" dirty="0"/>
          </a:p>
        </p:txBody>
      </p:sp>
    </p:spTree>
    <p:extLst>
      <p:ext uri="{BB962C8B-B14F-4D97-AF65-F5344CB8AC3E}">
        <p14:creationId xmlns:p14="http://schemas.microsoft.com/office/powerpoint/2010/main" val="370828035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X:\Daten\Vorträge\2017-2018\Originalbilder\2012-01-16 Planneralm [LWD Tirol] (35).jpg"/>
          <p:cNvPicPr>
            <a:picLocks noGrp="1" noChangeAspect="1" noChangeArrowheads="1"/>
          </p:cNvPicPr>
          <p:nvPr>
            <p:ph type="pic" sz="quarter" idx="10"/>
          </p:nvPr>
        </p:nvPicPr>
        <p:blipFill>
          <a:blip r:embed="rId2" cstate="print">
            <a:extLst>
              <a:ext uri="{28A0092B-C50C-407E-A947-70E740481C1C}">
                <a14:useLocalDpi xmlns:a14="http://schemas.microsoft.com/office/drawing/2010/main" val="0"/>
              </a:ext>
            </a:extLst>
          </a:blip>
          <a:srcRect t="15876" b="1587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p:txBody>
          <a:bodyPr/>
          <a:lstStyle/>
          <a:p>
            <a:r>
              <a:rPr lang="de-DE" dirty="0"/>
              <a:t>© LWD Tirol</a:t>
            </a:r>
          </a:p>
        </p:txBody>
      </p:sp>
      <p:sp>
        <p:nvSpPr>
          <p:cNvPr id="5" name="Titel 4">
            <a:extLst>
              <a:ext uri="{FF2B5EF4-FFF2-40B4-BE49-F238E27FC236}">
                <a16:creationId xmlns:a16="http://schemas.microsoft.com/office/drawing/2014/main" id="{CA0E9F74-FF66-4C9E-B7BF-DA359299FC4E}"/>
              </a:ext>
            </a:extLst>
          </p:cNvPr>
          <p:cNvSpPr>
            <a:spLocks noGrp="1"/>
          </p:cNvSpPr>
          <p:nvPr>
            <p:ph type="title"/>
          </p:nvPr>
        </p:nvSpPr>
        <p:spPr/>
        <p:txBody>
          <a:bodyPr/>
          <a:lstStyle/>
          <a:p>
            <a:r>
              <a:rPr lang="de-DE" dirty="0" smtClean="0"/>
              <a:t>Gleitschnee / </a:t>
            </a:r>
            <a:r>
              <a:rPr lang="de-DE" dirty="0" err="1" smtClean="0"/>
              <a:t>Valanghe</a:t>
            </a:r>
            <a:r>
              <a:rPr lang="de-DE" dirty="0" smtClean="0"/>
              <a:t> di </a:t>
            </a:r>
            <a:r>
              <a:rPr lang="de-DE" dirty="0" err="1" smtClean="0"/>
              <a:t>slittamento</a:t>
            </a:r>
            <a:endParaRPr lang="de-AT" dirty="0"/>
          </a:p>
        </p:txBody>
      </p:sp>
    </p:spTree>
    <p:extLst>
      <p:ext uri="{BB962C8B-B14F-4D97-AF65-F5344CB8AC3E}">
        <p14:creationId xmlns:p14="http://schemas.microsoft.com/office/powerpoint/2010/main" val="86998217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1765E6AB-2935-48AA-85AC-8F932138024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668" b="19668"/>
          <a:stretch>
            <a:fillRect/>
          </a:stretch>
        </p:blipFill>
        <p:spPr>
          <a:xfrm>
            <a:off x="142875" y="974725"/>
            <a:ext cx="8851900" cy="4027488"/>
          </a:xfrm>
        </p:spPr>
      </p:pic>
      <p:sp>
        <p:nvSpPr>
          <p:cNvPr id="3" name="Textplatzhalter 2">
            <a:extLst>
              <a:ext uri="{FF2B5EF4-FFF2-40B4-BE49-F238E27FC236}">
                <a16:creationId xmlns:a16="http://schemas.microsoft.com/office/drawing/2014/main" id="{F6678514-3655-4E5A-80B2-4B96FEF10E10}"/>
              </a:ext>
            </a:extLst>
          </p:cNvPr>
          <p:cNvSpPr>
            <a:spLocks noGrp="1"/>
          </p:cNvSpPr>
          <p:nvPr>
            <p:ph type="body" sz="quarter" idx="11"/>
          </p:nvPr>
        </p:nvSpPr>
        <p:spPr/>
        <p:txBody>
          <a:bodyPr/>
          <a:lstStyle/>
          <a:p>
            <a:r>
              <a:rPr lang="de-AT" dirty="0"/>
              <a:t>Nockspitze, 20.01.2019 </a:t>
            </a:r>
          </a:p>
        </p:txBody>
      </p:sp>
      <p:sp>
        <p:nvSpPr>
          <p:cNvPr id="4" name="Inhaltsplatzhalter 3">
            <a:extLst>
              <a:ext uri="{FF2B5EF4-FFF2-40B4-BE49-F238E27FC236}">
                <a16:creationId xmlns:a16="http://schemas.microsoft.com/office/drawing/2014/main" id="{BD241309-6624-495B-B6B4-287057387FD2}"/>
              </a:ext>
            </a:extLst>
          </p:cNvPr>
          <p:cNvSpPr>
            <a:spLocks noGrp="1"/>
          </p:cNvSpPr>
          <p:nvPr>
            <p:ph sz="quarter" idx="12"/>
          </p:nvPr>
        </p:nvSpPr>
        <p:spPr/>
        <p:txBody>
          <a:bodyPr/>
          <a:lstStyle/>
          <a:p>
            <a:r>
              <a:rPr lang="de-AT" dirty="0"/>
              <a:t>© Jonathan </a:t>
            </a:r>
            <a:r>
              <a:rPr lang="de-AT" dirty="0" err="1"/>
              <a:t>Flunger</a:t>
            </a:r>
            <a:endParaRPr lang="de-AT" dirty="0"/>
          </a:p>
        </p:txBody>
      </p:sp>
      <p:sp>
        <p:nvSpPr>
          <p:cNvPr id="5" name="Titel 4">
            <a:extLst>
              <a:ext uri="{FF2B5EF4-FFF2-40B4-BE49-F238E27FC236}">
                <a16:creationId xmlns:a16="http://schemas.microsoft.com/office/drawing/2014/main" id="{0B0B1B91-AC54-40E2-A587-F28E8E8B47CC}"/>
              </a:ext>
            </a:extLst>
          </p:cNvPr>
          <p:cNvSpPr>
            <a:spLocks noGrp="1"/>
          </p:cNvSpPr>
          <p:nvPr>
            <p:ph type="title"/>
          </p:nvPr>
        </p:nvSpPr>
        <p:spPr>
          <a:xfrm>
            <a:off x="144066" y="517932"/>
            <a:ext cx="5417197" cy="449451"/>
          </a:xfrm>
        </p:spPr>
        <p:txBody>
          <a:bodyPr/>
          <a:lstStyle/>
          <a:p>
            <a:r>
              <a:rPr lang="de-AT" dirty="0" smtClean="0"/>
              <a:t>Gezielte </a:t>
            </a:r>
            <a:r>
              <a:rPr lang="de-AT" dirty="0" err="1" smtClean="0"/>
              <a:t>zeitiche</a:t>
            </a:r>
            <a:r>
              <a:rPr lang="de-AT" dirty="0" smtClean="0"/>
              <a:t> Ausgabe!</a:t>
            </a:r>
            <a:endParaRPr lang="de-AT" dirty="0"/>
          </a:p>
        </p:txBody>
      </p:sp>
    </p:spTree>
    <p:extLst>
      <p:ext uri="{BB962C8B-B14F-4D97-AF65-F5344CB8AC3E}">
        <p14:creationId xmlns:p14="http://schemas.microsoft.com/office/powerpoint/2010/main" val="80346687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9BE0D55-3173-4CF0-8D1B-C843A9F7D6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84" b="3184"/>
          <a:stretch>
            <a:fillRect/>
          </a:stretch>
        </p:blipFill>
        <p:spPr/>
      </p:pic>
      <p:sp>
        <p:nvSpPr>
          <p:cNvPr id="3" name="Textplatzhalter 2">
            <a:extLst>
              <a:ext uri="{FF2B5EF4-FFF2-40B4-BE49-F238E27FC236}">
                <a16:creationId xmlns:a16="http://schemas.microsoft.com/office/drawing/2014/main" id="{B6DC1098-AA87-4AAC-AC69-AA473B07DFC5}"/>
              </a:ext>
            </a:extLst>
          </p:cNvPr>
          <p:cNvSpPr>
            <a:spLocks noGrp="1"/>
          </p:cNvSpPr>
          <p:nvPr>
            <p:ph type="body" sz="quarter" idx="11"/>
          </p:nvPr>
        </p:nvSpPr>
        <p:spPr/>
        <p:txBody>
          <a:bodyPr/>
          <a:lstStyle/>
          <a:p>
            <a:r>
              <a:rPr lang="de-AT" dirty="0"/>
              <a:t>Außerfern, 13.12.2018</a:t>
            </a:r>
          </a:p>
        </p:txBody>
      </p:sp>
      <p:sp>
        <p:nvSpPr>
          <p:cNvPr id="4" name="Inhaltsplatzhalter 3">
            <a:extLst>
              <a:ext uri="{FF2B5EF4-FFF2-40B4-BE49-F238E27FC236}">
                <a16:creationId xmlns:a16="http://schemas.microsoft.com/office/drawing/2014/main" id="{2FC51B30-3DD2-4055-AEFD-5C5ADF5F491E}"/>
              </a:ext>
            </a:extLst>
          </p:cNvPr>
          <p:cNvSpPr>
            <a:spLocks noGrp="1"/>
          </p:cNvSpPr>
          <p:nvPr>
            <p:ph sz="quarter" idx="12"/>
          </p:nvPr>
        </p:nvSpPr>
        <p:spPr/>
        <p:txBody>
          <a:bodyPr/>
          <a:lstStyle/>
          <a:p>
            <a:r>
              <a:rPr lang="de-AT" dirty="0"/>
              <a:t>© Stefan Rössler</a:t>
            </a:r>
          </a:p>
        </p:txBody>
      </p:sp>
      <p:sp>
        <p:nvSpPr>
          <p:cNvPr id="5" name="Titel 4">
            <a:extLst>
              <a:ext uri="{FF2B5EF4-FFF2-40B4-BE49-F238E27FC236}">
                <a16:creationId xmlns:a16="http://schemas.microsoft.com/office/drawing/2014/main" id="{C2A029BD-F815-49B9-ADAD-1C30508C0AA8}"/>
              </a:ext>
            </a:extLst>
          </p:cNvPr>
          <p:cNvSpPr>
            <a:spLocks noGrp="1"/>
          </p:cNvSpPr>
          <p:nvPr>
            <p:ph type="title"/>
          </p:nvPr>
        </p:nvSpPr>
        <p:spPr>
          <a:xfrm>
            <a:off x="144066" y="517932"/>
            <a:ext cx="5951934" cy="449451"/>
          </a:xfrm>
        </p:spPr>
        <p:txBody>
          <a:bodyPr/>
          <a:lstStyle/>
          <a:p>
            <a:r>
              <a:rPr lang="de-AT" dirty="0"/>
              <a:t>Beginnendes Gleitschneeproblem</a:t>
            </a:r>
          </a:p>
        </p:txBody>
      </p:sp>
    </p:spTree>
    <p:extLst>
      <p:ext uri="{BB962C8B-B14F-4D97-AF65-F5344CB8AC3E}">
        <p14:creationId xmlns:p14="http://schemas.microsoft.com/office/powerpoint/2010/main" val="19082909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0FEB7C36-A5E2-471E-B6BC-5A8B2978C5E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557" b="9557"/>
          <a:stretch>
            <a:fillRect/>
          </a:stretch>
        </p:blipFill>
        <p:spPr/>
      </p:pic>
      <p:sp>
        <p:nvSpPr>
          <p:cNvPr id="4" name="Inhaltsplatzhalter 3">
            <a:extLst>
              <a:ext uri="{FF2B5EF4-FFF2-40B4-BE49-F238E27FC236}">
                <a16:creationId xmlns:a16="http://schemas.microsoft.com/office/drawing/2014/main" id="{878BCFAD-2BCA-4B3B-AE4D-ED13B1E9D228}"/>
              </a:ext>
            </a:extLst>
          </p:cNvPr>
          <p:cNvSpPr>
            <a:spLocks noGrp="1"/>
          </p:cNvSpPr>
          <p:nvPr>
            <p:ph sz="quarter" idx="12"/>
          </p:nvPr>
        </p:nvSpPr>
        <p:spPr>
          <a:xfrm>
            <a:off x="5186947" y="4781240"/>
            <a:ext cx="3809701" cy="220266"/>
          </a:xfrm>
        </p:spPr>
        <p:txBody>
          <a:bodyPr/>
          <a:lstStyle/>
          <a:p>
            <a:r>
              <a:rPr lang="de-AT" dirty="0"/>
              <a:t>Finkenberg, 07.01.2019 - © Stefan </a:t>
            </a:r>
            <a:r>
              <a:rPr lang="de-AT" dirty="0" err="1"/>
              <a:t>Hochstaffl</a:t>
            </a:r>
            <a:endParaRPr lang="de-AT" dirty="0"/>
          </a:p>
        </p:txBody>
      </p:sp>
      <p:sp>
        <p:nvSpPr>
          <p:cNvPr id="5" name="Titel 4">
            <a:extLst>
              <a:ext uri="{FF2B5EF4-FFF2-40B4-BE49-F238E27FC236}">
                <a16:creationId xmlns:a16="http://schemas.microsoft.com/office/drawing/2014/main" id="{27B76620-B7FF-40DC-B025-C7E46E7F7DDD}"/>
              </a:ext>
            </a:extLst>
          </p:cNvPr>
          <p:cNvSpPr>
            <a:spLocks noGrp="1"/>
          </p:cNvSpPr>
          <p:nvPr>
            <p:ph type="title"/>
          </p:nvPr>
        </p:nvSpPr>
        <p:spPr>
          <a:xfrm>
            <a:off x="144066" y="517932"/>
            <a:ext cx="8851083" cy="449451"/>
          </a:xfrm>
        </p:spPr>
        <p:txBody>
          <a:bodyPr/>
          <a:lstStyle/>
          <a:p>
            <a:r>
              <a:rPr lang="de-AT" dirty="0"/>
              <a:t>Starkschneefälle: Vermehrte Bedrohung</a:t>
            </a:r>
          </a:p>
        </p:txBody>
      </p:sp>
    </p:spTree>
    <p:extLst>
      <p:ext uri="{BB962C8B-B14F-4D97-AF65-F5344CB8AC3E}">
        <p14:creationId xmlns:p14="http://schemas.microsoft.com/office/powerpoint/2010/main" val="38099963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70E1F494-64EE-4548-9718-A6FB06E8D410}"/>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9668" b="19668"/>
          <a:stretch>
            <a:fillRect/>
          </a:stretch>
        </p:blipFill>
        <p:spPr/>
      </p:pic>
      <p:sp>
        <p:nvSpPr>
          <p:cNvPr id="3" name="Textplatzhalter 2">
            <a:extLst>
              <a:ext uri="{FF2B5EF4-FFF2-40B4-BE49-F238E27FC236}">
                <a16:creationId xmlns:a16="http://schemas.microsoft.com/office/drawing/2014/main" id="{019EB2A7-0C36-4398-B2BE-4674BB398ABB}"/>
              </a:ext>
            </a:extLst>
          </p:cNvPr>
          <p:cNvSpPr>
            <a:spLocks noGrp="1"/>
          </p:cNvSpPr>
          <p:nvPr>
            <p:ph type="body" sz="quarter" idx="11"/>
          </p:nvPr>
        </p:nvSpPr>
        <p:spPr>
          <a:xfrm>
            <a:off x="6429737" y="521209"/>
            <a:ext cx="2566911" cy="447365"/>
          </a:xfrm>
        </p:spPr>
        <p:txBody>
          <a:bodyPr>
            <a:normAutofit/>
          </a:bodyPr>
          <a:lstStyle/>
          <a:p>
            <a:r>
              <a:rPr lang="de-AT" dirty="0"/>
              <a:t>Stubai, 11.04.2018 </a:t>
            </a:r>
          </a:p>
        </p:txBody>
      </p:sp>
      <p:sp>
        <p:nvSpPr>
          <p:cNvPr id="4" name="Inhaltsplatzhalter 3">
            <a:extLst>
              <a:ext uri="{FF2B5EF4-FFF2-40B4-BE49-F238E27FC236}">
                <a16:creationId xmlns:a16="http://schemas.microsoft.com/office/drawing/2014/main" id="{1CC9F08F-1FA4-4EB8-9D88-D93EC6D0C7F3}"/>
              </a:ext>
            </a:extLst>
          </p:cNvPr>
          <p:cNvSpPr>
            <a:spLocks noGrp="1"/>
          </p:cNvSpPr>
          <p:nvPr>
            <p:ph sz="quarter" idx="12"/>
          </p:nvPr>
        </p:nvSpPr>
        <p:spPr/>
        <p:txBody>
          <a:bodyPr/>
          <a:lstStyle/>
          <a:p>
            <a:r>
              <a:rPr lang="de-AT" dirty="0"/>
              <a:t>© Horst Fankhauser</a:t>
            </a:r>
          </a:p>
        </p:txBody>
      </p:sp>
      <p:sp>
        <p:nvSpPr>
          <p:cNvPr id="5" name="Titel 4">
            <a:extLst>
              <a:ext uri="{FF2B5EF4-FFF2-40B4-BE49-F238E27FC236}">
                <a16:creationId xmlns:a16="http://schemas.microsoft.com/office/drawing/2014/main" id="{1882C135-3799-4F4D-BAEC-5F8A6A2B5829}"/>
              </a:ext>
            </a:extLst>
          </p:cNvPr>
          <p:cNvSpPr>
            <a:spLocks noGrp="1"/>
          </p:cNvSpPr>
          <p:nvPr>
            <p:ph type="title"/>
          </p:nvPr>
        </p:nvSpPr>
        <p:spPr>
          <a:xfrm>
            <a:off x="144066" y="517932"/>
            <a:ext cx="6904916" cy="449451"/>
          </a:xfrm>
        </p:spPr>
        <p:txBody>
          <a:bodyPr/>
          <a:lstStyle/>
          <a:p>
            <a:r>
              <a:rPr lang="de-AT" dirty="0"/>
              <a:t>…bei fortschreitender Durchnässung</a:t>
            </a:r>
          </a:p>
        </p:txBody>
      </p:sp>
    </p:spTree>
    <p:extLst>
      <p:ext uri="{BB962C8B-B14F-4D97-AF65-F5344CB8AC3E}">
        <p14:creationId xmlns:p14="http://schemas.microsoft.com/office/powerpoint/2010/main" val="23985558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descr="Ein Bild, das draußen enthält.&#10;&#10;Automatisch generierte Beschreibung">
            <a:extLst>
              <a:ext uri="{FF2B5EF4-FFF2-40B4-BE49-F238E27FC236}">
                <a16:creationId xmlns:a16="http://schemas.microsoft.com/office/drawing/2014/main" id="{B5E0605F-1DB8-4345-9EAD-1D9096323AEA}"/>
              </a:ext>
            </a:extLst>
          </p:cNvPr>
          <p:cNvPicPr>
            <a:picLocks noGrp="1" noChangeAspect="1"/>
          </p:cNvPicPr>
          <p:nvPr>
            <p:ph sz="quarter" idx="12"/>
          </p:nvPr>
        </p:nvPicPr>
        <p:blipFill>
          <a:blip r:embed="rId2" cstate="print">
            <a:extLst>
              <a:ext uri="{28A0092B-C50C-407E-A947-70E740481C1C}">
                <a14:useLocalDpi xmlns:a14="http://schemas.microsoft.com/office/drawing/2010/main" val="0"/>
              </a:ext>
            </a:extLst>
          </a:blip>
          <a:stretch>
            <a:fillRect/>
          </a:stretch>
        </p:blipFill>
        <p:spPr>
          <a:xfrm>
            <a:off x="155199" y="1394823"/>
            <a:ext cx="8849101" cy="3071814"/>
          </a:xfrm>
        </p:spPr>
      </p:pic>
      <p:sp>
        <p:nvSpPr>
          <p:cNvPr id="3" name="Textplatzhalter 2">
            <a:extLst>
              <a:ext uri="{FF2B5EF4-FFF2-40B4-BE49-F238E27FC236}">
                <a16:creationId xmlns:a16="http://schemas.microsoft.com/office/drawing/2014/main" id="{14C639C3-7ED2-4D5B-A14E-3B9FF305EF73}"/>
              </a:ext>
            </a:extLst>
          </p:cNvPr>
          <p:cNvSpPr>
            <a:spLocks noGrp="1"/>
          </p:cNvSpPr>
          <p:nvPr>
            <p:ph type="body" sz="quarter" idx="11"/>
          </p:nvPr>
        </p:nvSpPr>
        <p:spPr/>
        <p:txBody>
          <a:bodyPr/>
          <a:lstStyle/>
          <a:p>
            <a:r>
              <a:rPr lang="de-AT" dirty="0"/>
              <a:t>Nordkette</a:t>
            </a:r>
          </a:p>
        </p:txBody>
      </p:sp>
      <p:sp>
        <p:nvSpPr>
          <p:cNvPr id="5" name="Titel 4">
            <a:extLst>
              <a:ext uri="{FF2B5EF4-FFF2-40B4-BE49-F238E27FC236}">
                <a16:creationId xmlns:a16="http://schemas.microsoft.com/office/drawing/2014/main" id="{A1FC35D2-4645-46B0-A831-A2803D96FD7C}"/>
              </a:ext>
            </a:extLst>
          </p:cNvPr>
          <p:cNvSpPr>
            <a:spLocks noGrp="1"/>
          </p:cNvSpPr>
          <p:nvPr>
            <p:ph type="title"/>
          </p:nvPr>
        </p:nvSpPr>
        <p:spPr/>
        <p:txBody>
          <a:bodyPr/>
          <a:lstStyle/>
          <a:p>
            <a:r>
              <a:rPr lang="de-AT" dirty="0"/>
              <a:t>Gleitschneelawinen</a:t>
            </a:r>
          </a:p>
        </p:txBody>
      </p:sp>
      <p:sp>
        <p:nvSpPr>
          <p:cNvPr id="8" name="Inhaltsplatzhalter 3">
            <a:extLst>
              <a:ext uri="{FF2B5EF4-FFF2-40B4-BE49-F238E27FC236}">
                <a16:creationId xmlns:a16="http://schemas.microsoft.com/office/drawing/2014/main" id="{3681BB35-C02A-4DAF-9E0A-6EA6AA2DDC43}"/>
              </a:ext>
            </a:extLst>
          </p:cNvPr>
          <p:cNvSpPr txBox="1">
            <a:spLocks/>
          </p:cNvSpPr>
          <p:nvPr/>
        </p:nvSpPr>
        <p:spPr>
          <a:xfrm>
            <a:off x="6334013" y="4781240"/>
            <a:ext cx="2662635" cy="220266"/>
          </a:xfrm>
          <a:prstGeom prst="rect">
            <a:avLst/>
          </a:prstGeom>
        </p:spPr>
        <p:txBody>
          <a:bodyPr vert="horz" lIns="68580" tIns="34290" rIns="68580" bIns="34290" rtlCol="0" anchor="ctr" anchorCtr="0">
            <a:noAutofit/>
          </a:bodyPr>
          <a:lstStyle>
            <a:lvl1pPr marL="0" indent="0" algn="r" defTabSz="685800" rtl="0" eaLnBrk="1" latinLnBrk="0" hangingPunct="1">
              <a:lnSpc>
                <a:spcPct val="90000"/>
              </a:lnSpc>
              <a:spcBef>
                <a:spcPts val="750"/>
              </a:spcBef>
              <a:buFont typeface="Arial" panose="020B0604020202020204" pitchFamily="34" charset="0"/>
              <a:buNone/>
              <a:defRPr sz="1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r>
              <a:rPr lang="de-AT" dirty="0"/>
              <a:t>© LWD Tirol</a:t>
            </a:r>
          </a:p>
        </p:txBody>
      </p:sp>
    </p:spTree>
    <p:extLst>
      <p:ext uri="{BB962C8B-B14F-4D97-AF65-F5344CB8AC3E}">
        <p14:creationId xmlns:p14="http://schemas.microsoft.com/office/powerpoint/2010/main" val="426400850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E26707B-474E-4225-AD39-656DF83E926D}"/>
              </a:ext>
            </a:extLst>
          </p:cNvPr>
          <p:cNvSpPr>
            <a:spLocks noGrp="1"/>
          </p:cNvSpPr>
          <p:nvPr>
            <p:ph type="body" sz="quarter" idx="11"/>
          </p:nvPr>
        </p:nvSpPr>
        <p:spPr/>
        <p:txBody>
          <a:bodyPr/>
          <a:lstStyle/>
          <a:p>
            <a:r>
              <a:rPr lang="de-AT" dirty="0"/>
              <a:t>Nordkette</a:t>
            </a:r>
          </a:p>
        </p:txBody>
      </p:sp>
      <p:pic>
        <p:nvPicPr>
          <p:cNvPr id="7" name="Inhaltsplatzhalter 6" descr="Ein Bild, das Screenshot enthält.&#10;&#10;Automatisch generierte Beschreibung">
            <a:extLst>
              <a:ext uri="{FF2B5EF4-FFF2-40B4-BE49-F238E27FC236}">
                <a16:creationId xmlns:a16="http://schemas.microsoft.com/office/drawing/2014/main" id="{8A68C096-2C64-4028-8B6F-8F30A8BD36B2}"/>
              </a:ext>
            </a:extLst>
          </p:cNvPr>
          <p:cNvPicPr>
            <a:picLocks noGrp="1" noChangeAspect="1"/>
          </p:cNvPicPr>
          <p:nvPr>
            <p:ph sz="quarter" idx="12"/>
          </p:nvPr>
        </p:nvPicPr>
        <p:blipFill>
          <a:blip r:embed="rId2" cstate="hqprint">
            <a:extLst>
              <a:ext uri="{28A0092B-C50C-407E-A947-70E740481C1C}">
                <a14:useLocalDpi xmlns:a14="http://schemas.microsoft.com/office/drawing/2010/main" val="0"/>
              </a:ext>
            </a:extLst>
          </a:blip>
          <a:stretch>
            <a:fillRect/>
          </a:stretch>
        </p:blipFill>
        <p:spPr>
          <a:xfrm>
            <a:off x="539830" y="974725"/>
            <a:ext cx="8074777" cy="2020063"/>
          </a:xfrm>
        </p:spPr>
      </p:pic>
      <p:sp>
        <p:nvSpPr>
          <p:cNvPr id="5" name="Titel 4">
            <a:extLst>
              <a:ext uri="{FF2B5EF4-FFF2-40B4-BE49-F238E27FC236}">
                <a16:creationId xmlns:a16="http://schemas.microsoft.com/office/drawing/2014/main" id="{F8C07370-D10E-4F09-91C8-DB7B38E1E03C}"/>
              </a:ext>
            </a:extLst>
          </p:cNvPr>
          <p:cNvSpPr>
            <a:spLocks noGrp="1"/>
          </p:cNvSpPr>
          <p:nvPr>
            <p:ph type="title"/>
          </p:nvPr>
        </p:nvSpPr>
        <p:spPr/>
        <p:txBody>
          <a:bodyPr/>
          <a:lstStyle/>
          <a:p>
            <a:r>
              <a:rPr lang="de-AT" dirty="0"/>
              <a:t>Gleitschneelawinen</a:t>
            </a:r>
          </a:p>
        </p:txBody>
      </p:sp>
      <p:pic>
        <p:nvPicPr>
          <p:cNvPr id="9" name="Grafik 8" descr="Ein Bild, das Screenshot enthält.&#10;&#10;Automatisch generierte Beschreibung">
            <a:extLst>
              <a:ext uri="{FF2B5EF4-FFF2-40B4-BE49-F238E27FC236}">
                <a16:creationId xmlns:a16="http://schemas.microsoft.com/office/drawing/2014/main" id="{529A1071-846F-493E-A53C-264F3FFCA57F}"/>
              </a:ext>
              <a:ext uri="{C183D7F6-B498-43B3-948B-1728B52AA6E4}">
                <adec:decorative xmlns:adec="http://schemas.microsoft.com/office/drawing/2017/decorative" xmlns="" val="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9830" y="3027688"/>
            <a:ext cx="8080250" cy="2020062"/>
          </a:xfrm>
          <a:prstGeom prst="rect">
            <a:avLst/>
          </a:prstGeom>
        </p:spPr>
      </p:pic>
    </p:spTree>
    <p:extLst>
      <p:ext uri="{BB962C8B-B14F-4D97-AF65-F5344CB8AC3E}">
        <p14:creationId xmlns:p14="http://schemas.microsoft.com/office/powerpoint/2010/main" val="1122701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44066" y="973932"/>
            <a:ext cx="8860234" cy="4039790"/>
          </a:xfrm>
        </p:spPr>
        <p:txBody>
          <a:bodyPr>
            <a:normAutofit/>
          </a:bodyPr>
          <a:lstStyle/>
          <a:p>
            <a:r>
              <a:rPr lang="de-DE" b="1" dirty="0">
                <a:solidFill>
                  <a:srgbClr val="FF0000"/>
                </a:solidFill>
              </a:rPr>
              <a:t>Muster / typische Lawinensituationen / Lawinenprobleme</a:t>
            </a:r>
          </a:p>
          <a:p>
            <a:r>
              <a:rPr lang="de-DE" sz="2400" b="1" dirty="0" err="1">
                <a:solidFill>
                  <a:srgbClr val="FF0000"/>
                </a:solidFill>
              </a:rPr>
              <a:t>Sit</a:t>
            </a:r>
            <a:r>
              <a:rPr lang="de-DE" b="1" dirty="0" err="1">
                <a:solidFill>
                  <a:srgbClr val="FF0000"/>
                </a:solidFill>
              </a:rPr>
              <a:t>uazione</a:t>
            </a:r>
            <a:r>
              <a:rPr lang="de-DE" b="1" dirty="0">
                <a:solidFill>
                  <a:srgbClr val="FF0000"/>
                </a:solidFill>
              </a:rPr>
              <a:t> </a:t>
            </a:r>
            <a:r>
              <a:rPr lang="de-DE" b="1" dirty="0" err="1">
                <a:solidFill>
                  <a:srgbClr val="FF0000"/>
                </a:solidFill>
              </a:rPr>
              <a:t>tipo</a:t>
            </a:r>
            <a:r>
              <a:rPr lang="de-DE" b="1" dirty="0">
                <a:solidFill>
                  <a:srgbClr val="FF0000"/>
                </a:solidFill>
              </a:rPr>
              <a:t> / </a:t>
            </a:r>
            <a:r>
              <a:rPr lang="de-DE" b="1" dirty="0" err="1">
                <a:solidFill>
                  <a:srgbClr val="FF0000"/>
                </a:solidFill>
              </a:rPr>
              <a:t>problemi</a:t>
            </a:r>
            <a:r>
              <a:rPr lang="de-DE" b="1" dirty="0">
                <a:solidFill>
                  <a:srgbClr val="FF0000"/>
                </a:solidFill>
              </a:rPr>
              <a:t> </a:t>
            </a:r>
            <a:r>
              <a:rPr lang="de-DE" b="1" dirty="0" err="1">
                <a:solidFill>
                  <a:srgbClr val="FF0000"/>
                </a:solidFill>
              </a:rPr>
              <a:t>tipici</a:t>
            </a:r>
            <a:r>
              <a:rPr lang="de-DE" b="1" dirty="0">
                <a:solidFill>
                  <a:srgbClr val="FF0000"/>
                </a:solidFill>
              </a:rPr>
              <a:t> valanghivi</a:t>
            </a:r>
            <a:endParaRPr lang="de-DE" sz="2400" dirty="0"/>
          </a:p>
          <a:p>
            <a:pPr marL="857250" lvl="1" indent="-342900"/>
            <a:r>
              <a:rPr lang="de-DE" sz="2400" dirty="0"/>
              <a:t>Neuschnee – Neve </a:t>
            </a:r>
            <a:r>
              <a:rPr lang="de-DE" sz="2400" dirty="0" err="1"/>
              <a:t>fresca</a:t>
            </a:r>
            <a:endParaRPr lang="de-DE" sz="2400" dirty="0"/>
          </a:p>
          <a:p>
            <a:pPr marL="857250" lvl="1" indent="-342900"/>
            <a:r>
              <a:rPr lang="de-DE" sz="2400" dirty="0"/>
              <a:t>Triebschnee – Neve </a:t>
            </a:r>
            <a:r>
              <a:rPr lang="de-DE" sz="2400" dirty="0" err="1"/>
              <a:t>ventata</a:t>
            </a:r>
            <a:endParaRPr lang="de-DE" sz="2400" dirty="0"/>
          </a:p>
          <a:p>
            <a:pPr marL="857250" lvl="1" indent="-342900"/>
            <a:r>
              <a:rPr lang="de-DE" sz="2400" dirty="0"/>
              <a:t>Altschnee – Strati </a:t>
            </a:r>
            <a:r>
              <a:rPr lang="de-DE" sz="2400" dirty="0" err="1"/>
              <a:t>deboli</a:t>
            </a:r>
            <a:r>
              <a:rPr lang="de-DE" sz="2400" dirty="0"/>
              <a:t> </a:t>
            </a:r>
            <a:r>
              <a:rPr lang="de-DE" sz="2400" dirty="0" err="1"/>
              <a:t>profondi</a:t>
            </a:r>
            <a:endParaRPr lang="de-DE" sz="2400" dirty="0"/>
          </a:p>
          <a:p>
            <a:pPr marL="857250" lvl="1" indent="-342900"/>
            <a:r>
              <a:rPr lang="de-DE" sz="2400" dirty="0"/>
              <a:t>Nassschnee – Neve </a:t>
            </a:r>
            <a:r>
              <a:rPr lang="de-DE" sz="2400" dirty="0" err="1"/>
              <a:t>bagnata</a:t>
            </a:r>
            <a:endParaRPr lang="de-DE" sz="2400" dirty="0"/>
          </a:p>
          <a:p>
            <a:pPr marL="857250" lvl="1" indent="-342900"/>
            <a:r>
              <a:rPr lang="de-DE" sz="2400" dirty="0"/>
              <a:t>Gleitschnee – Valanghe di </a:t>
            </a:r>
            <a:r>
              <a:rPr lang="de-DE" sz="2400" dirty="0" err="1"/>
              <a:t>slittamento</a:t>
            </a:r>
            <a:endParaRPr lang="de-DE" sz="2400" dirty="0"/>
          </a:p>
          <a:p>
            <a:pPr marL="857250" lvl="1" indent="-342900"/>
            <a:r>
              <a:rPr lang="de-DE" sz="2400" dirty="0"/>
              <a:t>Günstige Situation – </a:t>
            </a:r>
            <a:r>
              <a:rPr lang="de-DE" sz="2400" dirty="0" err="1"/>
              <a:t>Situazione</a:t>
            </a:r>
            <a:r>
              <a:rPr lang="de-DE" sz="2400" dirty="0"/>
              <a:t> </a:t>
            </a:r>
            <a:r>
              <a:rPr lang="de-DE" sz="2400" dirty="0" err="1"/>
              <a:t>favorevole</a:t>
            </a:r>
            <a:endParaRPr lang="de-AT" dirty="0"/>
          </a:p>
        </p:txBody>
      </p:sp>
      <p:sp>
        <p:nvSpPr>
          <p:cNvPr id="4" name="Textplatzhalter 3"/>
          <p:cNvSpPr>
            <a:spLocks noGrp="1"/>
          </p:cNvSpPr>
          <p:nvPr>
            <p:ph type="body" sz="quarter" idx="14"/>
          </p:nvPr>
        </p:nvSpPr>
        <p:spPr>
          <a:xfrm>
            <a:off x="5339993" y="334652"/>
            <a:ext cx="3663513" cy="639280"/>
          </a:xfrm>
        </p:spPr>
        <p:txBody>
          <a:bodyPr>
            <a:normAutofit fontScale="85000" lnSpcReduction="20000"/>
          </a:bodyPr>
          <a:lstStyle/>
          <a:p>
            <a:r>
              <a:rPr lang="de-DE" dirty="0"/>
              <a:t>Österreich / Schweiz / Bayern</a:t>
            </a:r>
          </a:p>
          <a:p>
            <a:r>
              <a:rPr lang="de-DE" dirty="0"/>
              <a:t>Austria / Svizzera / Bavaria</a:t>
            </a:r>
            <a:endParaRPr lang="de-AT" dirty="0"/>
          </a:p>
        </p:txBody>
      </p:sp>
      <p:sp>
        <p:nvSpPr>
          <p:cNvPr id="5" name="Titel 4"/>
          <p:cNvSpPr>
            <a:spLocks noGrp="1"/>
          </p:cNvSpPr>
          <p:nvPr>
            <p:ph type="title"/>
          </p:nvPr>
        </p:nvSpPr>
        <p:spPr/>
        <p:txBody>
          <a:bodyPr/>
          <a:lstStyle/>
          <a:p>
            <a:r>
              <a:rPr lang="de-DE" dirty="0"/>
              <a:t>Historie - </a:t>
            </a:r>
            <a:r>
              <a:rPr lang="de-DE" dirty="0" err="1"/>
              <a:t>Storia</a:t>
            </a:r>
            <a:endParaRPr lang="de-AT" dirty="0"/>
          </a:p>
        </p:txBody>
      </p:sp>
      <p:sp>
        <p:nvSpPr>
          <p:cNvPr id="6" name="Inhaltsplatzhalter 5"/>
          <p:cNvSpPr>
            <a:spLocks noGrp="1"/>
          </p:cNvSpPr>
          <p:nvPr>
            <p:ph sz="quarter" idx="12"/>
          </p:nvPr>
        </p:nvSpPr>
        <p:spPr/>
        <p:txBody>
          <a:bodyPr/>
          <a:lstStyle/>
          <a:p>
            <a:endParaRPr lang="de-AT"/>
          </a:p>
        </p:txBody>
      </p:sp>
    </p:spTree>
    <p:extLst>
      <p:ext uri="{BB962C8B-B14F-4D97-AF65-F5344CB8AC3E}">
        <p14:creationId xmlns:p14="http://schemas.microsoft.com/office/powerpoint/2010/main" val="16054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43002" y="974725"/>
            <a:ext cx="6858000" cy="1244009"/>
          </a:xfrm>
        </p:spPr>
        <p:txBody>
          <a:bodyPr/>
          <a:lstStyle/>
          <a:p>
            <a:r>
              <a:rPr lang="de-AT" dirty="0"/>
              <a:t>Lawinen – </a:t>
            </a:r>
            <a:r>
              <a:rPr lang="de-AT" dirty="0">
                <a:solidFill>
                  <a:schemeClr val="bg1"/>
                </a:solidFill>
              </a:rPr>
              <a:t>Probleme</a:t>
            </a:r>
            <a:br>
              <a:rPr lang="de-AT" dirty="0">
                <a:solidFill>
                  <a:schemeClr val="bg1"/>
                </a:solidFill>
              </a:rPr>
            </a:br>
            <a:r>
              <a:rPr lang="de-AT" dirty="0" err="1" smtClean="0">
                <a:solidFill>
                  <a:schemeClr val="bg1"/>
                </a:solidFill>
              </a:rPr>
              <a:t>Problemi</a:t>
            </a:r>
            <a:r>
              <a:rPr lang="de-AT" dirty="0" smtClean="0">
                <a:solidFill>
                  <a:schemeClr val="bg1"/>
                </a:solidFill>
              </a:rPr>
              <a:t> </a:t>
            </a:r>
            <a:r>
              <a:rPr lang="de-AT" dirty="0" err="1">
                <a:solidFill>
                  <a:schemeClr val="bg1"/>
                </a:solidFill>
              </a:rPr>
              <a:t>tipici</a:t>
            </a:r>
            <a:r>
              <a:rPr lang="de-AT" dirty="0">
                <a:solidFill>
                  <a:schemeClr val="bg1"/>
                </a:solidFill>
              </a:rPr>
              <a:t> </a:t>
            </a:r>
            <a:r>
              <a:rPr lang="de-AT" dirty="0"/>
              <a:t>- valanghivi</a:t>
            </a:r>
          </a:p>
        </p:txBody>
      </p:sp>
      <p:sp>
        <p:nvSpPr>
          <p:cNvPr id="5" name="Inhaltsplatzhalter 5">
            <a:extLst>
              <a:ext uri="{FF2B5EF4-FFF2-40B4-BE49-F238E27FC236}">
                <a16:creationId xmlns:a16="http://schemas.microsoft.com/office/drawing/2014/main" id="{1CF08CBD-106F-47F3-B20E-6F3D2123CB1C}"/>
              </a:ext>
            </a:extLst>
          </p:cNvPr>
          <p:cNvSpPr>
            <a:spLocks noGrp="1"/>
          </p:cNvSpPr>
          <p:nvPr>
            <p:ph sz="quarter" idx="12"/>
          </p:nvPr>
        </p:nvSpPr>
        <p:spPr>
          <a:xfrm>
            <a:off x="6822219" y="4652209"/>
            <a:ext cx="2174430" cy="370686"/>
          </a:xfrm>
        </p:spPr>
        <p:txBody>
          <a:bodyPr/>
          <a:lstStyle/>
          <a:p>
            <a:r>
              <a:rPr lang="de-AT" dirty="0"/>
              <a:t>© </a:t>
            </a:r>
            <a:r>
              <a:rPr lang="de-AT" dirty="0" smtClean="0"/>
              <a:t>LWD Tirol und Südtirol</a:t>
            </a:r>
            <a:endParaRPr lang="de-AT" dirty="0"/>
          </a:p>
        </p:txBody>
      </p:sp>
      <p:sp>
        <p:nvSpPr>
          <p:cNvPr id="4" name="Titel 1"/>
          <p:cNvSpPr txBox="1">
            <a:spLocks/>
          </p:cNvSpPr>
          <p:nvPr/>
        </p:nvSpPr>
        <p:spPr>
          <a:xfrm>
            <a:off x="1295402" y="2892129"/>
            <a:ext cx="6858000" cy="1244009"/>
          </a:xfrm>
          <a:prstGeom prst="rect">
            <a:avLst/>
          </a:prstGeom>
        </p:spPr>
        <p:txBody>
          <a:bodyPr vert="horz" lIns="68580" tIns="34290" rIns="68580" bIns="34290" rtlCol="0" anchor="b">
            <a:noAutofit/>
          </a:bodyPr>
          <a:lstStyle>
            <a:lvl1pPr algn="ctr" defTabSz="685800" rtl="0" eaLnBrk="1" latinLnBrk="0" hangingPunct="1">
              <a:lnSpc>
                <a:spcPct val="90000"/>
              </a:lnSpc>
              <a:spcBef>
                <a:spcPct val="0"/>
              </a:spcBef>
              <a:buNone/>
              <a:defRPr sz="4500" kern="1200">
                <a:solidFill>
                  <a:srgbClr val="FFC000"/>
                </a:solidFill>
                <a:latin typeface="Calibri" panose="020F0502020204030204" pitchFamily="34" charset="0"/>
                <a:ea typeface="+mj-ea"/>
                <a:cs typeface="Calibri" panose="020F0502020204030204" pitchFamily="34" charset="0"/>
              </a:defRPr>
            </a:lvl1pPr>
          </a:lstStyle>
          <a:p>
            <a:r>
              <a:rPr lang="de-AT" dirty="0" err="1" smtClean="0"/>
              <a:t>Our</a:t>
            </a:r>
            <a:r>
              <a:rPr lang="de-AT" dirty="0" smtClean="0"/>
              <a:t> </a:t>
            </a:r>
            <a:r>
              <a:rPr lang="de-AT" dirty="0" err="1" smtClean="0"/>
              <a:t>aim</a:t>
            </a:r>
            <a:r>
              <a:rPr lang="de-AT" dirty="0" smtClean="0"/>
              <a:t>: Uniform </a:t>
            </a:r>
            <a:r>
              <a:rPr lang="de-AT" dirty="0" err="1" smtClean="0"/>
              <a:t>flow</a:t>
            </a:r>
            <a:r>
              <a:rPr lang="de-AT" dirty="0" smtClean="0"/>
              <a:t>-chart in </a:t>
            </a:r>
            <a:r>
              <a:rPr lang="de-AT" dirty="0" err="1" smtClean="0"/>
              <a:t>the</a:t>
            </a:r>
            <a:r>
              <a:rPr lang="de-AT" dirty="0" smtClean="0"/>
              <a:t> EUREGIO / EAWS</a:t>
            </a:r>
            <a:endParaRPr lang="de-AT" dirty="0"/>
          </a:p>
        </p:txBody>
      </p:sp>
    </p:spTree>
    <p:extLst>
      <p:ext uri="{BB962C8B-B14F-4D97-AF65-F5344CB8AC3E}">
        <p14:creationId xmlns:p14="http://schemas.microsoft.com/office/powerpoint/2010/main" val="3387746575"/>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a:themeElements>
    <a:clrScheme name="LWD Farben">
      <a:dk1>
        <a:srgbClr val="151519"/>
      </a:dk1>
      <a:lt1>
        <a:srgbClr val="FFFFFF"/>
      </a:lt1>
      <a:dk2>
        <a:srgbClr val="ED1C24"/>
      </a:dk2>
      <a:lt2>
        <a:srgbClr val="E7E7E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rgbClr val="FF0000"/>
          </a:solidFill>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3514</Words>
  <Application>Microsoft Office PowerPoint</Application>
  <PresentationFormat>Bildschirmpräsentation (16:9)</PresentationFormat>
  <Paragraphs>417</Paragraphs>
  <Slides>90</Slides>
  <Notes>17</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90</vt:i4>
      </vt:variant>
    </vt:vector>
  </HeadingPairs>
  <TitlesOfParts>
    <vt:vector size="94" baseType="lpstr">
      <vt:lpstr>Arial</vt:lpstr>
      <vt:lpstr>Calibri</vt:lpstr>
      <vt:lpstr>Wingdings</vt:lpstr>
      <vt:lpstr>2_Office</vt:lpstr>
      <vt:lpstr>Lawinen – Probleme  Problemi tipici - valanghivi</vt:lpstr>
      <vt:lpstr>Lawinenprobleme – Problemi tipici valanghivi</vt:lpstr>
      <vt:lpstr>Lawinenprobleme – Problemi tipici valanghivi</vt:lpstr>
      <vt:lpstr>Historie - Storia</vt:lpstr>
      <vt:lpstr>Historie - Storia</vt:lpstr>
      <vt:lpstr>Historie - Storia</vt:lpstr>
      <vt:lpstr>Historie - Storia</vt:lpstr>
      <vt:lpstr>Historie - Storia</vt:lpstr>
      <vt:lpstr>Historie - Storia</vt:lpstr>
      <vt:lpstr>Proposal for a worldwide agreement</vt:lpstr>
      <vt:lpstr>Die 5 Lawinenprobleme – I 5 problemi tipici valanghivi</vt:lpstr>
      <vt:lpstr>Günstige Situation - Situazione favorevole</vt:lpstr>
      <vt:lpstr>Historie - Storia</vt:lpstr>
      <vt:lpstr>Historie - Storia</vt:lpstr>
      <vt:lpstr>Historie - Storia</vt:lpstr>
      <vt:lpstr>Bis zu 3 Lawinenprobleme / Region</vt:lpstr>
      <vt:lpstr>Diskussion</vt:lpstr>
      <vt:lpstr>Lawinenprobleme / problemi tipici valanghivi</vt:lpstr>
      <vt:lpstr>PowerPoint-Präsentation</vt:lpstr>
      <vt:lpstr>Neuschnee / Neve fresca</vt:lpstr>
      <vt:lpstr>Neuschnee Neve fresca</vt:lpstr>
      <vt:lpstr>PowerPoint-Präsentation</vt:lpstr>
      <vt:lpstr>PowerPoint-Präsentation</vt:lpstr>
      <vt:lpstr>PowerPoint-Präsentation</vt:lpstr>
      <vt:lpstr>Triebschnee / Neve ventata</vt:lpstr>
      <vt:lpstr>Triebschnee Neve ventata</vt:lpstr>
      <vt:lpstr>PowerPoint-Präsentation</vt:lpstr>
      <vt:lpstr>PowerPoint-Präsentation</vt:lpstr>
      <vt:lpstr>PowerPoint-Präsentation</vt:lpstr>
      <vt:lpstr>Altschnee / Strati deboli profondi</vt:lpstr>
      <vt:lpstr>Altschnee Strati deboli profondi</vt:lpstr>
      <vt:lpstr>PowerPoint-Präsentation</vt:lpstr>
      <vt:lpstr>PowerPoint-Präsentation</vt:lpstr>
      <vt:lpstr>PowerPoint-Präsentation</vt:lpstr>
      <vt:lpstr>PowerPoint-Präsentation</vt:lpstr>
      <vt:lpstr>PowerPoint-Präsentation</vt:lpstr>
      <vt:lpstr>Nassschnee / Neve bagnata</vt:lpstr>
      <vt:lpstr>Nassschnee Neve bagnata</vt:lpstr>
      <vt:lpstr>PowerPoint-Präsentation</vt:lpstr>
      <vt:lpstr>PowerPoint-Präsentation</vt:lpstr>
      <vt:lpstr>Gleitschnee / Valanghe di slittamento</vt:lpstr>
      <vt:lpstr>Gleitschnee Valanghe di slittamento</vt:lpstr>
      <vt:lpstr>PowerPoint-Präsentation</vt:lpstr>
      <vt:lpstr>PowerPoint-Präsentation</vt:lpstr>
      <vt:lpstr>PowerPoint-Präsentation</vt:lpstr>
      <vt:lpstr>Lawinenprobleme</vt:lpstr>
      <vt:lpstr>Lawinenproblem Neuschnee</vt:lpstr>
      <vt:lpstr>Lawinenproblem Triebschnee</vt:lpstr>
      <vt:lpstr>Lawinenproblem Altschnee</vt:lpstr>
      <vt:lpstr>Lawinenproblem Nassschnee</vt:lpstr>
      <vt:lpstr>Lawinenproblem Gleitschnee</vt:lpstr>
      <vt:lpstr>Analyser für Lawinenprobleme</vt:lpstr>
      <vt:lpstr>Analyser für Lawinenprobleme</vt:lpstr>
      <vt:lpstr>Lawinenprobleme</vt:lpstr>
      <vt:lpstr>Lawinenprobleme</vt:lpstr>
      <vt:lpstr>Flow-Chart (Neuschneeproblem)</vt:lpstr>
      <vt:lpstr>Flow-Chart (Triebschneeproblem)</vt:lpstr>
      <vt:lpstr>Schwachschicht (aufbauend)</vt:lpstr>
      <vt:lpstr>Schwachschicht (aufbauend)</vt:lpstr>
      <vt:lpstr>Schwachschicht (aufbauend)</vt:lpstr>
      <vt:lpstr>Schwachschicht</vt:lpstr>
      <vt:lpstr>Schwachschicht</vt:lpstr>
      <vt:lpstr>Schottland</vt:lpstr>
      <vt:lpstr>Avalanche Problem Guidance for Forecasters</vt:lpstr>
      <vt:lpstr>Entwicklung Triebschnee -&gt; Altschnee</vt:lpstr>
      <vt:lpstr>Flow-Chart</vt:lpstr>
      <vt:lpstr>Flow-Chart (Nasse Lawinen + Gleitschnee)</vt:lpstr>
      <vt:lpstr>Diskussion – Discussione</vt:lpstr>
      <vt:lpstr>Neuschnee / Neve fresca</vt:lpstr>
      <vt:lpstr>Bisher v.a. nur bei Großschneefällen…</vt:lpstr>
      <vt:lpstr>Wieviel Neuschnee in welcher Zeit?</vt:lpstr>
      <vt:lpstr>Triebschnee / Neve ventata</vt:lpstr>
      <vt:lpstr>Offensichtliche Windzeichen</vt:lpstr>
      <vt:lpstr>Situationsanalyse</vt:lpstr>
      <vt:lpstr>Situationsanalyse</vt:lpstr>
      <vt:lpstr>Situationsanalyse</vt:lpstr>
      <vt:lpstr>Altschnee / Strati deboli profondi</vt:lpstr>
      <vt:lpstr>Situationsanalyse</vt:lpstr>
      <vt:lpstr>Lawinenunfall</vt:lpstr>
      <vt:lpstr>Nassschnee / Neve bagnata</vt:lpstr>
      <vt:lpstr>Spontane Lawinen im Tagesverlauf</vt:lpstr>
      <vt:lpstr>Diskussion „Frühjahrs-4er“</vt:lpstr>
      <vt:lpstr>Gleitschnee / Valanghe di slittamento</vt:lpstr>
      <vt:lpstr>Gezielte zeitiche Ausgabe!</vt:lpstr>
      <vt:lpstr>Beginnendes Gleitschneeproblem</vt:lpstr>
      <vt:lpstr>Starkschneefälle: Vermehrte Bedrohung</vt:lpstr>
      <vt:lpstr>…bei fortschreitender Durchnässung</vt:lpstr>
      <vt:lpstr>Gleitschneelawinen</vt:lpstr>
      <vt:lpstr>Gleitschneelawinen</vt:lpstr>
      <vt:lpstr>Lawinen – Probleme Problemi tipici - valanghivi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LWD Vorlage PowerPoint-Präsentation</dc:title>
  <dc:creator>Leo Hafele</dc:creator>
  <cp:lastModifiedBy>NAIRZ Patrick</cp:lastModifiedBy>
  <cp:revision>268</cp:revision>
  <dcterms:created xsi:type="dcterms:W3CDTF">2017-04-05T09:28:13Z</dcterms:created>
  <dcterms:modified xsi:type="dcterms:W3CDTF">2021-12-06T20:24:39Z</dcterms:modified>
</cp:coreProperties>
</file>