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94" r:id="rId1"/>
  </p:sldMasterIdLst>
  <p:notesMasterIdLst>
    <p:notesMasterId r:id="rId22"/>
  </p:notesMasterIdLst>
  <p:sldIdLst>
    <p:sldId id="349" r:id="rId2"/>
    <p:sldId id="431" r:id="rId3"/>
    <p:sldId id="430" r:id="rId4"/>
    <p:sldId id="358" r:id="rId5"/>
    <p:sldId id="433" r:id="rId6"/>
    <p:sldId id="438" r:id="rId7"/>
    <p:sldId id="423" r:id="rId8"/>
    <p:sldId id="424" r:id="rId9"/>
    <p:sldId id="425" r:id="rId10"/>
    <p:sldId id="426" r:id="rId11"/>
    <p:sldId id="427" r:id="rId12"/>
    <p:sldId id="434" r:id="rId13"/>
    <p:sldId id="440" r:id="rId14"/>
    <p:sldId id="303" r:id="rId15"/>
    <p:sldId id="304" r:id="rId16"/>
    <p:sldId id="435" r:id="rId17"/>
    <p:sldId id="437" r:id="rId18"/>
    <p:sldId id="439" r:id="rId19"/>
    <p:sldId id="354" r:id="rId20"/>
    <p:sldId id="401" r:id="rId2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</p:embeddedFontLst>
  <p:defaultTextStyle>
    <a:defPPr>
      <a:defRPr lang="de-DE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211">
          <p15:clr>
            <a:srgbClr val="A4A3A4"/>
          </p15:clr>
        </p15:guide>
        <p15:guide id="3" orient="horz" pos="826" userDrawn="1">
          <p15:clr>
            <a:srgbClr val="A4A3A4"/>
          </p15:clr>
        </p15:guide>
        <p15:guide id="4" pos="3840">
          <p15:clr>
            <a:srgbClr val="A4A3A4"/>
          </p15:clr>
        </p15:guide>
        <p15:guide id="5" pos="125">
          <p15:clr>
            <a:srgbClr val="A4A3A4"/>
          </p15:clr>
        </p15:guide>
        <p15:guide id="6" pos="7562">
          <p15:clr>
            <a:srgbClr val="A4A3A4"/>
          </p15:clr>
        </p15:guide>
        <p15:guide id="7" orient="horz" pos="1620">
          <p15:clr>
            <a:srgbClr val="A4A3A4"/>
          </p15:clr>
        </p15:guide>
        <p15:guide id="8" orient="horz" pos="3158">
          <p15:clr>
            <a:srgbClr val="A4A3A4"/>
          </p15:clr>
        </p15:guide>
        <p15:guide id="9" orient="horz" pos="614">
          <p15:clr>
            <a:srgbClr val="A4A3A4"/>
          </p15:clr>
        </p15:guide>
        <p15:guide id="10" pos="2880">
          <p15:clr>
            <a:srgbClr val="A4A3A4"/>
          </p15:clr>
        </p15:guide>
        <p15:guide id="11" pos="94">
          <p15:clr>
            <a:srgbClr val="A4A3A4"/>
          </p15:clr>
        </p15:guide>
        <p15:guide id="12" pos="56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151519"/>
    <a:srgbClr val="ED1C24"/>
    <a:srgbClr val="E7E7E8"/>
    <a:srgbClr val="151515"/>
    <a:srgbClr val="1B1B1F"/>
    <a:srgbClr val="1C1C1E"/>
    <a:srgbClr val="262626"/>
    <a:srgbClr val="121218"/>
    <a:srgbClr val="1313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 autoAdjust="0"/>
  </p:normalViewPr>
  <p:slideViewPr>
    <p:cSldViewPr snapToGrid="0">
      <p:cViewPr varScale="1">
        <p:scale>
          <a:sx n="98" d="100"/>
          <a:sy n="98" d="100"/>
        </p:scale>
        <p:origin x="184" y="752"/>
      </p:cViewPr>
      <p:guideLst>
        <p:guide orient="horz" pos="2160"/>
        <p:guide orient="horz" pos="4211"/>
        <p:guide orient="horz" pos="826"/>
        <p:guide pos="3840"/>
        <p:guide pos="125"/>
        <p:guide pos="7562"/>
        <p:guide orient="horz" pos="1620"/>
        <p:guide orient="horz" pos="3158"/>
        <p:guide orient="horz" pos="614"/>
        <p:guide pos="2880"/>
        <p:guide pos="94"/>
        <p:guide pos="56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78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non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cap="none" dirty="0" err="1">
                <a:solidFill>
                  <a:srgbClr val="FFC000"/>
                </a:solidFill>
              </a:rPr>
              <a:t>Previsione</a:t>
            </a:r>
            <a:r>
              <a:rPr lang="en-US" cap="none" baseline="0" dirty="0">
                <a:solidFill>
                  <a:srgbClr val="FFC000"/>
                </a:solidFill>
              </a:rPr>
              <a:t> </a:t>
            </a:r>
            <a:r>
              <a:rPr lang="en-US" cap="none" baseline="0" dirty="0" err="1">
                <a:solidFill>
                  <a:srgbClr val="FFC000"/>
                </a:solidFill>
              </a:rPr>
              <a:t>valanghe</a:t>
            </a:r>
            <a:endParaRPr lang="en-US" cap="none" dirty="0">
              <a:solidFill>
                <a:srgbClr val="FFC000"/>
              </a:solidFill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936-3B41-B46E-6FF80597BAE8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D936-3B41-B46E-6FF80597BAE8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err="1"/>
                      <a:t>Valutazione</a:t>
                    </a:r>
                    <a:r>
                      <a:rPr lang="en-US" baseline="0" dirty="0"/>
                      <a:t>
</a:t>
                    </a:r>
                    <a:fld id="{16230B9F-0C65-9A4F-B38A-332FEEF6CCC1}" type="PERCENTAGE">
                      <a:rPr lang="en-US" baseline="0"/>
                      <a:pPr>
                        <a:defRPr sz="1330" b="1" i="0" u="none" strike="noStrike" kern="1200" spc="0" baseline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[PERCENTAGE]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936-3B41-B46E-6FF80597BA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en-DE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Contenuto</c:v>
                </c:pt>
                <c:pt idx="1">
                  <c:v>Comunicazione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936-3B41-B46E-6FF80597BAE8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D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non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cap="none" dirty="0" err="1">
                <a:solidFill>
                  <a:srgbClr val="FFC000"/>
                </a:solidFill>
              </a:rPr>
              <a:t>Lawinenwarnung</a:t>
            </a:r>
            <a:endParaRPr lang="en-US" cap="none" dirty="0">
              <a:solidFill>
                <a:srgbClr val="FFC000"/>
              </a:solidFill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565-3A44-8E4B-139BBCB91F31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565-3A44-8E4B-139BBCB91F31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err="1"/>
                      <a:t>Beurteilung</a:t>
                    </a:r>
                    <a:r>
                      <a:rPr lang="en-US" baseline="0" dirty="0"/>
                      <a:t>
</a:t>
                    </a:r>
                    <a:fld id="{0F99B4B6-3592-1D46-9C4A-135F16F8B4DD}" type="PERCENTAGE">
                      <a:rPr lang="en-US" baseline="0"/>
                      <a:pPr>
                        <a:defRPr sz="1330" b="1" i="0" u="none" strike="noStrike" kern="1200" spc="0" baseline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[PERCENTAGE]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565-3A44-8E4B-139BBCB91F3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en-DE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Inhalt</c:v>
                </c:pt>
                <c:pt idx="1">
                  <c:v>Kommunikation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565-3A44-8E4B-139BBCB91F31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D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non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cap="none" dirty="0" err="1">
                <a:solidFill>
                  <a:srgbClr val="FFC000"/>
                </a:solidFill>
              </a:rPr>
              <a:t>Previsione</a:t>
            </a:r>
            <a:r>
              <a:rPr lang="en-US" cap="none" baseline="0" dirty="0">
                <a:solidFill>
                  <a:srgbClr val="FFC000"/>
                </a:solidFill>
              </a:rPr>
              <a:t> </a:t>
            </a:r>
            <a:r>
              <a:rPr lang="en-US" cap="none" baseline="0" dirty="0" err="1">
                <a:solidFill>
                  <a:srgbClr val="FFC000"/>
                </a:solidFill>
              </a:rPr>
              <a:t>valanghe</a:t>
            </a:r>
            <a:endParaRPr lang="en-US" cap="none" dirty="0">
              <a:solidFill>
                <a:srgbClr val="FFC000"/>
              </a:solidFill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936-3B41-B46E-6FF80597BAE8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D936-3B41-B46E-6FF80597BAE8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err="1"/>
                      <a:t>Valutazione</a:t>
                    </a:r>
                    <a:r>
                      <a:rPr lang="en-US" baseline="0" dirty="0"/>
                      <a:t>
</a:t>
                    </a:r>
                    <a:fld id="{1C1170CF-DA9B-9C44-B5BE-23CE9EAFBC38}" type="PERCENTAGE">
                      <a:rPr lang="en-US" baseline="0"/>
                      <a:pPr>
                        <a:defRPr sz="1330" b="1" i="0" u="none" strike="noStrike" kern="1200" spc="0" baseline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[PERCENTAGE]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936-3B41-B46E-6FF80597BA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en-DE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Contenuto</c:v>
                </c:pt>
                <c:pt idx="1">
                  <c:v>Comunicazione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936-3B41-B46E-6FF80597BAE8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D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non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cap="none" dirty="0" err="1">
                <a:solidFill>
                  <a:srgbClr val="FFC000"/>
                </a:solidFill>
              </a:rPr>
              <a:t>Lawinenwarnung</a:t>
            </a:r>
            <a:endParaRPr lang="en-US" cap="none" dirty="0">
              <a:solidFill>
                <a:srgbClr val="FFC000"/>
              </a:solidFill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565-3A44-8E4B-139BBCB91F31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565-3A44-8E4B-139BBCB91F31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err="1"/>
                      <a:t>Beurteilung</a:t>
                    </a:r>
                    <a:r>
                      <a:rPr lang="en-US" baseline="0" dirty="0"/>
                      <a:t>
</a:t>
                    </a:r>
                    <a:fld id="{FFFD2BB0-6C43-8A45-B2EC-77041947452E}" type="PERCENTAGE">
                      <a:rPr lang="en-US" baseline="0"/>
                      <a:pPr>
                        <a:defRPr sz="1330" b="1" i="0" u="none" strike="noStrike" kern="1200" spc="0" baseline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[PERCENTAGE]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565-3A44-8E4B-139BBCB91F3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en-DE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Inhalt</c:v>
                </c:pt>
                <c:pt idx="1">
                  <c:v>Kommunikation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565-3A44-8E4B-139BBCB91F31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DE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non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cap="none" dirty="0" err="1">
                <a:solidFill>
                  <a:srgbClr val="FFC000"/>
                </a:solidFill>
              </a:rPr>
              <a:t>Previsione</a:t>
            </a:r>
            <a:r>
              <a:rPr lang="en-US" cap="none" baseline="0" dirty="0">
                <a:solidFill>
                  <a:srgbClr val="FFC000"/>
                </a:solidFill>
              </a:rPr>
              <a:t> </a:t>
            </a:r>
            <a:r>
              <a:rPr lang="en-US" cap="none" baseline="0" dirty="0" err="1">
                <a:solidFill>
                  <a:srgbClr val="FFC000"/>
                </a:solidFill>
              </a:rPr>
              <a:t>valanghe</a:t>
            </a:r>
            <a:endParaRPr lang="en-US" cap="none" dirty="0">
              <a:solidFill>
                <a:srgbClr val="FFC000"/>
              </a:solidFill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936-3B41-B46E-6FF80597BAE8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D936-3B41-B46E-6FF80597BAE8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err="1"/>
                      <a:t>Valutzaione</a:t>
                    </a:r>
                    <a:r>
                      <a:rPr lang="en-US" baseline="0" dirty="0"/>
                      <a:t>
</a:t>
                    </a:r>
                    <a:fld id="{A5028FF0-ED3E-E149-9B82-8C15868467F2}" type="PERCENTAGE">
                      <a:rPr lang="en-US" baseline="0"/>
                      <a:pPr>
                        <a:defRPr sz="1330" b="1" i="0" u="none" strike="noStrike" kern="1200" spc="0" baseline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[PERCENTAGE]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936-3B41-B46E-6FF80597BA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en-DE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Contenuto</c:v>
                </c:pt>
                <c:pt idx="1">
                  <c:v>Comunicazione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936-3B41-B46E-6FF80597BAE8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DE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non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cap="none" dirty="0" err="1">
                <a:solidFill>
                  <a:srgbClr val="FFC000"/>
                </a:solidFill>
              </a:rPr>
              <a:t>Lawinenwarnung</a:t>
            </a:r>
            <a:endParaRPr lang="en-US" cap="none" dirty="0">
              <a:solidFill>
                <a:srgbClr val="FFC000"/>
              </a:solidFill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565-3A44-8E4B-139BBCB91F31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565-3A44-8E4B-139BBCB91F31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err="1"/>
                      <a:t>Beurteilung</a:t>
                    </a:r>
                    <a:r>
                      <a:rPr lang="en-US" baseline="0" dirty="0"/>
                      <a:t>
</a:t>
                    </a:r>
                    <a:fld id="{6361835D-1044-6C40-8336-9E6C0642B1AE}" type="PERCENTAGE">
                      <a:rPr lang="en-US" baseline="0"/>
                      <a:pPr>
                        <a:defRPr sz="1330" b="1" i="0" u="none" strike="noStrike" kern="1200" spc="0" baseline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[PERCENTAGE]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565-3A44-8E4B-139BBCB91F3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en-DE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Inhalt</c:v>
                </c:pt>
                <c:pt idx="1">
                  <c:v>Kommunikation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565-3A44-8E4B-139BBCB91F31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DE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9F572F-E5E6-446E-BAE9-53427560432B}" type="datetimeFigureOut">
              <a:rPr lang="de-AT" smtClean="0"/>
              <a:t>08.11.22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DD60BE-82AA-45BC-A883-783DE1BCFEA7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39535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(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144067" y="517932"/>
            <a:ext cx="8859440" cy="456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/>
          <a:p>
            <a:r>
              <a:rPr lang="de-DE" dirty="0"/>
              <a:t>Titel einfügen</a:t>
            </a:r>
          </a:p>
        </p:txBody>
      </p:sp>
      <p:sp>
        <p:nvSpPr>
          <p:cNvPr id="4" name="Inhaltsplatzhalter 8"/>
          <p:cNvSpPr>
            <a:spLocks noGrp="1"/>
          </p:cNvSpPr>
          <p:nvPr>
            <p:ph sz="quarter" idx="12" hasCustomPrompt="1"/>
          </p:nvPr>
        </p:nvSpPr>
        <p:spPr>
          <a:xfrm>
            <a:off x="6334013" y="4781240"/>
            <a:ext cx="2662635" cy="220266"/>
          </a:xfrm>
        </p:spPr>
        <p:txBody>
          <a:bodyPr anchor="ctr" anchorCtr="0">
            <a:noAutofit/>
          </a:bodyPr>
          <a:lstStyle>
            <a:lvl1pPr marL="0" indent="0" algn="r">
              <a:buNone/>
              <a:defRPr sz="1400"/>
            </a:lvl1pPr>
          </a:lstStyle>
          <a:p>
            <a:pPr lvl="0"/>
            <a:r>
              <a:rPr lang="de-DE" dirty="0"/>
              <a:t>©Name</a:t>
            </a:r>
          </a:p>
        </p:txBody>
      </p:sp>
    </p:spTree>
    <p:extLst>
      <p:ext uri="{BB962C8B-B14F-4D97-AF65-F5344CB8AC3E}">
        <p14:creationId xmlns:p14="http://schemas.microsoft.com/office/powerpoint/2010/main" val="151450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d Bild 50/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4629150" y="973931"/>
            <a:ext cx="4370783" cy="4039791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2"/>
          </p:nvPr>
        </p:nvSpPr>
        <p:spPr>
          <a:xfrm>
            <a:off x="148828" y="973932"/>
            <a:ext cx="4349213" cy="403979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de-DE" dirty="0"/>
          </a:p>
        </p:txBody>
      </p:sp>
      <p:sp>
        <p:nvSpPr>
          <p:cNvPr id="8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1" y="520066"/>
            <a:ext cx="4431506" cy="453866"/>
          </a:xfrm>
        </p:spPr>
        <p:txBody>
          <a:bodyPr anchor="b"/>
          <a:lstStyle>
            <a:lvl1pPr marL="0" indent="0" algn="r">
              <a:buNone/>
              <a:defRPr sz="2400">
                <a:latin typeface="+mn-lt"/>
              </a:defRPr>
            </a:lvl1pPr>
          </a:lstStyle>
          <a:p>
            <a:pPr lvl="0"/>
            <a:r>
              <a:rPr lang="de-DE" dirty="0"/>
              <a:t>Untertitel</a:t>
            </a:r>
          </a:p>
        </p:txBody>
      </p:sp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144067" y="517932"/>
            <a:ext cx="4427934" cy="456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/>
          <a:p>
            <a:r>
              <a:rPr lang="de-DE" dirty="0"/>
              <a:t>Titel einfügen</a:t>
            </a:r>
          </a:p>
        </p:txBody>
      </p:sp>
      <p:sp>
        <p:nvSpPr>
          <p:cNvPr id="9" name="Inhaltsplatzhalter 8"/>
          <p:cNvSpPr>
            <a:spLocks noGrp="1"/>
          </p:cNvSpPr>
          <p:nvPr>
            <p:ph sz="quarter" idx="15" hasCustomPrompt="1"/>
          </p:nvPr>
        </p:nvSpPr>
        <p:spPr>
          <a:xfrm>
            <a:off x="6334013" y="4781240"/>
            <a:ext cx="2662635" cy="220266"/>
          </a:xfrm>
        </p:spPr>
        <p:txBody>
          <a:bodyPr anchor="ctr" anchorCtr="0">
            <a:noAutofit/>
          </a:bodyPr>
          <a:lstStyle>
            <a:lvl1pPr marL="0" indent="0" algn="r">
              <a:buNone/>
              <a:defRPr sz="1400"/>
            </a:lvl1pPr>
          </a:lstStyle>
          <a:p>
            <a:pPr lvl="0"/>
            <a:r>
              <a:rPr lang="de-DE" dirty="0"/>
              <a:t>©Name</a:t>
            </a:r>
          </a:p>
        </p:txBody>
      </p:sp>
      <p:sp>
        <p:nvSpPr>
          <p:cNvPr id="13" name="Inhaltsplatzhalter 8"/>
          <p:cNvSpPr>
            <a:spLocks noGrp="1"/>
          </p:cNvSpPr>
          <p:nvPr>
            <p:ph sz="quarter" idx="16" hasCustomPrompt="1"/>
          </p:nvPr>
        </p:nvSpPr>
        <p:spPr>
          <a:xfrm>
            <a:off x="1832879" y="4785812"/>
            <a:ext cx="2662635" cy="220266"/>
          </a:xfrm>
        </p:spPr>
        <p:txBody>
          <a:bodyPr anchor="ctr" anchorCtr="0">
            <a:noAutofit/>
          </a:bodyPr>
          <a:lstStyle>
            <a:lvl1pPr marL="0" indent="0" algn="r">
              <a:buNone/>
              <a:defRPr sz="1400"/>
            </a:lvl1pPr>
          </a:lstStyle>
          <a:p>
            <a:pPr lvl="0"/>
            <a:r>
              <a:rPr lang="de-DE" dirty="0"/>
              <a:t>©Name</a:t>
            </a:r>
          </a:p>
        </p:txBody>
      </p:sp>
    </p:spTree>
    <p:extLst>
      <p:ext uri="{BB962C8B-B14F-4D97-AF65-F5344CB8AC3E}">
        <p14:creationId xmlns:p14="http://schemas.microsoft.com/office/powerpoint/2010/main" val="3863515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25000"/>
              </a:lnSpc>
              <a:defRPr/>
            </a:lvl1pPr>
            <a:lvl2pPr>
              <a:lnSpc>
                <a:spcPct val="125000"/>
              </a:lnSpc>
              <a:defRPr/>
            </a:lvl2pPr>
            <a:lvl3pPr>
              <a:lnSpc>
                <a:spcPct val="125000"/>
              </a:lnSpc>
              <a:defRPr/>
            </a:lvl3pPr>
            <a:lvl4pPr>
              <a:lnSpc>
                <a:spcPct val="125000"/>
              </a:lnSpc>
              <a:defRPr/>
            </a:lvl4pPr>
            <a:lvl5pPr>
              <a:lnSpc>
                <a:spcPct val="125000"/>
              </a:lnSpc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144067" y="517932"/>
            <a:ext cx="8859440" cy="456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/>
          <a:p>
            <a:r>
              <a:rPr lang="de-DE" dirty="0"/>
              <a:t>Titel einfügen</a:t>
            </a:r>
          </a:p>
        </p:txBody>
      </p:sp>
    </p:spTree>
    <p:extLst>
      <p:ext uri="{BB962C8B-B14F-4D97-AF65-F5344CB8AC3E}">
        <p14:creationId xmlns:p14="http://schemas.microsoft.com/office/powerpoint/2010/main" val="14408251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it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>
            <a:normAutofit/>
          </a:bodyPr>
          <a:lstStyle>
            <a:lvl1pPr marL="0" indent="0" algn="ctr">
              <a:buNone/>
              <a:defRPr sz="21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4" name="Inhaltsplatzhalter 8"/>
          <p:cNvSpPr>
            <a:spLocks noGrp="1"/>
          </p:cNvSpPr>
          <p:nvPr>
            <p:ph sz="quarter" idx="12" hasCustomPrompt="1"/>
          </p:nvPr>
        </p:nvSpPr>
        <p:spPr>
          <a:xfrm>
            <a:off x="148829" y="4793456"/>
            <a:ext cx="2662635" cy="220266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1400"/>
            </a:lvl1pPr>
          </a:lstStyle>
          <a:p>
            <a:pPr lvl="0"/>
            <a:r>
              <a:rPr lang="de-DE" dirty="0"/>
              <a:t>©Name</a:t>
            </a:r>
          </a:p>
        </p:txBody>
      </p:sp>
    </p:spTree>
    <p:extLst>
      <p:ext uri="{BB962C8B-B14F-4D97-AF65-F5344CB8AC3E}">
        <p14:creationId xmlns:p14="http://schemas.microsoft.com/office/powerpoint/2010/main" val="1187713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144067" y="517932"/>
            <a:ext cx="8859440" cy="456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/>
          <a:p>
            <a:r>
              <a:rPr lang="de-DE" dirty="0"/>
              <a:t>Titel einfügen</a:t>
            </a:r>
          </a:p>
        </p:txBody>
      </p:sp>
    </p:spTree>
    <p:extLst>
      <p:ext uri="{BB962C8B-B14F-4D97-AF65-F5344CB8AC3E}">
        <p14:creationId xmlns:p14="http://schemas.microsoft.com/office/powerpoint/2010/main" val="3678264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8"/>
          <p:cNvSpPr>
            <a:spLocks noGrp="1"/>
          </p:cNvSpPr>
          <p:nvPr>
            <p:ph type="pic" sz="quarter" idx="10"/>
          </p:nvPr>
        </p:nvSpPr>
        <p:spPr>
          <a:xfrm>
            <a:off x="142258" y="973932"/>
            <a:ext cx="8852891" cy="4027885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2" name="Inhaltsplatzhalter 8"/>
          <p:cNvSpPr>
            <a:spLocks noGrp="1"/>
          </p:cNvSpPr>
          <p:nvPr>
            <p:ph sz="quarter" idx="12" hasCustomPrompt="1"/>
          </p:nvPr>
        </p:nvSpPr>
        <p:spPr>
          <a:xfrm>
            <a:off x="6334013" y="4781240"/>
            <a:ext cx="2662635" cy="220266"/>
          </a:xfrm>
        </p:spPr>
        <p:txBody>
          <a:bodyPr anchor="ctr" anchorCtr="0">
            <a:noAutofit/>
          </a:bodyPr>
          <a:lstStyle>
            <a:lvl1pPr marL="0" indent="0" algn="r">
              <a:buNone/>
              <a:defRPr sz="1400"/>
            </a:lvl1pPr>
          </a:lstStyle>
          <a:p>
            <a:pPr lvl="0"/>
            <a:r>
              <a:rPr lang="de-DE" dirty="0"/>
              <a:t>©Name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144066" y="517932"/>
            <a:ext cx="8860234" cy="449451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>
              <a:defRPr/>
            </a:lvl1pPr>
          </a:lstStyle>
          <a:p>
            <a:r>
              <a:rPr lang="de-DE" dirty="0"/>
              <a:t>Titel einfügen</a:t>
            </a:r>
          </a:p>
        </p:txBody>
      </p:sp>
    </p:spTree>
    <p:extLst>
      <p:ext uri="{BB962C8B-B14F-4D97-AF65-F5344CB8AC3E}">
        <p14:creationId xmlns:p14="http://schemas.microsoft.com/office/powerpoint/2010/main" val="2823777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Unter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8"/>
          <p:cNvSpPr>
            <a:spLocks noGrp="1"/>
          </p:cNvSpPr>
          <p:nvPr>
            <p:ph type="pic" sz="quarter" idx="10"/>
          </p:nvPr>
        </p:nvSpPr>
        <p:spPr>
          <a:xfrm>
            <a:off x="142258" y="973932"/>
            <a:ext cx="8852891" cy="4027885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333135" y="521209"/>
            <a:ext cx="3663513" cy="447365"/>
          </a:xfrm>
        </p:spPr>
        <p:txBody>
          <a:bodyPr anchor="b">
            <a:normAutofit/>
          </a:bodyPr>
          <a:lstStyle>
            <a:lvl1pPr marL="0" indent="0" algn="r">
              <a:buNone/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de-DE" dirty="0"/>
              <a:t>Untertitel</a:t>
            </a:r>
          </a:p>
        </p:txBody>
      </p:sp>
      <p:sp>
        <p:nvSpPr>
          <p:cNvPr id="12" name="Inhaltsplatzhalter 8"/>
          <p:cNvSpPr>
            <a:spLocks noGrp="1"/>
          </p:cNvSpPr>
          <p:nvPr>
            <p:ph sz="quarter" idx="12" hasCustomPrompt="1"/>
          </p:nvPr>
        </p:nvSpPr>
        <p:spPr>
          <a:xfrm>
            <a:off x="6334013" y="4781240"/>
            <a:ext cx="2662635" cy="220266"/>
          </a:xfrm>
        </p:spPr>
        <p:txBody>
          <a:bodyPr anchor="ctr" anchorCtr="0">
            <a:noAutofit/>
          </a:bodyPr>
          <a:lstStyle>
            <a:lvl1pPr marL="0" indent="0" algn="r">
              <a:buNone/>
              <a:defRPr sz="1400"/>
            </a:lvl1pPr>
          </a:lstStyle>
          <a:p>
            <a:pPr lvl="0"/>
            <a:r>
              <a:rPr lang="de-DE" dirty="0"/>
              <a:t>©Name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144066" y="517932"/>
            <a:ext cx="5191609" cy="449451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>
              <a:defRPr/>
            </a:lvl1pPr>
          </a:lstStyle>
          <a:p>
            <a:r>
              <a:rPr lang="de-DE" dirty="0"/>
              <a:t>Titel einfügen</a:t>
            </a:r>
          </a:p>
        </p:txBody>
      </p:sp>
    </p:spTree>
    <p:extLst>
      <p:ext uri="{BB962C8B-B14F-4D97-AF65-F5344CB8AC3E}">
        <p14:creationId xmlns:p14="http://schemas.microsoft.com/office/powerpoint/2010/main" val="990455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itbild mit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8"/>
          <p:cNvSpPr>
            <a:spLocks noGrp="1"/>
          </p:cNvSpPr>
          <p:nvPr>
            <p:ph type="pic" sz="quarter" idx="10"/>
          </p:nvPr>
        </p:nvSpPr>
        <p:spPr>
          <a:xfrm>
            <a:off x="1571870" y="973932"/>
            <a:ext cx="5994744" cy="403979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5" name="Textplatzhalt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5339993" y="520066"/>
            <a:ext cx="3663513" cy="453866"/>
          </a:xfrm>
        </p:spPr>
        <p:txBody>
          <a:bodyPr anchor="b"/>
          <a:lstStyle>
            <a:lvl1pPr marL="0" indent="0" algn="r">
              <a:buNone/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de-DE" dirty="0"/>
              <a:t>Untertitel</a:t>
            </a:r>
          </a:p>
        </p:txBody>
      </p:sp>
      <p:sp>
        <p:nvSpPr>
          <p:cNvPr id="1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144066" y="517932"/>
            <a:ext cx="5191609" cy="456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/>
          <a:p>
            <a:r>
              <a:rPr lang="de-DE" dirty="0"/>
              <a:t>Titel einfügen</a:t>
            </a:r>
          </a:p>
        </p:txBody>
      </p:sp>
      <p:sp>
        <p:nvSpPr>
          <p:cNvPr id="8" name="Inhaltsplatzhalter 8"/>
          <p:cNvSpPr>
            <a:spLocks noGrp="1"/>
          </p:cNvSpPr>
          <p:nvPr>
            <p:ph sz="quarter" idx="12" hasCustomPrompt="1"/>
          </p:nvPr>
        </p:nvSpPr>
        <p:spPr>
          <a:xfrm>
            <a:off x="4907549" y="4781240"/>
            <a:ext cx="2662635" cy="220266"/>
          </a:xfrm>
        </p:spPr>
        <p:txBody>
          <a:bodyPr anchor="ctr" anchorCtr="0">
            <a:noAutofit/>
          </a:bodyPr>
          <a:lstStyle>
            <a:lvl1pPr marL="0" indent="0" algn="r">
              <a:buNone/>
              <a:defRPr sz="1400"/>
            </a:lvl1pPr>
          </a:lstStyle>
          <a:p>
            <a:pPr lvl="0"/>
            <a:r>
              <a:rPr lang="de-DE" dirty="0"/>
              <a:t>©Name</a:t>
            </a:r>
          </a:p>
        </p:txBody>
      </p:sp>
    </p:spTree>
    <p:extLst>
      <p:ext uri="{BB962C8B-B14F-4D97-AF65-F5344CB8AC3E}">
        <p14:creationId xmlns:p14="http://schemas.microsoft.com/office/powerpoint/2010/main" val="4216266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it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8"/>
          <p:cNvSpPr>
            <a:spLocks noGrp="1"/>
          </p:cNvSpPr>
          <p:nvPr>
            <p:ph type="pic" sz="quarter" idx="10"/>
          </p:nvPr>
        </p:nvSpPr>
        <p:spPr>
          <a:xfrm>
            <a:off x="3005192" y="973932"/>
            <a:ext cx="5994744" cy="403979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144066" y="973932"/>
            <a:ext cx="2858060" cy="4039790"/>
          </a:xfrm>
        </p:spPr>
        <p:txBody>
          <a:bodyPr>
            <a:normAutofit/>
          </a:bodyPr>
          <a:lstStyle>
            <a:lvl1pPr marL="0" indent="0" algn="l">
              <a:lnSpc>
                <a:spcPct val="125000"/>
              </a:lnSpc>
              <a:buNone/>
              <a:defRPr sz="2400">
                <a:latin typeface="+mn-lt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5" name="Textplatzhalt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5339993" y="520066"/>
            <a:ext cx="3663513" cy="453866"/>
          </a:xfrm>
        </p:spPr>
        <p:txBody>
          <a:bodyPr anchor="b">
            <a:normAutofit/>
          </a:bodyPr>
          <a:lstStyle>
            <a:lvl1pPr marL="0" indent="0" algn="r">
              <a:buNone/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de-DE" dirty="0"/>
              <a:t>Untertitel</a:t>
            </a:r>
          </a:p>
        </p:txBody>
      </p:sp>
      <p:sp>
        <p:nvSpPr>
          <p:cNvPr id="1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144066" y="517932"/>
            <a:ext cx="5191609" cy="456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/>
          <a:p>
            <a:r>
              <a:rPr lang="de-DE" dirty="0"/>
              <a:t>Titel einfügen</a:t>
            </a:r>
          </a:p>
        </p:txBody>
      </p:sp>
      <p:sp>
        <p:nvSpPr>
          <p:cNvPr id="8" name="Inhaltsplatzhalter 8"/>
          <p:cNvSpPr>
            <a:spLocks noGrp="1"/>
          </p:cNvSpPr>
          <p:nvPr>
            <p:ph sz="quarter" idx="12" hasCustomPrompt="1"/>
          </p:nvPr>
        </p:nvSpPr>
        <p:spPr>
          <a:xfrm>
            <a:off x="6334013" y="4781240"/>
            <a:ext cx="2662635" cy="220266"/>
          </a:xfrm>
        </p:spPr>
        <p:txBody>
          <a:bodyPr anchor="ctr" anchorCtr="0">
            <a:noAutofit/>
          </a:bodyPr>
          <a:lstStyle>
            <a:lvl1pPr marL="0" indent="0" algn="r">
              <a:buNone/>
              <a:defRPr sz="1400"/>
            </a:lvl1pPr>
          </a:lstStyle>
          <a:p>
            <a:pPr lvl="0"/>
            <a:r>
              <a:rPr lang="de-DE" dirty="0"/>
              <a:t>©Name</a:t>
            </a:r>
          </a:p>
        </p:txBody>
      </p:sp>
    </p:spTree>
    <p:extLst>
      <p:ext uri="{BB962C8B-B14F-4D97-AF65-F5344CB8AC3E}">
        <p14:creationId xmlns:p14="http://schemas.microsoft.com/office/powerpoint/2010/main" val="3118004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d Text 50/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8"/>
          <p:cNvSpPr>
            <a:spLocks noGrp="1"/>
          </p:cNvSpPr>
          <p:nvPr>
            <p:ph type="pic" sz="quarter" idx="10"/>
          </p:nvPr>
        </p:nvSpPr>
        <p:spPr>
          <a:xfrm>
            <a:off x="4572000" y="973932"/>
            <a:ext cx="4427936" cy="403979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144066" y="973932"/>
            <a:ext cx="4427934" cy="4039790"/>
          </a:xfrm>
        </p:spPr>
        <p:txBody>
          <a:bodyPr>
            <a:normAutofit/>
          </a:bodyPr>
          <a:lstStyle>
            <a:lvl1pPr marL="0" indent="0" algn="l">
              <a:lnSpc>
                <a:spcPct val="125000"/>
              </a:lnSpc>
              <a:buNone/>
              <a:defRPr sz="2400">
                <a:latin typeface="+mn-lt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5" name="Textplatzhalt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5339993" y="520066"/>
            <a:ext cx="3663513" cy="453866"/>
          </a:xfrm>
        </p:spPr>
        <p:txBody>
          <a:bodyPr anchor="b"/>
          <a:lstStyle>
            <a:lvl1pPr marL="0" indent="0" algn="r">
              <a:buNone/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de-DE" dirty="0"/>
              <a:t>Untertitel</a:t>
            </a:r>
          </a:p>
        </p:txBody>
      </p:sp>
      <p:sp>
        <p:nvSpPr>
          <p:cNvPr id="1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144066" y="517932"/>
            <a:ext cx="5191609" cy="456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/>
          <a:p>
            <a:r>
              <a:rPr lang="de-DE" dirty="0"/>
              <a:t>Titel einfügen</a:t>
            </a:r>
          </a:p>
        </p:txBody>
      </p:sp>
      <p:sp>
        <p:nvSpPr>
          <p:cNvPr id="8" name="Inhaltsplatzhalter 8"/>
          <p:cNvSpPr>
            <a:spLocks noGrp="1"/>
          </p:cNvSpPr>
          <p:nvPr>
            <p:ph sz="quarter" idx="12" hasCustomPrompt="1"/>
          </p:nvPr>
        </p:nvSpPr>
        <p:spPr>
          <a:xfrm>
            <a:off x="6334013" y="4781240"/>
            <a:ext cx="2662635" cy="220266"/>
          </a:xfrm>
        </p:spPr>
        <p:txBody>
          <a:bodyPr anchor="ctr" anchorCtr="0">
            <a:noAutofit/>
          </a:bodyPr>
          <a:lstStyle>
            <a:lvl1pPr marL="0" indent="0" algn="r">
              <a:buNone/>
              <a:defRPr sz="1400"/>
            </a:lvl1pPr>
          </a:lstStyle>
          <a:p>
            <a:pPr lvl="0"/>
            <a:r>
              <a:rPr lang="de-DE" dirty="0"/>
              <a:t>©Name</a:t>
            </a:r>
          </a:p>
        </p:txBody>
      </p:sp>
    </p:spTree>
    <p:extLst>
      <p:ext uri="{BB962C8B-B14F-4D97-AF65-F5344CB8AC3E}">
        <p14:creationId xmlns:p14="http://schemas.microsoft.com/office/powerpoint/2010/main" val="4034061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tterstations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8"/>
          <p:cNvSpPr>
            <a:spLocks noGrp="1"/>
          </p:cNvSpPr>
          <p:nvPr>
            <p:ph type="pic" sz="quarter" idx="10"/>
          </p:nvPr>
        </p:nvSpPr>
        <p:spPr>
          <a:xfrm>
            <a:off x="2777490" y="973932"/>
            <a:ext cx="3590925" cy="403979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5" name="Textplatzhalt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5339993" y="520066"/>
            <a:ext cx="3663513" cy="453866"/>
          </a:xfrm>
        </p:spPr>
        <p:txBody>
          <a:bodyPr anchor="b"/>
          <a:lstStyle>
            <a:lvl1pPr marL="0" indent="0" algn="r">
              <a:buNone/>
              <a:defRPr sz="2400">
                <a:latin typeface="+mn-lt"/>
              </a:defRPr>
            </a:lvl1pPr>
          </a:lstStyle>
          <a:p>
            <a:pPr lvl="0"/>
            <a:r>
              <a:rPr lang="de-DE" dirty="0"/>
              <a:t>Untertitel</a:t>
            </a:r>
          </a:p>
        </p:txBody>
      </p:sp>
      <p:sp>
        <p:nvSpPr>
          <p:cNvPr id="1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144066" y="517932"/>
            <a:ext cx="5191609" cy="456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/>
          <a:p>
            <a:r>
              <a:rPr lang="de-DE" dirty="0"/>
              <a:t>Titel einfügen</a:t>
            </a:r>
          </a:p>
        </p:txBody>
      </p:sp>
    </p:spTree>
    <p:extLst>
      <p:ext uri="{BB962C8B-B14F-4D97-AF65-F5344CB8AC3E}">
        <p14:creationId xmlns:p14="http://schemas.microsoft.com/office/powerpoint/2010/main" val="48029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neeprofi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6137375" y="973931"/>
            <a:ext cx="2858988" cy="4039791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48828" y="973931"/>
            <a:ext cx="5966222" cy="4039791"/>
          </a:xfrm>
        </p:spPr>
        <p:txBody>
          <a:bodyPr>
            <a:normAutofit/>
          </a:bodyPr>
          <a:lstStyle>
            <a:lvl1pPr marL="0" indent="0" algn="l">
              <a:lnSpc>
                <a:spcPct val="125000"/>
              </a:lnSpc>
              <a:buNone/>
              <a:defRPr sz="18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9" name="Textplatzhalt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5339993" y="520066"/>
            <a:ext cx="3663513" cy="453866"/>
          </a:xfrm>
        </p:spPr>
        <p:txBody>
          <a:bodyPr anchor="b"/>
          <a:lstStyle>
            <a:lvl1pPr marL="0" indent="0" algn="r">
              <a:buNone/>
              <a:defRPr sz="2400">
                <a:latin typeface="+mn-lt"/>
              </a:defRPr>
            </a:lvl1pPr>
          </a:lstStyle>
          <a:p>
            <a:pPr lvl="0"/>
            <a:r>
              <a:rPr lang="de-DE" dirty="0"/>
              <a:t>Untertitel</a:t>
            </a:r>
          </a:p>
        </p:txBody>
      </p:sp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144066" y="517932"/>
            <a:ext cx="5191609" cy="456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/>
          <a:p>
            <a:r>
              <a:rPr lang="de-DE" dirty="0"/>
              <a:t>Titel einfügen</a:t>
            </a:r>
          </a:p>
        </p:txBody>
      </p:sp>
    </p:spTree>
    <p:extLst>
      <p:ext uri="{BB962C8B-B14F-4D97-AF65-F5344CB8AC3E}">
        <p14:creationId xmlns:p14="http://schemas.microsoft.com/office/powerpoint/2010/main" val="2823470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515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44067" y="517932"/>
            <a:ext cx="8859440" cy="456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/>
          <a:p>
            <a:r>
              <a:rPr lang="de-DE" dirty="0"/>
              <a:t>Titel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44066" y="973932"/>
            <a:ext cx="8855869" cy="402788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Textfeld 5"/>
          <p:cNvSpPr txBox="1"/>
          <p:nvPr userDrawn="1"/>
        </p:nvSpPr>
        <p:spPr>
          <a:xfrm>
            <a:off x="592124" y="225351"/>
            <a:ext cx="3807115" cy="253916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E7E7E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Lawinen.report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E7E7E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/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E7E7E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Valanghe.report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E7E7E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/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E7E7E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Avalanche.report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E7E7E8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7" y="-15988"/>
            <a:ext cx="846035" cy="520440"/>
          </a:xfrm>
          <a:prstGeom prst="rect">
            <a:avLst/>
          </a:prstGeom>
        </p:spPr>
      </p:pic>
      <p:pic>
        <p:nvPicPr>
          <p:cNvPr id="7" name="Grafik 6"/>
          <p:cNvPicPr preferRelativeResize="0">
            <a:picLocks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8" y="470377"/>
            <a:ext cx="4356000" cy="1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417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695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rgbClr val="FFC000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>
          <p15:clr>
            <a:srgbClr val="F26B43"/>
          </p15:clr>
        </p15:guide>
        <p15:guide id="2" pos="121">
          <p15:clr>
            <a:srgbClr val="F26B43"/>
          </p15:clr>
        </p15:guide>
        <p15:guide id="3" orient="horz" pos="2160">
          <p15:clr>
            <a:srgbClr val="F26B43"/>
          </p15:clr>
        </p15:guide>
        <p15:guide id="4" orient="horz" pos="4201">
          <p15:clr>
            <a:srgbClr val="F26B43"/>
          </p15:clr>
        </p15:guide>
        <p15:guide id="5" pos="7559">
          <p15:clr>
            <a:srgbClr val="F26B43"/>
          </p15:clr>
        </p15:guide>
        <p15:guide id="6" pos="383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2571750"/>
            <a:ext cx="6858000" cy="1790700"/>
          </a:xfrm>
        </p:spPr>
        <p:txBody>
          <a:bodyPr/>
          <a:lstStyle/>
          <a:p>
            <a:r>
              <a:rPr lang="de-AT" dirty="0"/>
              <a:t>Lawinen – </a:t>
            </a:r>
            <a:r>
              <a:rPr lang="de-AT" dirty="0">
                <a:solidFill>
                  <a:schemeClr val="bg1"/>
                </a:solidFill>
              </a:rPr>
              <a:t>Probleme</a:t>
            </a:r>
            <a:br>
              <a:rPr lang="de-AT" dirty="0">
                <a:solidFill>
                  <a:schemeClr val="bg1"/>
                </a:solidFill>
              </a:rPr>
            </a:br>
            <a:br>
              <a:rPr lang="de-AT" dirty="0">
                <a:solidFill>
                  <a:schemeClr val="bg1"/>
                </a:solidFill>
              </a:rPr>
            </a:br>
            <a:r>
              <a:rPr lang="de-AT" dirty="0" err="1">
                <a:solidFill>
                  <a:schemeClr val="bg1"/>
                </a:solidFill>
              </a:rPr>
              <a:t>Problemi</a:t>
            </a:r>
            <a:r>
              <a:rPr lang="de-AT" dirty="0">
                <a:solidFill>
                  <a:schemeClr val="bg1"/>
                </a:solidFill>
              </a:rPr>
              <a:t> </a:t>
            </a:r>
            <a:r>
              <a:rPr lang="de-AT" dirty="0" err="1">
                <a:solidFill>
                  <a:schemeClr val="bg1"/>
                </a:solidFill>
              </a:rPr>
              <a:t>tipici</a:t>
            </a:r>
            <a:r>
              <a:rPr lang="de-AT" dirty="0">
                <a:solidFill>
                  <a:schemeClr val="bg1"/>
                </a:solidFill>
              </a:rPr>
              <a:t> </a:t>
            </a:r>
            <a:r>
              <a:rPr lang="de-AT" dirty="0"/>
              <a:t>– </a:t>
            </a:r>
            <a:r>
              <a:rPr lang="de-AT" dirty="0" err="1"/>
              <a:t>valanghivi</a:t>
            </a:r>
            <a:br>
              <a:rPr lang="de-AT" dirty="0"/>
            </a:br>
            <a:br>
              <a:rPr lang="de-AT" dirty="0"/>
            </a:br>
            <a:r>
              <a:rPr lang="de-AT" dirty="0"/>
              <a:t>RELOADED</a:t>
            </a:r>
          </a:p>
        </p:txBody>
      </p:sp>
    </p:spTree>
    <p:extLst>
      <p:ext uri="{BB962C8B-B14F-4D97-AF65-F5344CB8AC3E}">
        <p14:creationId xmlns:p14="http://schemas.microsoft.com/office/powerpoint/2010/main" val="12349009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2">
            <a:extLst>
              <a:ext uri="{FF2B5EF4-FFF2-40B4-BE49-F238E27FC236}">
                <a16:creationId xmlns:a16="http://schemas.microsoft.com/office/drawing/2014/main" id="{C6ADAFD2-6BEF-4D75-9822-EA8FC1AB6847}"/>
              </a:ext>
            </a:extLst>
          </p:cNvPr>
          <p:cNvSpPr txBox="1">
            <a:spLocks/>
          </p:cNvSpPr>
          <p:nvPr/>
        </p:nvSpPr>
        <p:spPr>
          <a:xfrm>
            <a:off x="144066" y="973932"/>
            <a:ext cx="4427934" cy="403979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endParaRPr lang="de-DE" dirty="0"/>
          </a:p>
          <a:p>
            <a:pPr marL="342900" indent="-342900"/>
            <a:endParaRPr lang="de-DE" dirty="0"/>
          </a:p>
          <a:p>
            <a:pPr marL="0" indent="0" algn="ctr">
              <a:buNone/>
            </a:pPr>
            <a:endParaRPr lang="de-DE" sz="4800" dirty="0"/>
          </a:p>
          <a:p>
            <a:pPr marL="0" indent="0" algn="ctr">
              <a:buNone/>
            </a:pPr>
            <a:r>
              <a:rPr lang="de-DE" sz="4800" dirty="0"/>
              <a:t>ZEITEINTEILUNG!</a:t>
            </a:r>
          </a:p>
          <a:p>
            <a:pPr marL="0" indent="0" algn="ctr">
              <a:buNone/>
            </a:pPr>
            <a:r>
              <a:rPr lang="de-DE" sz="4800" dirty="0"/>
              <a:t>TEMPISTICA!</a:t>
            </a:r>
          </a:p>
          <a:p>
            <a:endParaRPr lang="de-DE" dirty="0"/>
          </a:p>
        </p:txBody>
      </p:sp>
      <p:pic>
        <p:nvPicPr>
          <p:cNvPr id="5" name="Picture 2" descr="X:\Daten\Vorträge\2017-2018\Originalbilder\Icons\ICON_Nassschnee_f.jpg">
            <a:extLst>
              <a:ext uri="{FF2B5EF4-FFF2-40B4-BE49-F238E27FC236}">
                <a16:creationId xmlns:a16="http://schemas.microsoft.com/office/drawing/2014/main" id="{E991D10E-F80C-42B6-8C5A-B2B2AC47C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663" y="973931"/>
            <a:ext cx="4039791" cy="4039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9422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2">
            <a:extLst>
              <a:ext uri="{FF2B5EF4-FFF2-40B4-BE49-F238E27FC236}">
                <a16:creationId xmlns:a16="http://schemas.microsoft.com/office/drawing/2014/main" id="{C6ADAFD2-6BEF-4D75-9822-EA8FC1AB6847}"/>
              </a:ext>
            </a:extLst>
          </p:cNvPr>
          <p:cNvSpPr txBox="1">
            <a:spLocks/>
          </p:cNvSpPr>
          <p:nvPr/>
        </p:nvSpPr>
        <p:spPr>
          <a:xfrm>
            <a:off x="144066" y="973932"/>
            <a:ext cx="4427934" cy="403979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endParaRPr lang="de-DE" dirty="0"/>
          </a:p>
          <a:p>
            <a:pPr marL="342900" indent="-342900"/>
            <a:endParaRPr lang="de-DE" dirty="0"/>
          </a:p>
          <a:p>
            <a:pPr marL="0" indent="0" algn="ctr">
              <a:buNone/>
            </a:pPr>
            <a:endParaRPr lang="de-DE" sz="4800" dirty="0"/>
          </a:p>
          <a:p>
            <a:pPr marL="0" indent="0" algn="ctr">
              <a:buNone/>
            </a:pPr>
            <a:r>
              <a:rPr lang="de-DE" sz="4800" dirty="0"/>
              <a:t>AUSWEICHEN!</a:t>
            </a:r>
          </a:p>
          <a:p>
            <a:pPr marL="0" indent="0" algn="ctr">
              <a:buNone/>
            </a:pPr>
            <a:r>
              <a:rPr lang="de-DE" sz="4800" dirty="0"/>
              <a:t>EVITARE!</a:t>
            </a:r>
          </a:p>
        </p:txBody>
      </p:sp>
      <p:pic>
        <p:nvPicPr>
          <p:cNvPr id="6" name="Picture 2" descr="X:\Daten\Vorträge\2017-2018\Originalbilder\Icons\ICON_Gleitschnee_f.jpg">
            <a:extLst>
              <a:ext uri="{FF2B5EF4-FFF2-40B4-BE49-F238E27FC236}">
                <a16:creationId xmlns:a16="http://schemas.microsoft.com/office/drawing/2014/main" id="{8377C88F-2A74-4B48-8B94-FF3051066A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655" y="973931"/>
            <a:ext cx="4039791" cy="4039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5780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36093D1F-0FD1-704A-AAFE-8A3D04C616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2548001"/>
              </p:ext>
            </p:extLst>
          </p:nvPr>
        </p:nvGraphicFramePr>
        <p:xfrm>
          <a:off x="3861403" y="1084890"/>
          <a:ext cx="6146801" cy="34586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BD354B6A-5B2A-1F47-BD76-85121AAC53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6799918"/>
              </p:ext>
            </p:extLst>
          </p:nvPr>
        </p:nvGraphicFramePr>
        <p:xfrm>
          <a:off x="-650728" y="1084891"/>
          <a:ext cx="6146801" cy="34586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9" name="Picture 2" descr="X:\Daten\Vorträge\2017-2018\Icons, Grafiken, Skizzen\New_snow_c.jpg">
            <a:extLst>
              <a:ext uri="{FF2B5EF4-FFF2-40B4-BE49-F238E27FC236}">
                <a16:creationId xmlns:a16="http://schemas.microsoft.com/office/drawing/2014/main" id="{93EFC3F1-605D-C54E-A73C-749AD25EA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287" y="2571750"/>
            <a:ext cx="801900" cy="80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X:\Daten\Vorträge\2017-2018\Icons, Grafiken, Skizzen\New_snow_c.jpg">
            <a:extLst>
              <a:ext uri="{FF2B5EF4-FFF2-40B4-BE49-F238E27FC236}">
                <a16:creationId xmlns:a16="http://schemas.microsoft.com/office/drawing/2014/main" id="{FE695C7E-3076-4442-AD57-B76D56E99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853" y="2571750"/>
            <a:ext cx="801900" cy="80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7866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4705 0 " pathEditMode="relative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4705 0 " pathEditMode="relative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Flow-Chart </a:t>
            </a:r>
            <a:r>
              <a:rPr lang="de-DE" dirty="0" err="1"/>
              <a:t>Nairz</a:t>
            </a:r>
            <a:r>
              <a:rPr lang="de-DE" dirty="0"/>
              <a:t> (2013)</a:t>
            </a:r>
            <a:endParaRPr lang="de-AT" dirty="0"/>
          </a:p>
        </p:txBody>
      </p:sp>
      <p:pic>
        <p:nvPicPr>
          <p:cNvPr id="10" name="Bildplatzhalter 5">
            <a:extLst>
              <a:ext uri="{FF2B5EF4-FFF2-40B4-BE49-F238E27FC236}">
                <a16:creationId xmlns:a16="http://schemas.microsoft.com/office/drawing/2014/main" id="{1B6319A7-1F2C-B949-A93F-2AFF9127D3A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-32280" r="-32280"/>
          <a:stretch/>
        </p:blipFill>
        <p:spPr>
          <a:xfrm>
            <a:off x="151409" y="967383"/>
            <a:ext cx="8852891" cy="4027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4595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platzhalter 5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t="-1066" b="-1066"/>
          <a:stretch/>
        </p:blipFill>
        <p:spPr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e-DE" dirty="0"/>
              <a:t>Trockene Lawinen | </a:t>
            </a:r>
            <a:r>
              <a:rPr lang="de-DE" dirty="0" err="1"/>
              <a:t>valanghe</a:t>
            </a:r>
            <a:r>
              <a:rPr lang="de-DE" dirty="0"/>
              <a:t> </a:t>
            </a:r>
            <a:r>
              <a:rPr lang="de-DE" dirty="0" err="1"/>
              <a:t>asciutte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Flow-Chart SLF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4241964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platzhalter 5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t="-64304" b="-64304"/>
          <a:stretch/>
        </p:blipFill>
        <p:spPr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de-DE" dirty="0"/>
              <a:t>Nasse Lawinen – Gleitschneelawinen </a:t>
            </a:r>
            <a:r>
              <a:rPr lang="de-DE" dirty="0" err="1"/>
              <a:t>valanghe</a:t>
            </a:r>
            <a:r>
              <a:rPr lang="de-DE" dirty="0"/>
              <a:t> </a:t>
            </a:r>
            <a:r>
              <a:rPr lang="de-DE" dirty="0" err="1"/>
              <a:t>bagnate</a:t>
            </a:r>
            <a:r>
              <a:rPr lang="de-DE" dirty="0"/>
              <a:t> – </a:t>
            </a:r>
            <a:r>
              <a:rPr lang="de-DE" dirty="0" err="1"/>
              <a:t>valanghe</a:t>
            </a:r>
            <a:r>
              <a:rPr lang="de-DE" dirty="0"/>
              <a:t> di </a:t>
            </a:r>
            <a:r>
              <a:rPr lang="de-DE" dirty="0" err="1"/>
              <a:t>slittamento</a:t>
            </a:r>
            <a:r>
              <a:rPr lang="de-DE" dirty="0"/>
              <a:t> 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44066" y="517932"/>
            <a:ext cx="6741643" cy="449451"/>
          </a:xfrm>
        </p:spPr>
        <p:txBody>
          <a:bodyPr/>
          <a:lstStyle/>
          <a:p>
            <a:r>
              <a:rPr lang="de-DE" dirty="0"/>
              <a:t>Flow-Chart SLF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1455467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3A78275-5AB0-FB44-987F-1FA916002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Flow-Chart Tognoni (2022)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CFEFF3-A069-A248-ADCC-5272E617A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619" y="967383"/>
            <a:ext cx="5775707" cy="408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0291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3A78275-5AB0-FB44-987F-1FA916002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66" y="517932"/>
            <a:ext cx="6922940" cy="449451"/>
          </a:xfrm>
        </p:spPr>
        <p:txBody>
          <a:bodyPr/>
          <a:lstStyle/>
          <a:p>
            <a:r>
              <a:rPr lang="en-DE" dirty="0"/>
              <a:t>Flow-Chart Lanzanasto and Walcher (2022)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6B3AE6-B76E-6A43-8B1E-6736F7AA4C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77" y="967383"/>
            <a:ext cx="7158446" cy="4026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5269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53CC941-0118-0343-A3B1-F0FC3E511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Code SNOWPACK (Reuter et al; Perfler et al)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9130D3-D92F-5545-B769-8FEB57ED3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784" y="0"/>
            <a:ext cx="2495216" cy="51435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EF6B1A9-F5E4-FC4E-8981-D7A11919C5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7273"/>
            <a:ext cx="6244046" cy="3822113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289756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Alle Situationen zuordenbar (welche zu Problemen führen können)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Lawinenprobleme müssen einfach &amp; verständlich bleiben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Ausgabe, Entfernen von Lawinenproblemen muss nachvollziehbar &amp; einheitlich sein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Beurteilung &amp; Kommunikation trennen / sinnvoll verknüpfen</a:t>
            </a:r>
            <a:endParaRPr lang="de-AT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4576366" y="974725"/>
            <a:ext cx="4427934" cy="4039790"/>
          </a:xfrm>
          <a:prstGeom prst="rect">
            <a:avLst/>
          </a:prstGeom>
        </p:spPr>
        <p:txBody>
          <a:bodyPr vert="horz" lIns="68580" tIns="34290" rIns="68580" bIns="34290" rtlCol="0">
            <a:normAutofit fontScale="92500" lnSpcReduction="20000"/>
          </a:bodyPr>
          <a:lstStyle>
            <a:lvl1pPr marL="0" indent="0" algn="l" defTabSz="685800" rtl="0" eaLnBrk="1" latinLnBrk="0" hangingPunct="1">
              <a:lnSpc>
                <a:spcPct val="125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err="1"/>
              <a:t>Tutte</a:t>
            </a:r>
            <a:r>
              <a:rPr lang="de-DE" dirty="0"/>
              <a:t> le </a:t>
            </a:r>
            <a:r>
              <a:rPr lang="de-DE" dirty="0" err="1"/>
              <a:t>situazioni</a:t>
            </a:r>
            <a:r>
              <a:rPr lang="de-DE" dirty="0"/>
              <a:t> </a:t>
            </a:r>
            <a:r>
              <a:rPr lang="de-DE" dirty="0" err="1"/>
              <a:t>sono</a:t>
            </a:r>
            <a:r>
              <a:rPr lang="de-DE" dirty="0"/>
              <a:t> </a:t>
            </a:r>
            <a:r>
              <a:rPr lang="de-DE" dirty="0" err="1"/>
              <a:t>assegnabili</a:t>
            </a:r>
            <a:r>
              <a:rPr lang="de-DE" dirty="0"/>
              <a:t> (</a:t>
            </a:r>
            <a:r>
              <a:rPr lang="de-DE" dirty="0" err="1"/>
              <a:t>il</a:t>
            </a:r>
            <a:r>
              <a:rPr lang="de-DE" dirty="0"/>
              <a:t> </a:t>
            </a:r>
            <a:r>
              <a:rPr lang="de-DE" dirty="0" err="1"/>
              <a:t>che</a:t>
            </a:r>
            <a:r>
              <a:rPr lang="de-DE" dirty="0"/>
              <a:t> </a:t>
            </a:r>
            <a:r>
              <a:rPr lang="de-DE" dirty="0" err="1"/>
              <a:t>può</a:t>
            </a:r>
            <a:r>
              <a:rPr lang="de-DE" dirty="0"/>
              <a:t> </a:t>
            </a:r>
            <a:r>
              <a:rPr lang="de-DE" dirty="0" err="1"/>
              <a:t>portare</a:t>
            </a:r>
            <a:r>
              <a:rPr lang="de-DE" dirty="0"/>
              <a:t> a </a:t>
            </a:r>
            <a:r>
              <a:rPr lang="de-DE" dirty="0" err="1"/>
              <a:t>problemi</a:t>
            </a:r>
            <a:r>
              <a:rPr lang="de-DE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I </a:t>
            </a:r>
            <a:r>
              <a:rPr lang="de-DE" dirty="0" err="1"/>
              <a:t>problemi</a:t>
            </a:r>
            <a:r>
              <a:rPr lang="de-DE" dirty="0"/>
              <a:t> </a:t>
            </a:r>
            <a:r>
              <a:rPr lang="de-DE" dirty="0" err="1"/>
              <a:t>valanghivi</a:t>
            </a:r>
            <a:r>
              <a:rPr lang="de-DE" dirty="0"/>
              <a:t> </a:t>
            </a:r>
            <a:r>
              <a:rPr lang="de-DE" dirty="0" err="1"/>
              <a:t>devono</a:t>
            </a:r>
            <a:r>
              <a:rPr lang="de-DE" dirty="0"/>
              <a:t> </a:t>
            </a:r>
            <a:r>
              <a:rPr lang="de-DE" dirty="0" err="1"/>
              <a:t>rimanere</a:t>
            </a:r>
            <a:r>
              <a:rPr lang="de-DE" dirty="0"/>
              <a:t> </a:t>
            </a:r>
            <a:r>
              <a:rPr lang="de-DE" dirty="0" err="1"/>
              <a:t>semplici</a:t>
            </a:r>
            <a:r>
              <a:rPr lang="de-DE" dirty="0"/>
              <a:t> </a:t>
            </a:r>
            <a:r>
              <a:rPr lang="de-DE" dirty="0" err="1"/>
              <a:t>e</a:t>
            </a:r>
            <a:r>
              <a:rPr lang="de-DE" dirty="0"/>
              <a:t> </a:t>
            </a:r>
            <a:r>
              <a:rPr lang="de-DE" dirty="0" err="1"/>
              <a:t>comprensibili</a:t>
            </a: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La </a:t>
            </a:r>
            <a:r>
              <a:rPr lang="de-DE" dirty="0" err="1"/>
              <a:t>publicazzione</a:t>
            </a:r>
            <a:r>
              <a:rPr lang="de-DE" dirty="0"/>
              <a:t>, </a:t>
            </a:r>
            <a:r>
              <a:rPr lang="de-DE" dirty="0" err="1"/>
              <a:t>l'eliminazione</a:t>
            </a:r>
            <a:r>
              <a:rPr lang="de-DE" dirty="0"/>
              <a:t> </a:t>
            </a:r>
            <a:r>
              <a:rPr lang="de-DE" dirty="0" err="1"/>
              <a:t>dei</a:t>
            </a:r>
            <a:r>
              <a:rPr lang="de-DE" dirty="0"/>
              <a:t> </a:t>
            </a:r>
            <a:r>
              <a:rPr lang="de-DE" dirty="0" err="1"/>
              <a:t>problemi</a:t>
            </a:r>
            <a:r>
              <a:rPr lang="de-DE" dirty="0"/>
              <a:t> </a:t>
            </a:r>
            <a:r>
              <a:rPr lang="de-DE" dirty="0" err="1"/>
              <a:t>valanghivi</a:t>
            </a:r>
            <a:r>
              <a:rPr lang="de-DE" dirty="0"/>
              <a:t> </a:t>
            </a:r>
            <a:r>
              <a:rPr lang="de-DE" dirty="0" err="1"/>
              <a:t>deve</a:t>
            </a:r>
            <a:r>
              <a:rPr lang="de-DE" dirty="0"/>
              <a:t> </a:t>
            </a:r>
            <a:r>
              <a:rPr lang="de-DE" dirty="0" err="1"/>
              <a:t>essere</a:t>
            </a:r>
            <a:r>
              <a:rPr lang="de-DE" dirty="0"/>
              <a:t> </a:t>
            </a:r>
            <a:r>
              <a:rPr lang="de-DE" dirty="0" err="1"/>
              <a:t>comprensibile</a:t>
            </a:r>
            <a:r>
              <a:rPr lang="de-DE" dirty="0"/>
              <a:t> </a:t>
            </a:r>
            <a:r>
              <a:rPr lang="de-DE" dirty="0" err="1"/>
              <a:t>e</a:t>
            </a:r>
            <a:r>
              <a:rPr lang="de-DE" dirty="0"/>
              <a:t> </a:t>
            </a:r>
            <a:r>
              <a:rPr lang="de-DE" dirty="0" err="1"/>
              <a:t>coerente</a:t>
            </a:r>
            <a:r>
              <a:rPr lang="de-DE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err="1"/>
              <a:t>Separare</a:t>
            </a:r>
            <a:r>
              <a:rPr lang="de-DE" dirty="0"/>
              <a:t> </a:t>
            </a:r>
            <a:r>
              <a:rPr lang="de-DE" dirty="0" err="1"/>
              <a:t>valutazione</a:t>
            </a:r>
            <a:r>
              <a:rPr lang="de-DE" dirty="0"/>
              <a:t> </a:t>
            </a:r>
            <a:r>
              <a:rPr lang="de-DE" dirty="0" err="1"/>
              <a:t>e</a:t>
            </a:r>
            <a:r>
              <a:rPr lang="de-DE" dirty="0"/>
              <a:t> </a:t>
            </a:r>
            <a:r>
              <a:rPr lang="de-DE" dirty="0" err="1"/>
              <a:t>comunicazione</a:t>
            </a:r>
            <a:r>
              <a:rPr lang="de-DE" dirty="0"/>
              <a:t> / </a:t>
            </a:r>
            <a:r>
              <a:rPr lang="de-DE" dirty="0" err="1"/>
              <a:t>collegarle</a:t>
            </a:r>
            <a:r>
              <a:rPr lang="de-DE" dirty="0"/>
              <a:t> in </a:t>
            </a:r>
            <a:r>
              <a:rPr lang="de-DE" dirty="0" err="1"/>
              <a:t>modo</a:t>
            </a:r>
            <a:r>
              <a:rPr lang="de-DE" dirty="0"/>
              <a:t> </a:t>
            </a:r>
            <a:r>
              <a:rPr lang="de-DE" dirty="0" err="1"/>
              <a:t>significativo</a:t>
            </a:r>
            <a:endParaRPr lang="de-AT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27BC67E-4671-0E49-891C-4E88423FF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0600006-A58B-4B42-A66C-E14EBEA616E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77644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373D1-7FAB-E844-8E56-8588CE3E6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D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3156CD-8B29-0C44-B9D0-D350F4F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336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6954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78440" y="1676400"/>
            <a:ext cx="6858000" cy="1236921"/>
          </a:xfrm>
        </p:spPr>
        <p:txBody>
          <a:bodyPr/>
          <a:lstStyle/>
          <a:p>
            <a:r>
              <a:rPr lang="de-AT" dirty="0"/>
              <a:t>Diskussion – </a:t>
            </a:r>
            <a:r>
              <a:rPr lang="de-AT" dirty="0" err="1">
                <a:solidFill>
                  <a:schemeClr val="bg1"/>
                </a:solidFill>
              </a:rPr>
              <a:t>Discussione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32755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2" y="974725"/>
            <a:ext cx="6858000" cy="1244009"/>
          </a:xfrm>
        </p:spPr>
        <p:txBody>
          <a:bodyPr/>
          <a:lstStyle/>
          <a:p>
            <a:r>
              <a:rPr lang="de-AT" dirty="0"/>
              <a:t>Lawinen – </a:t>
            </a:r>
            <a:r>
              <a:rPr lang="de-AT" dirty="0">
                <a:solidFill>
                  <a:schemeClr val="bg1"/>
                </a:solidFill>
              </a:rPr>
              <a:t>Probleme</a:t>
            </a:r>
            <a:br>
              <a:rPr lang="de-AT" dirty="0">
                <a:solidFill>
                  <a:schemeClr val="bg1"/>
                </a:solidFill>
              </a:rPr>
            </a:br>
            <a:r>
              <a:rPr lang="de-AT" dirty="0" err="1">
                <a:solidFill>
                  <a:schemeClr val="bg1"/>
                </a:solidFill>
              </a:rPr>
              <a:t>Problemi</a:t>
            </a:r>
            <a:r>
              <a:rPr lang="de-AT" dirty="0">
                <a:solidFill>
                  <a:schemeClr val="bg1"/>
                </a:solidFill>
              </a:rPr>
              <a:t> </a:t>
            </a:r>
            <a:r>
              <a:rPr lang="de-AT" dirty="0" err="1">
                <a:solidFill>
                  <a:schemeClr val="bg1"/>
                </a:solidFill>
              </a:rPr>
              <a:t>tipici</a:t>
            </a:r>
            <a:r>
              <a:rPr lang="de-AT" dirty="0">
                <a:solidFill>
                  <a:schemeClr val="bg1"/>
                </a:solidFill>
              </a:rPr>
              <a:t> </a:t>
            </a:r>
            <a:r>
              <a:rPr lang="de-AT" dirty="0"/>
              <a:t>- valanghivi</a:t>
            </a:r>
          </a:p>
        </p:txBody>
      </p:sp>
      <p:sp>
        <p:nvSpPr>
          <p:cNvPr id="5" name="Inhaltsplatzhalter 5">
            <a:extLst>
              <a:ext uri="{FF2B5EF4-FFF2-40B4-BE49-F238E27FC236}">
                <a16:creationId xmlns:a16="http://schemas.microsoft.com/office/drawing/2014/main" id="{1CF08CBD-106F-47F3-B20E-6F3D2123CB1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822219" y="4652209"/>
            <a:ext cx="2174430" cy="370686"/>
          </a:xfrm>
        </p:spPr>
        <p:txBody>
          <a:bodyPr/>
          <a:lstStyle/>
          <a:p>
            <a:r>
              <a:rPr lang="de-AT" dirty="0"/>
              <a:t>© LWD Tirol und Südtirol</a:t>
            </a:r>
          </a:p>
        </p:txBody>
      </p:sp>
      <p:sp>
        <p:nvSpPr>
          <p:cNvPr id="4" name="Titel 1"/>
          <p:cNvSpPr txBox="1">
            <a:spLocks/>
          </p:cNvSpPr>
          <p:nvPr/>
        </p:nvSpPr>
        <p:spPr>
          <a:xfrm>
            <a:off x="1295402" y="2892129"/>
            <a:ext cx="6858000" cy="1244009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rgbClr val="FFC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AT" dirty="0" err="1"/>
              <a:t>Our</a:t>
            </a:r>
            <a:r>
              <a:rPr lang="de-AT" dirty="0"/>
              <a:t> </a:t>
            </a:r>
            <a:r>
              <a:rPr lang="de-AT" dirty="0" err="1"/>
              <a:t>aim</a:t>
            </a:r>
            <a:r>
              <a:rPr lang="de-AT" dirty="0"/>
              <a:t>: Uniform </a:t>
            </a:r>
            <a:r>
              <a:rPr lang="de-AT" dirty="0" err="1"/>
              <a:t>flow</a:t>
            </a:r>
            <a:r>
              <a:rPr lang="de-AT" dirty="0"/>
              <a:t>-chart in </a:t>
            </a:r>
            <a:r>
              <a:rPr lang="de-AT" dirty="0" err="1"/>
              <a:t>the</a:t>
            </a:r>
            <a:r>
              <a:rPr lang="de-AT" dirty="0"/>
              <a:t> EUREGIO / EAWS</a:t>
            </a:r>
          </a:p>
        </p:txBody>
      </p:sp>
    </p:spTree>
    <p:extLst>
      <p:ext uri="{BB962C8B-B14F-4D97-AF65-F5344CB8AC3E}">
        <p14:creationId xmlns:p14="http://schemas.microsoft.com/office/powerpoint/2010/main" val="255007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5 Lawinenprobleme – I 5 </a:t>
            </a:r>
            <a:r>
              <a:rPr lang="de-DE" dirty="0" err="1"/>
              <a:t>problemi</a:t>
            </a:r>
            <a:r>
              <a:rPr lang="de-DE" dirty="0"/>
              <a:t> </a:t>
            </a:r>
            <a:r>
              <a:rPr lang="de-DE" dirty="0" err="1"/>
              <a:t>tipici</a:t>
            </a:r>
            <a:r>
              <a:rPr lang="de-DE" dirty="0"/>
              <a:t> valanghivi</a:t>
            </a:r>
          </a:p>
        </p:txBody>
      </p:sp>
      <p:grpSp>
        <p:nvGrpSpPr>
          <p:cNvPr id="6" name="Gruppieren 5"/>
          <p:cNvGrpSpPr/>
          <p:nvPr/>
        </p:nvGrpSpPr>
        <p:grpSpPr>
          <a:xfrm>
            <a:off x="1028198" y="974725"/>
            <a:ext cx="1368592" cy="2014922"/>
            <a:chOff x="1028198" y="974725"/>
            <a:chExt cx="1368592" cy="2014922"/>
          </a:xfrm>
        </p:grpSpPr>
        <p:pic>
          <p:nvPicPr>
            <p:cNvPr id="8194" name="Picture 2" descr="X:\Daten\Vorträge\2017-2018\Icons, Grafiken, Skizzen\New_snow_c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8198" y="974725"/>
              <a:ext cx="1368592" cy="13685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feld 3"/>
            <p:cNvSpPr txBox="1"/>
            <p:nvPr/>
          </p:nvSpPr>
          <p:spPr>
            <a:xfrm>
              <a:off x="1028198" y="2343316"/>
              <a:ext cx="13685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800" dirty="0">
                  <a:solidFill>
                    <a:schemeClr val="bg1"/>
                  </a:solidFill>
                </a:rPr>
                <a:t>Neuschnee</a:t>
              </a:r>
            </a:p>
            <a:p>
              <a:pPr algn="ctr"/>
              <a:r>
                <a:rPr lang="de-DE" sz="1800" dirty="0">
                  <a:solidFill>
                    <a:schemeClr val="bg1"/>
                  </a:solidFill>
                </a:rPr>
                <a:t>Neve </a:t>
              </a:r>
              <a:r>
                <a:rPr lang="de-DE" sz="1800" dirty="0" err="1">
                  <a:solidFill>
                    <a:schemeClr val="bg1"/>
                  </a:solidFill>
                </a:rPr>
                <a:t>fresca</a:t>
              </a:r>
              <a:endParaRPr lang="de-DE" sz="1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Gruppieren 6"/>
          <p:cNvGrpSpPr/>
          <p:nvPr/>
        </p:nvGrpSpPr>
        <p:grpSpPr>
          <a:xfrm>
            <a:off x="6951412" y="974725"/>
            <a:ext cx="1368592" cy="2293091"/>
            <a:chOff x="6951412" y="974725"/>
            <a:chExt cx="1368592" cy="2293091"/>
          </a:xfrm>
        </p:grpSpPr>
        <p:pic>
          <p:nvPicPr>
            <p:cNvPr id="8196" name="Picture 4" descr="X:\Daten\Vorträge\2017-2018\Icons, Grafiken, Skizzen\Old_snow_c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51412" y="974725"/>
              <a:ext cx="1368592" cy="13685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hteck 4"/>
            <p:cNvSpPr/>
            <p:nvPr/>
          </p:nvSpPr>
          <p:spPr>
            <a:xfrm>
              <a:off x="6951412" y="2344486"/>
              <a:ext cx="1368592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de-DE" sz="1800" dirty="0">
                  <a:solidFill>
                    <a:schemeClr val="bg1"/>
                  </a:solidFill>
                </a:rPr>
                <a:t>Altschnee</a:t>
              </a:r>
            </a:p>
            <a:p>
              <a:pPr algn="ctr"/>
              <a:r>
                <a:rPr lang="de-DE" sz="1800" dirty="0">
                  <a:solidFill>
                    <a:schemeClr val="bg1"/>
                  </a:solidFill>
                </a:rPr>
                <a:t>Strati </a:t>
              </a:r>
              <a:r>
                <a:rPr lang="de-DE" sz="1800" dirty="0" err="1">
                  <a:solidFill>
                    <a:schemeClr val="bg1"/>
                  </a:solidFill>
                </a:rPr>
                <a:t>deboli</a:t>
              </a:r>
              <a:r>
                <a:rPr lang="de-DE" sz="1800" dirty="0">
                  <a:solidFill>
                    <a:schemeClr val="bg1"/>
                  </a:solidFill>
                </a:rPr>
                <a:t> </a:t>
              </a:r>
              <a:r>
                <a:rPr lang="de-DE" sz="1800" dirty="0" err="1">
                  <a:solidFill>
                    <a:schemeClr val="bg1"/>
                  </a:solidFill>
                </a:rPr>
                <a:t>profondi</a:t>
              </a:r>
              <a:endParaRPr lang="de-DE" sz="1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Gruppieren 7"/>
          <p:cNvGrpSpPr/>
          <p:nvPr/>
        </p:nvGrpSpPr>
        <p:grpSpPr>
          <a:xfrm>
            <a:off x="3887704" y="974725"/>
            <a:ext cx="1435558" cy="2024112"/>
            <a:chOff x="3887704" y="974725"/>
            <a:chExt cx="1435558" cy="2024112"/>
          </a:xfrm>
        </p:grpSpPr>
        <p:pic>
          <p:nvPicPr>
            <p:cNvPr id="8195" name="Picture 3" descr="X:\Daten\Vorträge\2017-2018\Icons, Grafiken, Skizzen\Drifting_snow_c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7704" y="974725"/>
              <a:ext cx="1368592" cy="13685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Rechteck 11"/>
            <p:cNvSpPr/>
            <p:nvPr/>
          </p:nvSpPr>
          <p:spPr>
            <a:xfrm>
              <a:off x="3887704" y="2352506"/>
              <a:ext cx="143555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de-DE" sz="1800" dirty="0">
                  <a:solidFill>
                    <a:schemeClr val="bg1"/>
                  </a:solidFill>
                </a:rPr>
                <a:t>Triebschnee</a:t>
              </a:r>
            </a:p>
            <a:p>
              <a:pPr algn="ctr"/>
              <a:r>
                <a:rPr lang="de-DE" sz="1800" dirty="0">
                  <a:solidFill>
                    <a:schemeClr val="bg1"/>
                  </a:solidFill>
                </a:rPr>
                <a:t>Neve </a:t>
              </a:r>
              <a:r>
                <a:rPr lang="de-DE" sz="1800" dirty="0" err="1">
                  <a:solidFill>
                    <a:schemeClr val="bg1"/>
                  </a:solidFill>
                </a:rPr>
                <a:t>ventata</a:t>
              </a:r>
              <a:endParaRPr lang="de-DE" sz="1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uppieren 8"/>
          <p:cNvGrpSpPr/>
          <p:nvPr/>
        </p:nvGrpSpPr>
        <p:grpSpPr>
          <a:xfrm>
            <a:off x="2333134" y="3098633"/>
            <a:ext cx="1554570" cy="2014923"/>
            <a:chOff x="909184" y="3098633"/>
            <a:chExt cx="1554570" cy="2014923"/>
          </a:xfrm>
        </p:grpSpPr>
        <p:pic>
          <p:nvPicPr>
            <p:cNvPr id="8197" name="Picture 5" descr="X:\Daten\Vorträge\2017-2018\Icons, Grafiken, Skizzen\Wet_snow_c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8198" y="3098633"/>
              <a:ext cx="1368592" cy="13685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feld 12"/>
            <p:cNvSpPr txBox="1"/>
            <p:nvPr/>
          </p:nvSpPr>
          <p:spPr>
            <a:xfrm>
              <a:off x="909184" y="4467225"/>
              <a:ext cx="155457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800" dirty="0">
                  <a:solidFill>
                    <a:schemeClr val="bg1"/>
                  </a:solidFill>
                </a:rPr>
                <a:t>Nassschnee</a:t>
              </a:r>
            </a:p>
            <a:p>
              <a:pPr algn="ctr"/>
              <a:r>
                <a:rPr lang="de-DE" sz="1800" dirty="0">
                  <a:solidFill>
                    <a:schemeClr val="bg1"/>
                  </a:solidFill>
                </a:rPr>
                <a:t>Neve </a:t>
              </a:r>
              <a:r>
                <a:rPr lang="de-DE" sz="1800" dirty="0" err="1">
                  <a:solidFill>
                    <a:schemeClr val="bg1"/>
                  </a:solidFill>
                </a:rPr>
                <a:t>bagnata</a:t>
              </a:r>
              <a:endParaRPr lang="de-DE" sz="1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uppieren 9"/>
          <p:cNvGrpSpPr/>
          <p:nvPr/>
        </p:nvGrpSpPr>
        <p:grpSpPr>
          <a:xfrm>
            <a:off x="4812384" y="3098633"/>
            <a:ext cx="2408548" cy="2014923"/>
            <a:chOff x="3367492" y="3098633"/>
            <a:chExt cx="2408548" cy="2014923"/>
          </a:xfrm>
        </p:grpSpPr>
        <p:pic>
          <p:nvPicPr>
            <p:cNvPr id="8198" name="Picture 6" descr="X:\Daten\Vorträge\2017-2018\Icons, Grafiken, Skizzen\Gliding_snow_c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7704" y="3098633"/>
              <a:ext cx="1368592" cy="13685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feld 13"/>
            <p:cNvSpPr txBox="1"/>
            <p:nvPr/>
          </p:nvSpPr>
          <p:spPr>
            <a:xfrm>
              <a:off x="3367492" y="4467225"/>
              <a:ext cx="24085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800" dirty="0">
                  <a:solidFill>
                    <a:schemeClr val="bg1"/>
                  </a:solidFill>
                </a:rPr>
                <a:t>Gleitschnee</a:t>
              </a:r>
            </a:p>
            <a:p>
              <a:pPr algn="ctr"/>
              <a:r>
                <a:rPr lang="de-DE" sz="1800" dirty="0">
                  <a:solidFill>
                    <a:schemeClr val="bg1"/>
                  </a:solidFill>
                </a:rPr>
                <a:t>Valanghe di </a:t>
              </a:r>
              <a:r>
                <a:rPr lang="de-DE" sz="1800" dirty="0" err="1">
                  <a:solidFill>
                    <a:schemeClr val="bg1"/>
                  </a:solidFill>
                </a:rPr>
                <a:t>slittamento</a:t>
              </a:r>
              <a:endParaRPr lang="de-DE" sz="1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5704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36093D1F-0FD1-704A-AAFE-8A3D04C616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3590380"/>
              </p:ext>
            </p:extLst>
          </p:nvPr>
        </p:nvGraphicFramePr>
        <p:xfrm>
          <a:off x="3861403" y="1084890"/>
          <a:ext cx="6146801" cy="34586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BD354B6A-5B2A-1F47-BD76-85121AAC53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8190567"/>
              </p:ext>
            </p:extLst>
          </p:nvPr>
        </p:nvGraphicFramePr>
        <p:xfrm>
          <a:off x="-640414" y="1084891"/>
          <a:ext cx="6146801" cy="34586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9" name="Picture 2" descr="X:\Daten\Vorträge\2017-2018\Icons, Grafiken, Skizzen\New_snow_c.jpg">
            <a:extLst>
              <a:ext uri="{FF2B5EF4-FFF2-40B4-BE49-F238E27FC236}">
                <a16:creationId xmlns:a16="http://schemas.microsoft.com/office/drawing/2014/main" id="{93EFC3F1-605D-C54E-A73C-749AD25EA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6601" y="2571750"/>
            <a:ext cx="801900" cy="80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X:\Daten\Vorträge\2017-2018\Icons, Grafiken, Skizzen\New_snow_c.jpg">
            <a:extLst>
              <a:ext uri="{FF2B5EF4-FFF2-40B4-BE49-F238E27FC236}">
                <a16:creationId xmlns:a16="http://schemas.microsoft.com/office/drawing/2014/main" id="{FE695C7E-3076-4442-AD57-B76D56E99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853" y="2571750"/>
            <a:ext cx="801900" cy="80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Google Shape;137;p24">
            <a:extLst>
              <a:ext uri="{FF2B5EF4-FFF2-40B4-BE49-F238E27FC236}">
                <a16:creationId xmlns:a16="http://schemas.microsoft.com/office/drawing/2014/main" id="{43442ADD-265F-0249-94EB-E8C4FC502EA6}"/>
              </a:ext>
            </a:extLst>
          </p:cNvPr>
          <p:cNvSpPr/>
          <p:nvPr/>
        </p:nvSpPr>
        <p:spPr>
          <a:xfrm>
            <a:off x="2071240" y="2431404"/>
            <a:ext cx="723492" cy="1082592"/>
          </a:xfrm>
          <a:prstGeom prst="lightningBolt">
            <a:avLst/>
          </a:prstGeom>
          <a:solidFill>
            <a:schemeClr val="tx2">
              <a:alpha val="6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7;p24">
            <a:extLst>
              <a:ext uri="{FF2B5EF4-FFF2-40B4-BE49-F238E27FC236}">
                <a16:creationId xmlns:a16="http://schemas.microsoft.com/office/drawing/2014/main" id="{F68EE3F5-E145-9142-8E41-E21C405487A0}"/>
              </a:ext>
            </a:extLst>
          </p:cNvPr>
          <p:cNvSpPr/>
          <p:nvPr/>
        </p:nvSpPr>
        <p:spPr>
          <a:xfrm>
            <a:off x="6575986" y="2412710"/>
            <a:ext cx="723492" cy="1082592"/>
          </a:xfrm>
          <a:prstGeom prst="lightningBolt">
            <a:avLst/>
          </a:prstGeom>
          <a:solidFill>
            <a:schemeClr val="tx2">
              <a:alpha val="6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9124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Graphic spid="7" grpId="0">
        <p:bldAsOne/>
      </p:bldGraphic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36093D1F-0FD1-704A-AAFE-8A3D04C616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8695721"/>
              </p:ext>
            </p:extLst>
          </p:nvPr>
        </p:nvGraphicFramePr>
        <p:xfrm>
          <a:off x="3861403" y="1084890"/>
          <a:ext cx="6146801" cy="34586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BD354B6A-5B2A-1F47-BD76-85121AAC53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0721081"/>
              </p:ext>
            </p:extLst>
          </p:nvPr>
        </p:nvGraphicFramePr>
        <p:xfrm>
          <a:off x="-643853" y="1084891"/>
          <a:ext cx="6146801" cy="34586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9" name="Picture 2" descr="X:\Daten\Vorträge\2017-2018\Icons, Grafiken, Skizzen\New_snow_c.jpg">
            <a:extLst>
              <a:ext uri="{FF2B5EF4-FFF2-40B4-BE49-F238E27FC236}">
                <a16:creationId xmlns:a16="http://schemas.microsoft.com/office/drawing/2014/main" id="{93EFC3F1-605D-C54E-A73C-749AD25EA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162" y="2571750"/>
            <a:ext cx="801900" cy="80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X:\Daten\Vorträge\2017-2018\Icons, Grafiken, Skizzen\New_snow_c.jpg">
            <a:extLst>
              <a:ext uri="{FF2B5EF4-FFF2-40B4-BE49-F238E27FC236}">
                <a16:creationId xmlns:a16="http://schemas.microsoft.com/office/drawing/2014/main" id="{FE695C7E-3076-4442-AD57-B76D56E99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853" y="2571750"/>
            <a:ext cx="801900" cy="80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6616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2.22222E-6 L -0.07291 2.22222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46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7292 0 " pathEditMode="relative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X:\Daten\Vorträge\2017-2018\Originalbilder\Icons\ICON_Neuschnee_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312" y="973931"/>
            <a:ext cx="4039791" cy="4039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C6ADAFD2-6BEF-4D75-9822-EA8FC1AB6847}"/>
              </a:ext>
            </a:extLst>
          </p:cNvPr>
          <p:cNvSpPr txBox="1">
            <a:spLocks/>
          </p:cNvSpPr>
          <p:nvPr/>
        </p:nvSpPr>
        <p:spPr>
          <a:xfrm>
            <a:off x="144066" y="973932"/>
            <a:ext cx="4427934" cy="403979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endParaRPr lang="de-DE" dirty="0"/>
          </a:p>
          <a:p>
            <a:pPr marL="342900" indent="-342900"/>
            <a:endParaRPr lang="de-DE" dirty="0"/>
          </a:p>
          <a:p>
            <a:pPr marL="0" indent="0" algn="ctr">
              <a:buNone/>
            </a:pPr>
            <a:endParaRPr lang="de-DE" sz="4800" dirty="0"/>
          </a:p>
          <a:p>
            <a:pPr marL="0" indent="0" algn="ctr">
              <a:buNone/>
            </a:pPr>
            <a:r>
              <a:rPr lang="de-DE" sz="4800" dirty="0"/>
              <a:t>ABWARTEN!</a:t>
            </a:r>
          </a:p>
          <a:p>
            <a:pPr marL="0" indent="0" algn="ctr">
              <a:buNone/>
            </a:pPr>
            <a:r>
              <a:rPr lang="de-DE" sz="4800" dirty="0"/>
              <a:t>ASPETTARE!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57293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2">
            <a:extLst>
              <a:ext uri="{FF2B5EF4-FFF2-40B4-BE49-F238E27FC236}">
                <a16:creationId xmlns:a16="http://schemas.microsoft.com/office/drawing/2014/main" id="{C6ADAFD2-6BEF-4D75-9822-EA8FC1AB6847}"/>
              </a:ext>
            </a:extLst>
          </p:cNvPr>
          <p:cNvSpPr txBox="1">
            <a:spLocks/>
          </p:cNvSpPr>
          <p:nvPr/>
        </p:nvSpPr>
        <p:spPr>
          <a:xfrm>
            <a:off x="144066" y="973932"/>
            <a:ext cx="4427934" cy="403979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endParaRPr lang="de-DE" dirty="0"/>
          </a:p>
          <a:p>
            <a:pPr marL="342900" indent="-342900"/>
            <a:endParaRPr lang="de-DE" dirty="0"/>
          </a:p>
          <a:p>
            <a:pPr marL="0" indent="0" algn="ctr">
              <a:buNone/>
            </a:pPr>
            <a:endParaRPr lang="de-DE" sz="4800" dirty="0"/>
          </a:p>
          <a:p>
            <a:pPr marL="0" indent="0" algn="ctr">
              <a:buNone/>
            </a:pPr>
            <a:r>
              <a:rPr lang="de-DE" sz="4800" dirty="0"/>
              <a:t>AUSWEICHEN!</a:t>
            </a:r>
          </a:p>
          <a:p>
            <a:pPr marL="0" indent="0" algn="ctr">
              <a:buNone/>
            </a:pPr>
            <a:r>
              <a:rPr lang="de-DE" sz="4800" dirty="0"/>
              <a:t>EVITARE!</a:t>
            </a:r>
          </a:p>
          <a:p>
            <a:endParaRPr lang="de-DE" dirty="0"/>
          </a:p>
        </p:txBody>
      </p:sp>
      <p:pic>
        <p:nvPicPr>
          <p:cNvPr id="5" name="Picture 2" descr="X:\Daten\Vorträge\2017-2018\Originalbilder\Icons\ICON_Triebschnee_f.jpg">
            <a:extLst>
              <a:ext uri="{FF2B5EF4-FFF2-40B4-BE49-F238E27FC236}">
                <a16:creationId xmlns:a16="http://schemas.microsoft.com/office/drawing/2014/main" id="{CAD92087-755B-41F1-ACC9-263C019638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312" y="973931"/>
            <a:ext cx="4039791" cy="4039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081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2">
            <a:extLst>
              <a:ext uri="{FF2B5EF4-FFF2-40B4-BE49-F238E27FC236}">
                <a16:creationId xmlns:a16="http://schemas.microsoft.com/office/drawing/2014/main" id="{C6ADAFD2-6BEF-4D75-9822-EA8FC1AB6847}"/>
              </a:ext>
            </a:extLst>
          </p:cNvPr>
          <p:cNvSpPr txBox="1">
            <a:spLocks/>
          </p:cNvSpPr>
          <p:nvPr/>
        </p:nvSpPr>
        <p:spPr>
          <a:xfrm>
            <a:off x="144066" y="973932"/>
            <a:ext cx="4427934" cy="403979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endParaRPr lang="de-DE" dirty="0"/>
          </a:p>
          <a:p>
            <a:pPr marL="342900" indent="-342900"/>
            <a:endParaRPr lang="de-DE" dirty="0"/>
          </a:p>
          <a:p>
            <a:pPr marL="0" indent="0" algn="ctr">
              <a:buNone/>
            </a:pPr>
            <a:r>
              <a:rPr lang="de-DE" sz="4800" dirty="0"/>
              <a:t>DEFENSIV!</a:t>
            </a:r>
          </a:p>
          <a:p>
            <a:pPr marL="0" indent="0" algn="ctr">
              <a:buNone/>
            </a:pPr>
            <a:r>
              <a:rPr lang="de-DE" sz="4800" dirty="0"/>
              <a:t>AGIRE CON PRUDENZA!</a:t>
            </a:r>
          </a:p>
        </p:txBody>
      </p:sp>
      <p:pic>
        <p:nvPicPr>
          <p:cNvPr id="5" name="Picture 2" descr="X:\Daten\Vorträge\2017-2018\Originalbilder\Icons\ICON_Altschnee_f.jpg">
            <a:extLst>
              <a:ext uri="{FF2B5EF4-FFF2-40B4-BE49-F238E27FC236}">
                <a16:creationId xmlns:a16="http://schemas.microsoft.com/office/drawing/2014/main" id="{7683BBD1-9E48-4B5B-BE31-E835651D6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299" y="976929"/>
            <a:ext cx="4036793" cy="4036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2389648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">
  <a:themeElements>
    <a:clrScheme name="LWD Farben">
      <a:dk1>
        <a:srgbClr val="151519"/>
      </a:dk1>
      <a:lt1>
        <a:srgbClr val="FFFFFF"/>
      </a:lt1>
      <a:dk2>
        <a:srgbClr val="ED1C24"/>
      </a:dk2>
      <a:lt2>
        <a:srgbClr val="E7E7E8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38100"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rgbClr val="FF0000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</TotalTime>
  <Words>236</Words>
  <Application>Microsoft Macintosh PowerPoint</Application>
  <PresentationFormat>On-screen Show (16:9)</PresentationFormat>
  <Paragraphs>68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Calibri</vt:lpstr>
      <vt:lpstr>Arial</vt:lpstr>
      <vt:lpstr>2_Office</vt:lpstr>
      <vt:lpstr>Lawinen – Probleme  Problemi tipici – valanghivi  RELOADED</vt:lpstr>
      <vt:lpstr>PowerPoint Presentation</vt:lpstr>
      <vt:lpstr>Lawinen – Probleme Problemi tipici - valanghivi</vt:lpstr>
      <vt:lpstr>Die 5 Lawinenprobleme – I 5 problemi tipici valanghivi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Flow-Chart Nairz (2013)</vt:lpstr>
      <vt:lpstr>Flow-Chart SLF</vt:lpstr>
      <vt:lpstr>Flow-Chart SLF</vt:lpstr>
      <vt:lpstr>Flow-Chart Tognoni (2022)</vt:lpstr>
      <vt:lpstr>Flow-Chart Lanzanasto and Walcher (2022)</vt:lpstr>
      <vt:lpstr>Code SNOWPACK (Reuter et al; Perfler et al)</vt:lpstr>
      <vt:lpstr>PowerPoint Presentation</vt:lpstr>
      <vt:lpstr>Diskussion – Discussione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LWD Vorlage PowerPoint-Präsentation</dc:title>
  <dc:creator>Leo Hafele</dc:creator>
  <cp:lastModifiedBy>Christoph Mitterer</cp:lastModifiedBy>
  <cp:revision>272</cp:revision>
  <dcterms:created xsi:type="dcterms:W3CDTF">2017-04-05T09:28:13Z</dcterms:created>
  <dcterms:modified xsi:type="dcterms:W3CDTF">2022-11-08T15:44:03Z</dcterms:modified>
</cp:coreProperties>
</file>