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</p:sldMasterIdLst>
  <p:notesMasterIdLst>
    <p:notesMasterId r:id="rId45"/>
  </p:notesMasterIdLst>
  <p:sldIdLst>
    <p:sldId id="256" r:id="rId3"/>
    <p:sldId id="398" r:id="rId4"/>
    <p:sldId id="921" r:id="rId5"/>
    <p:sldId id="922" r:id="rId6"/>
    <p:sldId id="919" r:id="rId7"/>
    <p:sldId id="391" r:id="rId8"/>
    <p:sldId id="920" r:id="rId9"/>
    <p:sldId id="923" r:id="rId10"/>
    <p:sldId id="924" r:id="rId11"/>
    <p:sldId id="926" r:id="rId12"/>
    <p:sldId id="928" r:id="rId13"/>
    <p:sldId id="927" r:id="rId14"/>
    <p:sldId id="929" r:id="rId15"/>
    <p:sldId id="925" r:id="rId16"/>
    <p:sldId id="889" r:id="rId17"/>
    <p:sldId id="893" r:id="rId18"/>
    <p:sldId id="894" r:id="rId19"/>
    <p:sldId id="895" r:id="rId20"/>
    <p:sldId id="890" r:id="rId21"/>
    <p:sldId id="896" r:id="rId22"/>
    <p:sldId id="897" r:id="rId23"/>
    <p:sldId id="456" r:id="rId24"/>
    <p:sldId id="455" r:id="rId25"/>
    <p:sldId id="891" r:id="rId26"/>
    <p:sldId id="898" r:id="rId27"/>
    <p:sldId id="912" r:id="rId28"/>
    <p:sldId id="911" r:id="rId29"/>
    <p:sldId id="914" r:id="rId30"/>
    <p:sldId id="915" r:id="rId31"/>
    <p:sldId id="916" r:id="rId32"/>
    <p:sldId id="892" r:id="rId33"/>
    <p:sldId id="452" r:id="rId34"/>
    <p:sldId id="389" r:id="rId35"/>
    <p:sldId id="442" r:id="rId36"/>
    <p:sldId id="443" r:id="rId37"/>
    <p:sldId id="444" r:id="rId38"/>
    <p:sldId id="445" r:id="rId39"/>
    <p:sldId id="917" r:id="rId40"/>
    <p:sldId id="918" r:id="rId41"/>
    <p:sldId id="905" r:id="rId42"/>
    <p:sldId id="901" r:id="rId43"/>
    <p:sldId id="327" r:id="rId4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M: Einleitung" id="{9B73B551-721D-4782-AC97-F3E5DF9432E3}">
          <p14:sldIdLst>
            <p14:sldId id="256"/>
          </p14:sldIdLst>
        </p14:section>
        <p14:section name="CM: Statistiken" id="{825390C9-BC07-46A9-BBBC-2B0D69A3D3C1}">
          <p14:sldIdLst>
            <p14:sldId id="398"/>
            <p14:sldId id="921"/>
            <p14:sldId id="922"/>
            <p14:sldId id="919"/>
            <p14:sldId id="391"/>
            <p14:sldId id="920"/>
            <p14:sldId id="923"/>
            <p14:sldId id="924"/>
            <p14:sldId id="926"/>
            <p14:sldId id="928"/>
            <p14:sldId id="927"/>
            <p14:sldId id="929"/>
            <p14:sldId id="925"/>
            <p14:sldId id="889"/>
            <p14:sldId id="893"/>
            <p14:sldId id="894"/>
            <p14:sldId id="895"/>
            <p14:sldId id="890"/>
            <p14:sldId id="896"/>
            <p14:sldId id="897"/>
            <p14:sldId id="456"/>
            <p14:sldId id="455"/>
            <p14:sldId id="891"/>
            <p14:sldId id="898"/>
            <p14:sldId id="912"/>
            <p14:sldId id="911"/>
            <p14:sldId id="914"/>
            <p14:sldId id="915"/>
            <p14:sldId id="916"/>
            <p14:sldId id="892"/>
            <p14:sldId id="452"/>
            <p14:sldId id="389"/>
            <p14:sldId id="442"/>
            <p14:sldId id="443"/>
            <p14:sldId id="444"/>
            <p14:sldId id="445"/>
            <p14:sldId id="917"/>
            <p14:sldId id="918"/>
            <p14:sldId id="905"/>
            <p14:sldId id="901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A4B"/>
    <a:srgbClr val="1C9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28"/>
    <p:restoredTop sz="95680" autoAdjust="0"/>
  </p:normalViewPr>
  <p:slideViewPr>
    <p:cSldViewPr snapToGrid="0" snapToObjects="1">
      <p:cViewPr varScale="1">
        <p:scale>
          <a:sx n="279" d="100"/>
          <a:sy n="279" d="100"/>
        </p:scale>
        <p:origin x="584" y="19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3" d="100"/>
        <a:sy n="93" d="100"/>
      </p:scale>
      <p:origin x="0" y="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C40A5-77A8-429D-9DEC-7C3CF6278663}" type="datetimeFigureOut">
              <a:rPr lang="x-none" smtClean="0"/>
              <a:t>03.01.23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F728E-3972-41EB-B85A-E383D3993BC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986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 in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order</a:t>
            </a:r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illustrate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, I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will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show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you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field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perform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evaluate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propensity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situ. This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so-called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saw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which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consist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isolating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a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column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endParaRPr lang="fr-CH" sz="1200" kern="1200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321CD-2371-E94D-86B7-0BD0E11C96D8}" type="slidenum">
              <a:rPr lang="de-CH" smtClean="0"/>
              <a:pPr>
                <a:defRPr/>
              </a:pPr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74981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 in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order</a:t>
            </a:r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illustrate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, I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will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show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you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field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perform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evaluate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propensity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situ. This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so-called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saw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which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consist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isolating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a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column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endParaRPr lang="fr-CH" sz="1200" kern="1200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321CD-2371-E94D-86B7-0BD0E11C96D8}" type="slidenum">
              <a:rPr lang="de-CH" smtClean="0"/>
              <a:pPr>
                <a:defRPr/>
              </a:pPr>
              <a:t>36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06683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 in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order</a:t>
            </a:r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illustrate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, I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will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show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you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field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perform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evaluate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propensity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situ. This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so-called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saw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which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consist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isolating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a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column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endParaRPr lang="fr-CH" sz="1200" kern="1200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321CD-2371-E94D-86B7-0BD0E11C96D8}" type="slidenum">
              <a:rPr lang="de-CH" smtClean="0"/>
              <a:pPr>
                <a:defRPr/>
              </a:pPr>
              <a:t>37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68570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321CD-2371-E94D-86B7-0BD0E11C96D8}" type="slidenum">
              <a:rPr lang="de-CH" smtClean="0"/>
              <a:pPr>
                <a:defRPr/>
              </a:pPr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47350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 in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order</a:t>
            </a:r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illustrate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, I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will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show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you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field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perform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evaluate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propensity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situ. This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so-called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saw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which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consist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isolating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a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column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endParaRPr lang="fr-CH" sz="1200" kern="1200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321CD-2371-E94D-86B7-0BD0E11C96D8}" type="slidenum">
              <a:rPr lang="de-CH" smtClean="0"/>
              <a:pPr>
                <a:defRPr/>
              </a:pPr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8470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 in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order</a:t>
            </a:r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illustrate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, I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will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show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you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field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perform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evaluate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propensity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situ. This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so-called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saw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which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consist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isolating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a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column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endParaRPr lang="fr-CH" sz="1200" kern="1200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321CD-2371-E94D-86B7-0BD0E11C96D8}" type="slidenum">
              <a:rPr lang="de-CH" smtClean="0"/>
              <a:pPr>
                <a:defRPr/>
              </a:pPr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03679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 in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order</a:t>
            </a:r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illustrate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, I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will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show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you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field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perform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evaluate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propensity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situ. This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so-called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saw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which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consist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isolating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a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column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endParaRPr lang="fr-CH" sz="1200" kern="1200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321CD-2371-E94D-86B7-0BD0E11C96D8}" type="slidenum">
              <a:rPr lang="de-CH" smtClean="0"/>
              <a:pPr>
                <a:defRPr/>
              </a:pPr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11765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 in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order</a:t>
            </a:r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illustrate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, I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will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show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you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field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perform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evaluate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propensity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situ. This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so-called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saw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which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consist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isolating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a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column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endParaRPr lang="fr-CH" sz="1200" kern="1200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321CD-2371-E94D-86B7-0BD0E11C96D8}" type="slidenum">
              <a:rPr lang="de-CH" smtClean="0"/>
              <a:pPr>
                <a:defRPr/>
              </a:pPr>
              <a:t>32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4632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 in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order</a:t>
            </a:r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illustrate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, I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will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show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you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field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perform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evaluate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propensity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situ. This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so-called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saw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which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consist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isolating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a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column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endParaRPr lang="fr-CH" sz="1200" kern="1200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321CD-2371-E94D-86B7-0BD0E11C96D8}" type="slidenum">
              <a:rPr lang="de-CH" smtClean="0"/>
              <a:pPr>
                <a:defRPr/>
              </a:pPr>
              <a:t>33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88788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 in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order</a:t>
            </a:r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illustrate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, I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will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show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you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field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perform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evaluate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propensity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situ. This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so-called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saw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which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consist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isolating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a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column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endParaRPr lang="fr-CH" sz="1200" kern="1200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321CD-2371-E94D-86B7-0BD0E11C96D8}" type="slidenum">
              <a:rPr lang="de-CH" smtClean="0"/>
              <a:pPr>
                <a:defRPr/>
              </a:pPr>
              <a:t>34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9544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 in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order</a:t>
            </a:r>
            <a:r>
              <a:rPr lang="fr-CH" sz="1200" kern="120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illustrate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, I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will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show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you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field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perform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to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evaluate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crack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propensity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situ. This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the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so-called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propagation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saw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test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which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consist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in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isolating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a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snow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fr-CH" sz="1200" kern="1200" baseline="0" dirty="0" err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column</a:t>
            </a:r>
            <a:r>
              <a:rPr lang="fr-CH" sz="1200" kern="1200" baseline="0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endParaRPr lang="fr-CH" sz="1200" kern="1200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321CD-2371-E94D-86B7-0BD0E11C96D8}" type="slidenum">
              <a:rPr lang="de-CH" smtClean="0"/>
              <a:pPr>
                <a:defRPr/>
              </a:pPr>
              <a:t>35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938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50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74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052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pic>
        <p:nvPicPr>
          <p:cNvPr id="7" name="Picture 6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6250" y="482391"/>
            <a:ext cx="1866451" cy="83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12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474" y="205980"/>
            <a:ext cx="936000" cy="66515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70474" y="131269"/>
            <a:ext cx="7834194" cy="674222"/>
          </a:xfrm>
        </p:spPr>
        <p:txBody>
          <a:bodyPr/>
          <a:lstStyle>
            <a:lvl1pPr>
              <a:defRPr>
                <a:solidFill>
                  <a:srgbClr val="404A4B"/>
                </a:solidFill>
              </a:defRPr>
            </a:lvl1pPr>
          </a:lstStyle>
          <a:p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939969"/>
            <a:ext cx="9144000" cy="0"/>
          </a:xfrm>
          <a:prstGeom prst="line">
            <a:avLst/>
          </a:prstGeom>
          <a:ln w="6350">
            <a:solidFill>
              <a:srgbClr val="404A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61471" y="1098176"/>
            <a:ext cx="8628256" cy="3741681"/>
          </a:xfrm>
        </p:spPr>
        <p:txBody>
          <a:bodyPr>
            <a:normAutofit/>
          </a:bodyPr>
          <a:lstStyle>
            <a:lvl1pPr marL="355600" indent="-355600">
              <a:defRPr sz="2800">
                <a:solidFill>
                  <a:srgbClr val="404A4B"/>
                </a:solidFill>
              </a:defRPr>
            </a:lvl1pPr>
            <a:lvl2pPr>
              <a:defRPr sz="2400">
                <a:solidFill>
                  <a:srgbClr val="404A4B"/>
                </a:solidFill>
              </a:defRPr>
            </a:lvl2pPr>
            <a:lvl3pPr>
              <a:defRPr sz="2000">
                <a:solidFill>
                  <a:srgbClr val="404A4B"/>
                </a:solidFill>
              </a:defRPr>
            </a:lvl3pPr>
            <a:lvl4pPr>
              <a:defRPr sz="1800">
                <a:solidFill>
                  <a:srgbClr val="404A4B"/>
                </a:solidFill>
              </a:defRPr>
            </a:lvl4pPr>
            <a:lvl5pPr>
              <a:defRPr sz="1800">
                <a:solidFill>
                  <a:srgbClr val="404A4B"/>
                </a:solidFill>
              </a:defRPr>
            </a:lvl5pPr>
          </a:lstStyle>
          <a:p>
            <a:pPr lvl="0"/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</a:t>
            </a:r>
            <a:r>
              <a:rPr lang="de-CH" dirty="0" err="1"/>
              <a:t>text</a:t>
            </a:r>
            <a:r>
              <a:rPr lang="de-CH" dirty="0"/>
              <a:t> </a:t>
            </a:r>
            <a:r>
              <a:rPr lang="de-CH" dirty="0" err="1"/>
              <a:t>styles</a:t>
            </a:r>
            <a:endParaRPr lang="de-CH" dirty="0"/>
          </a:p>
          <a:p>
            <a:pPr lvl="1"/>
            <a:r>
              <a:rPr lang="de-CH" dirty="0"/>
              <a:t>Second </a:t>
            </a:r>
            <a:r>
              <a:rPr lang="de-CH" dirty="0" err="1"/>
              <a:t>level</a:t>
            </a:r>
            <a:endParaRPr lang="de-CH" dirty="0"/>
          </a:p>
          <a:p>
            <a:pPr lvl="2"/>
            <a:r>
              <a:rPr lang="de-CH" dirty="0"/>
              <a:t>Third </a:t>
            </a:r>
            <a:r>
              <a:rPr lang="de-CH" dirty="0" err="1"/>
              <a:t>level</a:t>
            </a:r>
            <a:endParaRPr lang="de-CH" dirty="0"/>
          </a:p>
          <a:p>
            <a:pPr lvl="3"/>
            <a:r>
              <a:rPr lang="de-CH" dirty="0" err="1"/>
              <a:t>Fourth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4"/>
            <a:r>
              <a:rPr lang="de-CH" dirty="0" err="1"/>
              <a:t>Fifth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6976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Mastertitelformat</a:t>
            </a:r>
            <a:r>
              <a:rPr lang="de-CH" dirty="0"/>
              <a:t>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noProof="0" dirty="0" err="1"/>
              <a:t>Mastertextformat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96173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01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67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01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1/3/23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95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1/3/23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99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1/3/23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26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1/3/23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88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1/3/23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5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1/3/23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51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9A34A-08BD-6A49-A069-EF927C959684}" type="datetimeFigureOut">
              <a:rPr lang="en-US" smtClean="0"/>
              <a:t>1/3/23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82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867" y="205979"/>
            <a:ext cx="863685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867" y="1200150"/>
            <a:ext cx="8636859" cy="3705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</a:t>
            </a:r>
            <a:r>
              <a:rPr lang="de-AT" noProof="0" dirty="0" err="1"/>
              <a:t>text</a:t>
            </a:r>
            <a:r>
              <a:rPr lang="de-AT" noProof="0" dirty="0"/>
              <a:t> </a:t>
            </a:r>
            <a:r>
              <a:rPr lang="de-AT" noProof="0" dirty="0" err="1"/>
              <a:t>styles</a:t>
            </a:r>
            <a:endParaRPr lang="de-AT" noProof="0" dirty="0"/>
          </a:p>
          <a:p>
            <a:pPr lvl="1"/>
            <a:r>
              <a:rPr lang="de-AT" noProof="0" dirty="0"/>
              <a:t>Second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2"/>
            <a:r>
              <a:rPr lang="de-AT" noProof="0" dirty="0"/>
              <a:t>Third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3"/>
            <a:r>
              <a:rPr lang="de-AT" noProof="0" dirty="0" err="1"/>
              <a:t>Fourth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4"/>
            <a:r>
              <a:rPr lang="de-AT" noProof="0" dirty="0" err="1"/>
              <a:t>Fifth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0"/>
            <a:ext cx="9144000" cy="36000"/>
            <a:chOff x="184149" y="1273174"/>
            <a:chExt cx="9144000" cy="36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2012949" y="1273174"/>
              <a:ext cx="1828800" cy="36000"/>
            </a:xfrm>
            <a:prstGeom prst="rect">
              <a:avLst/>
            </a:prstGeom>
            <a:solidFill>
              <a:srgbClr val="FFFF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84149" y="1273174"/>
              <a:ext cx="1828800" cy="36000"/>
            </a:xfrm>
            <a:prstGeom prst="rect">
              <a:avLst/>
            </a:prstGeom>
            <a:solidFill>
              <a:srgbClr val="C3FF5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841749" y="1273174"/>
              <a:ext cx="1828800" cy="36000"/>
            </a:xfrm>
            <a:prstGeom prst="rect">
              <a:avLst/>
            </a:prstGeom>
            <a:solidFill>
              <a:srgbClr val="FD860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670549" y="1273174"/>
              <a:ext cx="1828800" cy="36000"/>
            </a:xfrm>
            <a:prstGeom prst="rect">
              <a:avLst/>
            </a:prstGeom>
            <a:solidFill>
              <a:srgbClr val="FC010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499349" y="1273174"/>
              <a:ext cx="1828800" cy="36000"/>
            </a:xfrm>
            <a:prstGeom prst="rect">
              <a:avLst/>
            </a:prstGeom>
            <a:solidFill>
              <a:srgbClr val="1C98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223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04A4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404A4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404A4B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404A4B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04A4B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04A4B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7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2.png"/><Relationship Id="rId9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media" Target="../media/media12.mp4"/><Relationship Id="rId7" Type="http://schemas.openxmlformats.org/officeDocument/2006/relationships/image" Target="../media/image46.png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45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12.mp4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Projekt</a:t>
            </a:r>
            <a:r>
              <a:rPr lang="en-GB" dirty="0"/>
              <a:t> ALBINA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CartoonSkifahrer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571875"/>
            <a:ext cx="908159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Euregio-Lawinenreport</a:t>
            </a:r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 | </a:t>
            </a:r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Bollettino</a:t>
            </a:r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Valanghe</a:t>
            </a:r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dell’Euregio</a:t>
            </a:r>
            <a:endParaRPr lang="en-GB" sz="14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03.01.2022 </a:t>
            </a:r>
          </a:p>
          <a:p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Trockenes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Schneebrett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- Update</a:t>
            </a:r>
          </a:p>
          <a:p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Valanga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a </a:t>
            </a:r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lastrone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di neve </a:t>
            </a:r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asciutta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- Update</a:t>
            </a:r>
          </a:p>
        </p:txBody>
      </p:sp>
    </p:spTree>
    <p:extLst>
      <p:ext uri="{BB962C8B-B14F-4D97-AF65-F5344CB8AC3E}">
        <p14:creationId xmlns:p14="http://schemas.microsoft.com/office/powerpoint/2010/main" val="300264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7F793-34E8-AD4E-98FA-101A426FB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E" dirty="0"/>
          </a:p>
        </p:txBody>
      </p:sp>
      <p:pic>
        <p:nvPicPr>
          <p:cNvPr id="5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5BC93245-BC44-4843-8529-828F15A51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5873" y="1098550"/>
            <a:ext cx="4920191" cy="3741738"/>
          </a:xfrm>
        </p:spPr>
      </p:pic>
    </p:spTree>
    <p:extLst>
      <p:ext uri="{BB962C8B-B14F-4D97-AF65-F5344CB8AC3E}">
        <p14:creationId xmlns:p14="http://schemas.microsoft.com/office/powerpoint/2010/main" val="602081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1B6C3-666F-074D-BA9E-07C067C70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E"/>
          </a:p>
        </p:txBody>
      </p:sp>
      <p:pic>
        <p:nvPicPr>
          <p:cNvPr id="4" name="Picture 3" descr="A picture containing snow, outdoor, nature, mountain&#10;&#10;Description automatically generated">
            <a:extLst>
              <a:ext uri="{FF2B5EF4-FFF2-40B4-BE49-F238E27FC236}">
                <a16:creationId xmlns:a16="http://schemas.microsoft.com/office/drawing/2014/main" id="{7CE871BF-734F-254E-9993-713B0C669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093" y="0"/>
            <a:ext cx="769781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657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1BF1C-3B2B-254C-8FE6-9A25CBB72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E"/>
          </a:p>
        </p:txBody>
      </p:sp>
      <p:pic>
        <p:nvPicPr>
          <p:cNvPr id="5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97FB029A-3FA8-5141-B6CC-4C040A6C40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0506" y="1098550"/>
            <a:ext cx="4930926" cy="3741738"/>
          </a:xfrm>
        </p:spPr>
      </p:pic>
    </p:spTree>
    <p:extLst>
      <p:ext uri="{BB962C8B-B14F-4D97-AF65-F5344CB8AC3E}">
        <p14:creationId xmlns:p14="http://schemas.microsoft.com/office/powerpoint/2010/main" val="2607246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1B6C3-666F-074D-BA9E-07C067C70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E"/>
          </a:p>
        </p:txBody>
      </p:sp>
      <p:pic>
        <p:nvPicPr>
          <p:cNvPr id="4" name="Picture 3" descr="A picture containing snow, outdoor, nature, mountain&#10;&#10;Description automatically generated">
            <a:extLst>
              <a:ext uri="{FF2B5EF4-FFF2-40B4-BE49-F238E27FC236}">
                <a16:creationId xmlns:a16="http://schemas.microsoft.com/office/drawing/2014/main" id="{7CE871BF-734F-254E-9993-713B0C669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093" y="0"/>
            <a:ext cx="769781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91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CBF5A-791B-CB4D-9B46-CA66668E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err="1"/>
              <a:t>Auslösung</a:t>
            </a:r>
            <a:r>
              <a:rPr lang="en-GB" sz="2800" dirty="0"/>
              <a:t> von </a:t>
            </a:r>
            <a:r>
              <a:rPr lang="en-GB" sz="2800" dirty="0" err="1"/>
              <a:t>Schneebrettlawinen</a:t>
            </a:r>
            <a:br>
              <a:rPr lang="en-GB" sz="2800" dirty="0"/>
            </a:br>
            <a:r>
              <a:rPr lang="en-GB" sz="2800" dirty="0" err="1"/>
              <a:t>Distacco</a:t>
            </a:r>
            <a:r>
              <a:rPr lang="en-GB" sz="2800" dirty="0"/>
              <a:t> </a:t>
            </a:r>
            <a:r>
              <a:rPr lang="en-GB" sz="2800" dirty="0" err="1"/>
              <a:t>valanghe</a:t>
            </a:r>
            <a:r>
              <a:rPr lang="en-GB" sz="2800" dirty="0"/>
              <a:t> a </a:t>
            </a:r>
            <a:r>
              <a:rPr lang="en-GB" sz="2800" dirty="0" err="1"/>
              <a:t>lastrone</a:t>
            </a:r>
            <a:endParaRPr lang="en-DE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0DF2C9-5A79-2748-BC6E-51B786880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16" y="1119978"/>
            <a:ext cx="7344816" cy="3929619"/>
          </a:xfrm>
          <a:prstGeom prst="rect">
            <a:avLst/>
          </a:prstGeom>
        </p:spPr>
      </p:pic>
      <p:sp>
        <p:nvSpPr>
          <p:cNvPr id="5" name="Abgerundetes Rechteck 45">
            <a:extLst>
              <a:ext uri="{FF2B5EF4-FFF2-40B4-BE49-F238E27FC236}">
                <a16:creationId xmlns:a16="http://schemas.microsoft.com/office/drawing/2014/main" id="{678102EB-0348-1847-91FC-DF755B8A5CD2}"/>
              </a:ext>
            </a:extLst>
          </p:cNvPr>
          <p:cNvSpPr/>
          <p:nvPr/>
        </p:nvSpPr>
        <p:spPr bwMode="auto">
          <a:xfrm>
            <a:off x="7411457" y="4911411"/>
            <a:ext cx="2448272" cy="276372"/>
          </a:xfrm>
          <a:prstGeom prst="roundRect">
            <a:avLst>
              <a:gd name="adj" fmla="val 1308"/>
            </a:avLst>
          </a:prstGeom>
          <a:noFill/>
          <a:ln w="381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143946" tIns="45702" rIns="143946" bIns="45702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Adapted from </a:t>
            </a:r>
            <a:r>
              <a:rPr lang="en-US" sz="8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Schweizer</a:t>
            </a:r>
            <a:r>
              <a:rPr lang="en-US" sz="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et al., (2016)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AF03E-57ED-E04A-841E-4A3EBB58CA0D}"/>
              </a:ext>
            </a:extLst>
          </p:cNvPr>
          <p:cNvSpPr txBox="1"/>
          <p:nvPr/>
        </p:nvSpPr>
        <p:spPr>
          <a:xfrm>
            <a:off x="6468177" y="-38501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endParaRPr lang="en-DE" sz="2400" dirty="0"/>
          </a:p>
        </p:txBody>
      </p:sp>
    </p:spTree>
    <p:extLst>
      <p:ext uri="{BB962C8B-B14F-4D97-AF65-F5344CB8AC3E}">
        <p14:creationId xmlns:p14="http://schemas.microsoft.com/office/powerpoint/2010/main" val="4253481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0FAD5DC6-F795-6F4F-A0AB-C05C221A1E04}"/>
              </a:ext>
            </a:extLst>
          </p:cNvPr>
          <p:cNvSpPr/>
          <p:nvPr/>
        </p:nvSpPr>
        <p:spPr bwMode="auto">
          <a:xfrm>
            <a:off x="539552" y="1275606"/>
            <a:ext cx="3672408" cy="3783423"/>
          </a:xfrm>
          <a:prstGeom prst="roundRect">
            <a:avLst>
              <a:gd name="adj" fmla="val 5886"/>
            </a:avLst>
          </a:prstGeom>
          <a:solidFill>
            <a:srgbClr val="FF0000">
              <a:alpha val="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F97F7-085A-BA4F-954F-8A8BF92A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Die Herausforderung | La sfida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7147BBCF-395C-6F45-82FF-7E4DCEB9C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89" y="1950114"/>
            <a:ext cx="2898425" cy="70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8969CE4-72BC-E248-A5B3-EA9442585B52}"/>
              </a:ext>
            </a:extLst>
          </p:cNvPr>
          <p:cNvCxnSpPr/>
          <p:nvPr/>
        </p:nvCxnSpPr>
        <p:spPr bwMode="auto">
          <a:xfrm flipV="1">
            <a:off x="1284067" y="2913936"/>
            <a:ext cx="0" cy="18362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DA3394-ABA4-C248-A975-5F5BEE0FA801}"/>
              </a:ext>
            </a:extLst>
          </p:cNvPr>
          <p:cNvCxnSpPr/>
          <p:nvPr/>
        </p:nvCxnSpPr>
        <p:spPr bwMode="auto">
          <a:xfrm>
            <a:off x="1085942" y="4534116"/>
            <a:ext cx="257438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8" name="ZoneTexte 8">
            <a:extLst>
              <a:ext uri="{FF2B5EF4-FFF2-40B4-BE49-F238E27FC236}">
                <a16:creationId xmlns:a16="http://schemas.microsoft.com/office/drawing/2014/main" id="{6A0D4526-C325-2249-A629-CB1AC2A1B8D7}"/>
              </a:ext>
            </a:extLst>
          </p:cNvPr>
          <p:cNvSpPr txBox="1"/>
          <p:nvPr/>
        </p:nvSpPr>
        <p:spPr>
          <a:xfrm>
            <a:off x="1392079" y="4750141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Hangneigung</a:t>
            </a:r>
            <a:r>
              <a:rPr lang="en-US" sz="1200" dirty="0"/>
              <a:t> | </a:t>
            </a:r>
            <a:r>
              <a:rPr lang="en-US" sz="1200" dirty="0" err="1"/>
              <a:t>Pendenza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29" name="ZoneTexte 8">
            <a:extLst>
              <a:ext uri="{FF2B5EF4-FFF2-40B4-BE49-F238E27FC236}">
                <a16:creationId xmlns:a16="http://schemas.microsoft.com/office/drawing/2014/main" id="{BCED4364-74B0-1D41-AE10-9B2D96BE8A25}"/>
              </a:ext>
            </a:extLst>
          </p:cNvPr>
          <p:cNvSpPr txBox="1"/>
          <p:nvPr/>
        </p:nvSpPr>
        <p:spPr>
          <a:xfrm rot="16200000">
            <a:off x="-450169" y="3485008"/>
            <a:ext cx="252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kritische</a:t>
            </a:r>
            <a:r>
              <a:rPr lang="en-US" sz="1200" dirty="0"/>
              <a:t> </a:t>
            </a:r>
            <a:r>
              <a:rPr lang="en-US" sz="1200" dirty="0" err="1"/>
              <a:t>Risslänge</a:t>
            </a:r>
            <a:r>
              <a:rPr lang="en-US" sz="1200" dirty="0"/>
              <a:t> (m)</a:t>
            </a:r>
          </a:p>
          <a:p>
            <a:pPr algn="ctr"/>
            <a:r>
              <a:rPr lang="en-US" sz="1200" dirty="0" err="1"/>
              <a:t>lunghezza</a:t>
            </a:r>
            <a:r>
              <a:rPr lang="en-US" sz="1200" dirty="0"/>
              <a:t> </a:t>
            </a:r>
            <a:r>
              <a:rPr lang="en-US" sz="1200" dirty="0" err="1"/>
              <a:t>critica</a:t>
            </a:r>
            <a:r>
              <a:rPr lang="en-US" sz="1200" dirty="0"/>
              <a:t> </a:t>
            </a:r>
            <a:r>
              <a:rPr lang="en-US" sz="1200" dirty="0" err="1"/>
              <a:t>della</a:t>
            </a:r>
            <a:r>
              <a:rPr lang="en-US" sz="1200" dirty="0"/>
              <a:t> </a:t>
            </a:r>
            <a:r>
              <a:rPr lang="en-US" sz="1200" dirty="0" err="1"/>
              <a:t>frattura</a:t>
            </a:r>
            <a:r>
              <a:rPr lang="en-US" sz="1200" dirty="0"/>
              <a:t> (m)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2F373DDB-915C-EA4F-B5B8-F6520CD891A9}"/>
              </a:ext>
            </a:extLst>
          </p:cNvPr>
          <p:cNvSpPr/>
          <p:nvPr/>
        </p:nvSpPr>
        <p:spPr bwMode="auto">
          <a:xfrm>
            <a:off x="2289259" y="2839626"/>
            <a:ext cx="1263043" cy="1520163"/>
          </a:xfrm>
          <a:custGeom>
            <a:avLst/>
            <a:gdLst>
              <a:gd name="connsiteX0" fmla="*/ 0 w 2149434"/>
              <a:gd name="connsiteY0" fmla="*/ 0 h 1710046"/>
              <a:gd name="connsiteX1" fmla="*/ 249382 w 2149434"/>
              <a:gd name="connsiteY1" fmla="*/ 902524 h 1710046"/>
              <a:gd name="connsiteX2" fmla="*/ 843148 w 2149434"/>
              <a:gd name="connsiteY2" fmla="*/ 1425039 h 1710046"/>
              <a:gd name="connsiteX3" fmla="*/ 2149434 w 2149434"/>
              <a:gd name="connsiteY3" fmla="*/ 1710046 h 1710046"/>
              <a:gd name="connsiteX4" fmla="*/ 2149434 w 2149434"/>
              <a:gd name="connsiteY4" fmla="*/ 1710046 h 171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9434" h="1710046">
                <a:moveTo>
                  <a:pt x="0" y="0"/>
                </a:moveTo>
                <a:cubicBezTo>
                  <a:pt x="54428" y="332509"/>
                  <a:pt x="108857" y="665018"/>
                  <a:pt x="249382" y="902524"/>
                </a:cubicBezTo>
                <a:cubicBezTo>
                  <a:pt x="389907" y="1140031"/>
                  <a:pt x="526473" y="1290452"/>
                  <a:pt x="843148" y="1425039"/>
                </a:cubicBezTo>
                <a:cubicBezTo>
                  <a:pt x="1159823" y="1559626"/>
                  <a:pt x="2149434" y="1710046"/>
                  <a:pt x="2149434" y="1710046"/>
                </a:cubicBezTo>
                <a:lnTo>
                  <a:pt x="2149434" y="1710046"/>
                </a:lnTo>
              </a:path>
            </a:pathLst>
          </a:cu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C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31" name="ZoneTexte 8">
            <a:extLst>
              <a:ext uri="{FF2B5EF4-FFF2-40B4-BE49-F238E27FC236}">
                <a16:creationId xmlns:a16="http://schemas.microsoft.com/office/drawing/2014/main" id="{C2C2AF8A-887F-7942-BCD2-413BBF52F30C}"/>
              </a:ext>
            </a:extLst>
          </p:cNvPr>
          <p:cNvSpPr txBox="1"/>
          <p:nvPr/>
        </p:nvSpPr>
        <p:spPr>
          <a:xfrm>
            <a:off x="1230062" y="4496225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2" name="ZoneTexte 8">
            <a:extLst>
              <a:ext uri="{FF2B5EF4-FFF2-40B4-BE49-F238E27FC236}">
                <a16:creationId xmlns:a16="http://schemas.microsoft.com/office/drawing/2014/main" id="{A73A15BE-89C3-C540-AFA2-58AC7DEB9CB6}"/>
              </a:ext>
            </a:extLst>
          </p:cNvPr>
          <p:cNvSpPr txBox="1"/>
          <p:nvPr/>
        </p:nvSpPr>
        <p:spPr>
          <a:xfrm>
            <a:off x="2418193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3" name="ZoneTexte 8">
            <a:extLst>
              <a:ext uri="{FF2B5EF4-FFF2-40B4-BE49-F238E27FC236}">
                <a16:creationId xmlns:a16="http://schemas.microsoft.com/office/drawing/2014/main" id="{3C106E2E-56CE-5140-B451-4C5886CA420B}"/>
              </a:ext>
            </a:extLst>
          </p:cNvPr>
          <p:cNvSpPr txBox="1"/>
          <p:nvPr/>
        </p:nvSpPr>
        <p:spPr>
          <a:xfrm>
            <a:off x="1824127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4" name="ZoneTexte 8">
            <a:extLst>
              <a:ext uri="{FF2B5EF4-FFF2-40B4-BE49-F238E27FC236}">
                <a16:creationId xmlns:a16="http://schemas.microsoft.com/office/drawing/2014/main" id="{266DEAB6-7856-454D-BDDA-13147079D87E}"/>
              </a:ext>
            </a:extLst>
          </p:cNvPr>
          <p:cNvSpPr txBox="1"/>
          <p:nvPr/>
        </p:nvSpPr>
        <p:spPr>
          <a:xfrm>
            <a:off x="3066265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60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5" name="ZoneTexte 8">
            <a:extLst>
              <a:ext uri="{FF2B5EF4-FFF2-40B4-BE49-F238E27FC236}">
                <a16:creationId xmlns:a16="http://schemas.microsoft.com/office/drawing/2014/main" id="{94010362-081E-7149-9AE0-8D3EAC78E97D}"/>
              </a:ext>
            </a:extLst>
          </p:cNvPr>
          <p:cNvSpPr txBox="1"/>
          <p:nvPr/>
        </p:nvSpPr>
        <p:spPr>
          <a:xfrm>
            <a:off x="1068044" y="4280201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6" name="ZoneTexte 8">
            <a:extLst>
              <a:ext uri="{FF2B5EF4-FFF2-40B4-BE49-F238E27FC236}">
                <a16:creationId xmlns:a16="http://schemas.microsoft.com/office/drawing/2014/main" id="{B49D397E-5B3E-9041-83A2-F269FEF5A671}"/>
              </a:ext>
            </a:extLst>
          </p:cNvPr>
          <p:cNvSpPr txBox="1"/>
          <p:nvPr/>
        </p:nvSpPr>
        <p:spPr>
          <a:xfrm>
            <a:off x="976993" y="2926612"/>
            <a:ext cx="405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10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7" name="ZoneTexte 8">
            <a:extLst>
              <a:ext uri="{FF2B5EF4-FFF2-40B4-BE49-F238E27FC236}">
                <a16:creationId xmlns:a16="http://schemas.microsoft.com/office/drawing/2014/main" id="{33961B40-FFE1-5A4E-8129-DE28406C6685}"/>
              </a:ext>
            </a:extLst>
          </p:cNvPr>
          <p:cNvSpPr txBox="1"/>
          <p:nvPr/>
        </p:nvSpPr>
        <p:spPr>
          <a:xfrm>
            <a:off x="1021008" y="1501604"/>
            <a:ext cx="2788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McClung (1979); </a:t>
            </a:r>
            <a:r>
              <a:rPr lang="en-US" sz="1200" dirty="0" err="1"/>
              <a:t>Chiaia</a:t>
            </a:r>
            <a:r>
              <a:rPr lang="en-US" sz="1200" dirty="0"/>
              <a:t> et al. (2008); </a:t>
            </a:r>
            <a:r>
              <a:rPr lang="en-US" sz="1200" dirty="0" err="1"/>
              <a:t>Gaume</a:t>
            </a:r>
            <a:r>
              <a:rPr lang="en-US" sz="1200" dirty="0"/>
              <a:t> et al. (2013, 2014)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D42E429-B352-124E-9396-0C68193E7DC3}"/>
              </a:ext>
            </a:extLst>
          </p:cNvPr>
          <p:cNvSpPr/>
          <p:nvPr/>
        </p:nvSpPr>
        <p:spPr bwMode="auto">
          <a:xfrm>
            <a:off x="1323731" y="2913936"/>
            <a:ext cx="925866" cy="1582289"/>
          </a:xfrm>
          <a:prstGeom prst="rect">
            <a:avLst/>
          </a:prstGeom>
          <a:solidFill>
            <a:srgbClr val="FF0000">
              <a:alpha val="1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" charset="0"/>
              <a:ea typeface="ＭＳ Ｐゴシック" charset="0"/>
            </a:endParaRPr>
          </a:p>
        </p:txBody>
      </p:sp>
      <p:sp>
        <p:nvSpPr>
          <p:cNvPr id="39" name="ZoneTexte 8">
            <a:extLst>
              <a:ext uri="{FF2B5EF4-FFF2-40B4-BE49-F238E27FC236}">
                <a16:creationId xmlns:a16="http://schemas.microsoft.com/office/drawing/2014/main" id="{A3873B0C-C7EA-3F4E-8CA3-53DA5F8125BE}"/>
              </a:ext>
            </a:extLst>
          </p:cNvPr>
          <p:cNvSpPr txBox="1"/>
          <p:nvPr/>
        </p:nvSpPr>
        <p:spPr>
          <a:xfrm>
            <a:off x="2356109" y="2982755"/>
            <a:ext cx="1031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rgbClr val="FF0000"/>
                </a:solidFill>
              </a:rPr>
              <a:t>nicht</a:t>
            </a:r>
            <a:r>
              <a:rPr lang="en-US" sz="1200" dirty="0">
                <a:solidFill>
                  <a:srgbClr val="FF0000"/>
                </a:solidFill>
              </a:rPr>
              <a:t> </a:t>
            </a:r>
            <a:r>
              <a:rPr lang="en-US" sz="1200" dirty="0" err="1">
                <a:solidFill>
                  <a:srgbClr val="FF0000"/>
                </a:solidFill>
              </a:rPr>
              <a:t>realistisch</a:t>
            </a:r>
            <a:endParaRPr lang="en-US" sz="1200" dirty="0">
              <a:solidFill>
                <a:srgbClr val="FF0000"/>
              </a:solidFill>
            </a:endParaRP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non </a:t>
            </a:r>
            <a:r>
              <a:rPr lang="en-US" sz="1200" dirty="0" err="1">
                <a:solidFill>
                  <a:srgbClr val="FF0000"/>
                </a:solidFill>
              </a:rPr>
              <a:t>reale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10B3F96-823E-6F45-B4C7-C655A75A8768}"/>
              </a:ext>
            </a:extLst>
          </p:cNvPr>
          <p:cNvCxnSpPr/>
          <p:nvPr/>
        </p:nvCxnSpPr>
        <p:spPr bwMode="auto">
          <a:xfrm flipH="1">
            <a:off x="2089434" y="3148671"/>
            <a:ext cx="359988" cy="12695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2" name="ZoneTexte 8">
            <a:extLst>
              <a:ext uri="{FF2B5EF4-FFF2-40B4-BE49-F238E27FC236}">
                <a16:creationId xmlns:a16="http://schemas.microsoft.com/office/drawing/2014/main" id="{68E2F8DC-4F67-824B-92A0-D681516BAFD2}"/>
              </a:ext>
            </a:extLst>
          </p:cNvPr>
          <p:cNvSpPr txBox="1"/>
          <p:nvPr/>
        </p:nvSpPr>
        <p:spPr>
          <a:xfrm>
            <a:off x="1085942" y="1116590"/>
            <a:ext cx="243027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Shear-based models</a:t>
            </a:r>
            <a:endParaRPr lang="en-US" sz="1350" b="1" dirty="0">
              <a:latin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058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DCA024C9-45CF-4847-87DA-0E9705A3363F}"/>
              </a:ext>
            </a:extLst>
          </p:cNvPr>
          <p:cNvSpPr/>
          <p:nvPr/>
        </p:nvSpPr>
        <p:spPr bwMode="auto">
          <a:xfrm>
            <a:off x="4857334" y="1266631"/>
            <a:ext cx="3526492" cy="3783423"/>
          </a:xfrm>
          <a:prstGeom prst="roundRect">
            <a:avLst>
              <a:gd name="adj" fmla="val 5886"/>
            </a:avLst>
          </a:prstGeom>
          <a:solidFill>
            <a:schemeClr val="accent1">
              <a:alpha val="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0FAD5DC6-F795-6F4F-A0AB-C05C221A1E04}"/>
              </a:ext>
            </a:extLst>
          </p:cNvPr>
          <p:cNvSpPr/>
          <p:nvPr/>
        </p:nvSpPr>
        <p:spPr bwMode="auto">
          <a:xfrm>
            <a:off x="539552" y="1275606"/>
            <a:ext cx="3672408" cy="3783423"/>
          </a:xfrm>
          <a:prstGeom prst="roundRect">
            <a:avLst>
              <a:gd name="adj" fmla="val 5886"/>
            </a:avLst>
          </a:prstGeom>
          <a:solidFill>
            <a:srgbClr val="FF0000">
              <a:alpha val="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F97F7-085A-BA4F-954F-8A8BF92A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Die Herausforderung | La sfida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7147BBCF-395C-6F45-82FF-7E4DCEB9C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89" y="1950114"/>
            <a:ext cx="2898425" cy="70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8969CE4-72BC-E248-A5B3-EA9442585B52}"/>
              </a:ext>
            </a:extLst>
          </p:cNvPr>
          <p:cNvCxnSpPr/>
          <p:nvPr/>
        </p:nvCxnSpPr>
        <p:spPr bwMode="auto">
          <a:xfrm flipV="1">
            <a:off x="1284067" y="2913936"/>
            <a:ext cx="0" cy="18362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DA3394-ABA4-C248-A975-5F5BEE0FA801}"/>
              </a:ext>
            </a:extLst>
          </p:cNvPr>
          <p:cNvCxnSpPr/>
          <p:nvPr/>
        </p:nvCxnSpPr>
        <p:spPr bwMode="auto">
          <a:xfrm>
            <a:off x="1085942" y="4534116"/>
            <a:ext cx="257438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8" name="ZoneTexte 8">
            <a:extLst>
              <a:ext uri="{FF2B5EF4-FFF2-40B4-BE49-F238E27FC236}">
                <a16:creationId xmlns:a16="http://schemas.microsoft.com/office/drawing/2014/main" id="{6A0D4526-C325-2249-A629-CB1AC2A1B8D7}"/>
              </a:ext>
            </a:extLst>
          </p:cNvPr>
          <p:cNvSpPr txBox="1"/>
          <p:nvPr/>
        </p:nvSpPr>
        <p:spPr>
          <a:xfrm>
            <a:off x="1392079" y="4750141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Hangneigung</a:t>
            </a:r>
            <a:r>
              <a:rPr lang="en-US" sz="1200" dirty="0"/>
              <a:t> | </a:t>
            </a:r>
            <a:r>
              <a:rPr lang="en-US" sz="1200" dirty="0" err="1"/>
              <a:t>Pendenza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29" name="ZoneTexte 8">
            <a:extLst>
              <a:ext uri="{FF2B5EF4-FFF2-40B4-BE49-F238E27FC236}">
                <a16:creationId xmlns:a16="http://schemas.microsoft.com/office/drawing/2014/main" id="{BCED4364-74B0-1D41-AE10-9B2D96BE8A25}"/>
              </a:ext>
            </a:extLst>
          </p:cNvPr>
          <p:cNvSpPr txBox="1"/>
          <p:nvPr/>
        </p:nvSpPr>
        <p:spPr>
          <a:xfrm rot="16200000">
            <a:off x="-450169" y="3485008"/>
            <a:ext cx="252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kritische</a:t>
            </a:r>
            <a:r>
              <a:rPr lang="en-US" sz="1200" dirty="0"/>
              <a:t> </a:t>
            </a:r>
            <a:r>
              <a:rPr lang="en-US" sz="1200" dirty="0" err="1"/>
              <a:t>Risslänge</a:t>
            </a:r>
            <a:r>
              <a:rPr lang="en-US" sz="1200" dirty="0"/>
              <a:t> (m)</a:t>
            </a:r>
          </a:p>
          <a:p>
            <a:pPr algn="ctr"/>
            <a:r>
              <a:rPr lang="en-US" sz="1200" dirty="0" err="1"/>
              <a:t>lunghezza</a:t>
            </a:r>
            <a:r>
              <a:rPr lang="en-US" sz="1200" dirty="0"/>
              <a:t> </a:t>
            </a:r>
            <a:r>
              <a:rPr lang="en-US" sz="1200" dirty="0" err="1"/>
              <a:t>critica</a:t>
            </a:r>
            <a:r>
              <a:rPr lang="en-US" sz="1200" dirty="0"/>
              <a:t> </a:t>
            </a:r>
            <a:r>
              <a:rPr lang="en-US" sz="1200" dirty="0" err="1"/>
              <a:t>della</a:t>
            </a:r>
            <a:r>
              <a:rPr lang="en-US" sz="1200" dirty="0"/>
              <a:t> </a:t>
            </a:r>
            <a:r>
              <a:rPr lang="en-US" sz="1200" dirty="0" err="1"/>
              <a:t>frattura</a:t>
            </a:r>
            <a:r>
              <a:rPr lang="en-US" sz="1200" dirty="0"/>
              <a:t> (m)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2F373DDB-915C-EA4F-B5B8-F6520CD891A9}"/>
              </a:ext>
            </a:extLst>
          </p:cNvPr>
          <p:cNvSpPr/>
          <p:nvPr/>
        </p:nvSpPr>
        <p:spPr bwMode="auto">
          <a:xfrm>
            <a:off x="2289259" y="2839626"/>
            <a:ext cx="1263043" cy="1520163"/>
          </a:xfrm>
          <a:custGeom>
            <a:avLst/>
            <a:gdLst>
              <a:gd name="connsiteX0" fmla="*/ 0 w 2149434"/>
              <a:gd name="connsiteY0" fmla="*/ 0 h 1710046"/>
              <a:gd name="connsiteX1" fmla="*/ 249382 w 2149434"/>
              <a:gd name="connsiteY1" fmla="*/ 902524 h 1710046"/>
              <a:gd name="connsiteX2" fmla="*/ 843148 w 2149434"/>
              <a:gd name="connsiteY2" fmla="*/ 1425039 h 1710046"/>
              <a:gd name="connsiteX3" fmla="*/ 2149434 w 2149434"/>
              <a:gd name="connsiteY3" fmla="*/ 1710046 h 1710046"/>
              <a:gd name="connsiteX4" fmla="*/ 2149434 w 2149434"/>
              <a:gd name="connsiteY4" fmla="*/ 1710046 h 171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9434" h="1710046">
                <a:moveTo>
                  <a:pt x="0" y="0"/>
                </a:moveTo>
                <a:cubicBezTo>
                  <a:pt x="54428" y="332509"/>
                  <a:pt x="108857" y="665018"/>
                  <a:pt x="249382" y="902524"/>
                </a:cubicBezTo>
                <a:cubicBezTo>
                  <a:pt x="389907" y="1140031"/>
                  <a:pt x="526473" y="1290452"/>
                  <a:pt x="843148" y="1425039"/>
                </a:cubicBezTo>
                <a:cubicBezTo>
                  <a:pt x="1159823" y="1559626"/>
                  <a:pt x="2149434" y="1710046"/>
                  <a:pt x="2149434" y="1710046"/>
                </a:cubicBezTo>
                <a:lnTo>
                  <a:pt x="2149434" y="1710046"/>
                </a:lnTo>
              </a:path>
            </a:pathLst>
          </a:cu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C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31" name="ZoneTexte 8">
            <a:extLst>
              <a:ext uri="{FF2B5EF4-FFF2-40B4-BE49-F238E27FC236}">
                <a16:creationId xmlns:a16="http://schemas.microsoft.com/office/drawing/2014/main" id="{C2C2AF8A-887F-7942-BCD2-413BBF52F30C}"/>
              </a:ext>
            </a:extLst>
          </p:cNvPr>
          <p:cNvSpPr txBox="1"/>
          <p:nvPr/>
        </p:nvSpPr>
        <p:spPr>
          <a:xfrm>
            <a:off x="1230062" y="4496225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2" name="ZoneTexte 8">
            <a:extLst>
              <a:ext uri="{FF2B5EF4-FFF2-40B4-BE49-F238E27FC236}">
                <a16:creationId xmlns:a16="http://schemas.microsoft.com/office/drawing/2014/main" id="{A73A15BE-89C3-C540-AFA2-58AC7DEB9CB6}"/>
              </a:ext>
            </a:extLst>
          </p:cNvPr>
          <p:cNvSpPr txBox="1"/>
          <p:nvPr/>
        </p:nvSpPr>
        <p:spPr>
          <a:xfrm>
            <a:off x="2418193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3" name="ZoneTexte 8">
            <a:extLst>
              <a:ext uri="{FF2B5EF4-FFF2-40B4-BE49-F238E27FC236}">
                <a16:creationId xmlns:a16="http://schemas.microsoft.com/office/drawing/2014/main" id="{3C106E2E-56CE-5140-B451-4C5886CA420B}"/>
              </a:ext>
            </a:extLst>
          </p:cNvPr>
          <p:cNvSpPr txBox="1"/>
          <p:nvPr/>
        </p:nvSpPr>
        <p:spPr>
          <a:xfrm>
            <a:off x="1824127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4" name="ZoneTexte 8">
            <a:extLst>
              <a:ext uri="{FF2B5EF4-FFF2-40B4-BE49-F238E27FC236}">
                <a16:creationId xmlns:a16="http://schemas.microsoft.com/office/drawing/2014/main" id="{266DEAB6-7856-454D-BDDA-13147079D87E}"/>
              </a:ext>
            </a:extLst>
          </p:cNvPr>
          <p:cNvSpPr txBox="1"/>
          <p:nvPr/>
        </p:nvSpPr>
        <p:spPr>
          <a:xfrm>
            <a:off x="3066265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60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5" name="ZoneTexte 8">
            <a:extLst>
              <a:ext uri="{FF2B5EF4-FFF2-40B4-BE49-F238E27FC236}">
                <a16:creationId xmlns:a16="http://schemas.microsoft.com/office/drawing/2014/main" id="{94010362-081E-7149-9AE0-8D3EAC78E97D}"/>
              </a:ext>
            </a:extLst>
          </p:cNvPr>
          <p:cNvSpPr txBox="1"/>
          <p:nvPr/>
        </p:nvSpPr>
        <p:spPr>
          <a:xfrm>
            <a:off x="1068044" y="4280201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6" name="ZoneTexte 8">
            <a:extLst>
              <a:ext uri="{FF2B5EF4-FFF2-40B4-BE49-F238E27FC236}">
                <a16:creationId xmlns:a16="http://schemas.microsoft.com/office/drawing/2014/main" id="{B49D397E-5B3E-9041-83A2-F269FEF5A671}"/>
              </a:ext>
            </a:extLst>
          </p:cNvPr>
          <p:cNvSpPr txBox="1"/>
          <p:nvPr/>
        </p:nvSpPr>
        <p:spPr>
          <a:xfrm>
            <a:off x="976993" y="2926612"/>
            <a:ext cx="405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10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7" name="ZoneTexte 8">
            <a:extLst>
              <a:ext uri="{FF2B5EF4-FFF2-40B4-BE49-F238E27FC236}">
                <a16:creationId xmlns:a16="http://schemas.microsoft.com/office/drawing/2014/main" id="{33961B40-FFE1-5A4E-8129-DE28406C6685}"/>
              </a:ext>
            </a:extLst>
          </p:cNvPr>
          <p:cNvSpPr txBox="1"/>
          <p:nvPr/>
        </p:nvSpPr>
        <p:spPr>
          <a:xfrm>
            <a:off x="1021008" y="1501604"/>
            <a:ext cx="2788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McClung (1979); </a:t>
            </a:r>
            <a:r>
              <a:rPr lang="en-US" sz="1200" dirty="0" err="1"/>
              <a:t>Chiaia</a:t>
            </a:r>
            <a:r>
              <a:rPr lang="en-US" sz="1200" dirty="0"/>
              <a:t> et al. (2008); </a:t>
            </a:r>
            <a:r>
              <a:rPr lang="en-US" sz="1200" dirty="0" err="1"/>
              <a:t>Gaume</a:t>
            </a:r>
            <a:r>
              <a:rPr lang="en-US" sz="1200" dirty="0"/>
              <a:t> et al. (2013, 2014)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D42E429-B352-124E-9396-0C68193E7DC3}"/>
              </a:ext>
            </a:extLst>
          </p:cNvPr>
          <p:cNvSpPr/>
          <p:nvPr/>
        </p:nvSpPr>
        <p:spPr bwMode="auto">
          <a:xfrm>
            <a:off x="1323731" y="2913936"/>
            <a:ext cx="925866" cy="1582289"/>
          </a:xfrm>
          <a:prstGeom prst="rect">
            <a:avLst/>
          </a:prstGeom>
          <a:solidFill>
            <a:srgbClr val="FF0000">
              <a:alpha val="1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" charset="0"/>
              <a:ea typeface="ＭＳ Ｐゴシック" charset="0"/>
            </a:endParaRPr>
          </a:p>
        </p:txBody>
      </p:sp>
      <p:sp>
        <p:nvSpPr>
          <p:cNvPr id="39" name="ZoneTexte 8">
            <a:extLst>
              <a:ext uri="{FF2B5EF4-FFF2-40B4-BE49-F238E27FC236}">
                <a16:creationId xmlns:a16="http://schemas.microsoft.com/office/drawing/2014/main" id="{A3873B0C-C7EA-3F4E-8CA3-53DA5F8125BE}"/>
              </a:ext>
            </a:extLst>
          </p:cNvPr>
          <p:cNvSpPr txBox="1"/>
          <p:nvPr/>
        </p:nvSpPr>
        <p:spPr>
          <a:xfrm>
            <a:off x="2356109" y="2982755"/>
            <a:ext cx="1031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rgbClr val="FF0000"/>
                </a:solidFill>
              </a:rPr>
              <a:t>nicht</a:t>
            </a:r>
            <a:r>
              <a:rPr lang="en-US" sz="1200" dirty="0">
                <a:solidFill>
                  <a:srgbClr val="FF0000"/>
                </a:solidFill>
              </a:rPr>
              <a:t> </a:t>
            </a:r>
            <a:r>
              <a:rPr lang="en-US" sz="1200" dirty="0" err="1">
                <a:solidFill>
                  <a:srgbClr val="FF0000"/>
                </a:solidFill>
              </a:rPr>
              <a:t>realistisch</a:t>
            </a:r>
            <a:endParaRPr lang="en-US" sz="1200" dirty="0">
              <a:solidFill>
                <a:srgbClr val="FF0000"/>
              </a:solidFill>
            </a:endParaRP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non </a:t>
            </a:r>
            <a:r>
              <a:rPr lang="en-US" sz="1200" dirty="0" err="1">
                <a:solidFill>
                  <a:srgbClr val="FF0000"/>
                </a:solidFill>
              </a:rPr>
              <a:t>reale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10B3F96-823E-6F45-B4C7-C655A75A8768}"/>
              </a:ext>
            </a:extLst>
          </p:cNvPr>
          <p:cNvCxnSpPr/>
          <p:nvPr/>
        </p:nvCxnSpPr>
        <p:spPr bwMode="auto">
          <a:xfrm flipH="1">
            <a:off x="2089434" y="3148671"/>
            <a:ext cx="359988" cy="12695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2" name="ZoneTexte 8">
            <a:extLst>
              <a:ext uri="{FF2B5EF4-FFF2-40B4-BE49-F238E27FC236}">
                <a16:creationId xmlns:a16="http://schemas.microsoft.com/office/drawing/2014/main" id="{68E2F8DC-4F67-824B-92A0-D681516BAFD2}"/>
              </a:ext>
            </a:extLst>
          </p:cNvPr>
          <p:cNvSpPr txBox="1"/>
          <p:nvPr/>
        </p:nvSpPr>
        <p:spPr>
          <a:xfrm>
            <a:off x="1085942" y="1116590"/>
            <a:ext cx="243027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Shear-based models</a:t>
            </a:r>
            <a:endParaRPr lang="en-US" sz="1350" b="1" dirty="0">
              <a:latin typeface="Symbol" pitchFamily="18" charset="2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EFD2CA5-7B2B-A846-BFF3-8172AE0E29EA}"/>
              </a:ext>
            </a:extLst>
          </p:cNvPr>
          <p:cNvCxnSpPr/>
          <p:nvPr/>
        </p:nvCxnSpPr>
        <p:spPr bwMode="auto">
          <a:xfrm>
            <a:off x="4499992" y="1584642"/>
            <a:ext cx="0" cy="33483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" name="ZoneTexte 8">
            <a:extLst>
              <a:ext uri="{FF2B5EF4-FFF2-40B4-BE49-F238E27FC236}">
                <a16:creationId xmlns:a16="http://schemas.microsoft.com/office/drawing/2014/main" id="{7DAE0825-5E7A-7649-B4E1-CD655E0A6890}"/>
              </a:ext>
            </a:extLst>
          </p:cNvPr>
          <p:cNvSpPr txBox="1"/>
          <p:nvPr/>
        </p:nvSpPr>
        <p:spPr>
          <a:xfrm>
            <a:off x="5508104" y="1584642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Heierli</a:t>
            </a:r>
            <a:r>
              <a:rPr lang="en-US" sz="1200" dirty="0"/>
              <a:t> et al. (2008, 2010)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D730D14-2A67-1048-BC9D-1AE837E835D1}"/>
              </a:ext>
            </a:extLst>
          </p:cNvPr>
          <p:cNvCxnSpPr/>
          <p:nvPr/>
        </p:nvCxnSpPr>
        <p:spPr bwMode="auto">
          <a:xfrm flipV="1">
            <a:off x="5604468" y="2913936"/>
            <a:ext cx="0" cy="18362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913F16D-8FA9-D741-A08E-0BF91D131F19}"/>
              </a:ext>
            </a:extLst>
          </p:cNvPr>
          <p:cNvCxnSpPr/>
          <p:nvPr/>
        </p:nvCxnSpPr>
        <p:spPr bwMode="auto">
          <a:xfrm>
            <a:off x="5406344" y="4534116"/>
            <a:ext cx="257438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3" name="ZoneTexte 8">
            <a:extLst>
              <a:ext uri="{FF2B5EF4-FFF2-40B4-BE49-F238E27FC236}">
                <a16:creationId xmlns:a16="http://schemas.microsoft.com/office/drawing/2014/main" id="{9A7859C3-87E3-F245-94B3-1E8154CEA08E}"/>
              </a:ext>
            </a:extLst>
          </p:cNvPr>
          <p:cNvSpPr txBox="1"/>
          <p:nvPr/>
        </p:nvSpPr>
        <p:spPr>
          <a:xfrm>
            <a:off x="5712480" y="4750141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Hangneigung</a:t>
            </a:r>
            <a:r>
              <a:rPr lang="en-US" sz="1200" dirty="0"/>
              <a:t> | </a:t>
            </a:r>
            <a:r>
              <a:rPr lang="en-US" sz="1200" dirty="0" err="1"/>
              <a:t>Pendenza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4" name="ZoneTexte 8">
            <a:extLst>
              <a:ext uri="{FF2B5EF4-FFF2-40B4-BE49-F238E27FC236}">
                <a16:creationId xmlns:a16="http://schemas.microsoft.com/office/drawing/2014/main" id="{A80A1F5B-2BD6-B942-8E53-30EBEE7B8C54}"/>
              </a:ext>
            </a:extLst>
          </p:cNvPr>
          <p:cNvSpPr txBox="1"/>
          <p:nvPr/>
        </p:nvSpPr>
        <p:spPr>
          <a:xfrm rot="16200000">
            <a:off x="4044347" y="3601737"/>
            <a:ext cx="2268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kritische</a:t>
            </a:r>
            <a:r>
              <a:rPr lang="en-US" sz="1200" dirty="0"/>
              <a:t> </a:t>
            </a:r>
            <a:r>
              <a:rPr lang="en-US" sz="1200" dirty="0" err="1"/>
              <a:t>Risslänge</a:t>
            </a:r>
            <a:r>
              <a:rPr lang="en-US" sz="1200" dirty="0"/>
              <a:t> (m)</a:t>
            </a:r>
          </a:p>
          <a:p>
            <a:pPr algn="ctr"/>
            <a:r>
              <a:rPr lang="en-US" sz="1200" dirty="0" err="1"/>
              <a:t>lunghezza</a:t>
            </a:r>
            <a:r>
              <a:rPr lang="en-US" sz="1200" dirty="0"/>
              <a:t> </a:t>
            </a:r>
            <a:r>
              <a:rPr lang="en-US" sz="1200" dirty="0" err="1"/>
              <a:t>critica</a:t>
            </a:r>
            <a:r>
              <a:rPr lang="en-US" sz="1200" dirty="0"/>
              <a:t> </a:t>
            </a:r>
            <a:r>
              <a:rPr lang="en-US" sz="1200" dirty="0" err="1"/>
              <a:t>della</a:t>
            </a:r>
            <a:r>
              <a:rPr lang="en-US" sz="1200" dirty="0"/>
              <a:t> </a:t>
            </a:r>
            <a:r>
              <a:rPr lang="en-US" sz="1200" dirty="0" err="1"/>
              <a:t>frattura</a:t>
            </a:r>
            <a:r>
              <a:rPr lang="en-US" sz="1200" dirty="0"/>
              <a:t> (m)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8F102EF5-E060-5C4E-8221-F0DBB929F0FA}"/>
              </a:ext>
            </a:extLst>
          </p:cNvPr>
          <p:cNvSpPr/>
          <p:nvPr/>
        </p:nvSpPr>
        <p:spPr bwMode="auto">
          <a:xfrm>
            <a:off x="5667331" y="3104372"/>
            <a:ext cx="2280062" cy="637071"/>
          </a:xfrm>
          <a:custGeom>
            <a:avLst/>
            <a:gdLst>
              <a:gd name="connsiteX0" fmla="*/ 0 w 3040083"/>
              <a:gd name="connsiteY0" fmla="*/ 391885 h 513411"/>
              <a:gd name="connsiteX1" fmla="*/ 653143 w 3040083"/>
              <a:gd name="connsiteY1" fmla="*/ 463137 h 513411"/>
              <a:gd name="connsiteX2" fmla="*/ 1769423 w 3040083"/>
              <a:gd name="connsiteY2" fmla="*/ 510639 h 513411"/>
              <a:gd name="connsiteX3" fmla="*/ 2683823 w 3040083"/>
              <a:gd name="connsiteY3" fmla="*/ 380010 h 513411"/>
              <a:gd name="connsiteX4" fmla="*/ 3040083 w 3040083"/>
              <a:gd name="connsiteY4" fmla="*/ 0 h 51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0083" h="513411">
                <a:moveTo>
                  <a:pt x="0" y="391885"/>
                </a:moveTo>
                <a:cubicBezTo>
                  <a:pt x="179119" y="417615"/>
                  <a:pt x="358239" y="443345"/>
                  <a:pt x="653143" y="463137"/>
                </a:cubicBezTo>
                <a:cubicBezTo>
                  <a:pt x="948047" y="482929"/>
                  <a:pt x="1430976" y="524493"/>
                  <a:pt x="1769423" y="510639"/>
                </a:cubicBezTo>
                <a:cubicBezTo>
                  <a:pt x="2107870" y="496785"/>
                  <a:pt x="2472046" y="465116"/>
                  <a:pt x="2683823" y="380010"/>
                </a:cubicBezTo>
                <a:cubicBezTo>
                  <a:pt x="2895600" y="294904"/>
                  <a:pt x="2967841" y="147452"/>
                  <a:pt x="3040083" y="0"/>
                </a:cubicBezTo>
              </a:path>
            </a:pathLst>
          </a:custGeom>
          <a:noFill/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" charset="0"/>
              <a:ea typeface="ＭＳ Ｐゴシック" charset="0"/>
            </a:endParaRPr>
          </a:p>
        </p:txBody>
      </p:sp>
      <p:sp>
        <p:nvSpPr>
          <p:cNvPr id="46" name="ZoneTexte 8">
            <a:extLst>
              <a:ext uri="{FF2B5EF4-FFF2-40B4-BE49-F238E27FC236}">
                <a16:creationId xmlns:a16="http://schemas.microsoft.com/office/drawing/2014/main" id="{8D731EC4-0F85-F54A-AED9-41B13D7F8BC0}"/>
              </a:ext>
            </a:extLst>
          </p:cNvPr>
          <p:cNvSpPr txBox="1"/>
          <p:nvPr/>
        </p:nvSpPr>
        <p:spPr>
          <a:xfrm>
            <a:off x="5584787" y="4534117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7" name="ZoneTexte 8">
            <a:extLst>
              <a:ext uri="{FF2B5EF4-FFF2-40B4-BE49-F238E27FC236}">
                <a16:creationId xmlns:a16="http://schemas.microsoft.com/office/drawing/2014/main" id="{E151BAC3-BF01-1E4D-A1AB-35FA585B03E5}"/>
              </a:ext>
            </a:extLst>
          </p:cNvPr>
          <p:cNvSpPr txBox="1"/>
          <p:nvPr/>
        </p:nvSpPr>
        <p:spPr>
          <a:xfrm>
            <a:off x="6772918" y="4534117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8" name="ZoneTexte 8">
            <a:extLst>
              <a:ext uri="{FF2B5EF4-FFF2-40B4-BE49-F238E27FC236}">
                <a16:creationId xmlns:a16="http://schemas.microsoft.com/office/drawing/2014/main" id="{1ED71880-5A04-D042-8E72-1B16E9500439}"/>
              </a:ext>
            </a:extLst>
          </p:cNvPr>
          <p:cNvSpPr txBox="1"/>
          <p:nvPr/>
        </p:nvSpPr>
        <p:spPr>
          <a:xfrm>
            <a:off x="6178852" y="4534117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9" name="ZoneTexte 8">
            <a:extLst>
              <a:ext uri="{FF2B5EF4-FFF2-40B4-BE49-F238E27FC236}">
                <a16:creationId xmlns:a16="http://schemas.microsoft.com/office/drawing/2014/main" id="{F692F093-1EC3-4E43-8320-970460753E91}"/>
              </a:ext>
            </a:extLst>
          </p:cNvPr>
          <p:cNvSpPr txBox="1"/>
          <p:nvPr/>
        </p:nvSpPr>
        <p:spPr>
          <a:xfrm>
            <a:off x="7420990" y="4534117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60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50" name="ZoneTexte 8">
            <a:extLst>
              <a:ext uri="{FF2B5EF4-FFF2-40B4-BE49-F238E27FC236}">
                <a16:creationId xmlns:a16="http://schemas.microsoft.com/office/drawing/2014/main" id="{773D6B6E-C0D8-9C41-99E7-581F63BB5E29}"/>
              </a:ext>
            </a:extLst>
          </p:cNvPr>
          <p:cNvSpPr txBox="1"/>
          <p:nvPr/>
        </p:nvSpPr>
        <p:spPr>
          <a:xfrm>
            <a:off x="5222917" y="2943185"/>
            <a:ext cx="428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0.5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51" name="ZoneTexte 8">
            <a:extLst>
              <a:ext uri="{FF2B5EF4-FFF2-40B4-BE49-F238E27FC236}">
                <a16:creationId xmlns:a16="http://schemas.microsoft.com/office/drawing/2014/main" id="{AB6F1791-CF4A-AE49-841D-C6B07A333727}"/>
              </a:ext>
            </a:extLst>
          </p:cNvPr>
          <p:cNvSpPr txBox="1"/>
          <p:nvPr/>
        </p:nvSpPr>
        <p:spPr>
          <a:xfrm>
            <a:off x="5379350" y="4280201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27D193BB-C363-704C-8176-9447A89451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t="6642" b="72816"/>
          <a:stretch/>
        </p:blipFill>
        <p:spPr bwMode="auto">
          <a:xfrm>
            <a:off x="5173668" y="1952079"/>
            <a:ext cx="3210158" cy="71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CDF26AF0-D9AA-B742-86C9-C0D1E5EB1318}"/>
              </a:ext>
            </a:extLst>
          </p:cNvPr>
          <p:cNvSpPr/>
          <p:nvPr/>
        </p:nvSpPr>
        <p:spPr bwMode="auto">
          <a:xfrm>
            <a:off x="6556894" y="2913936"/>
            <a:ext cx="1465334" cy="1582289"/>
          </a:xfrm>
          <a:prstGeom prst="rect">
            <a:avLst/>
          </a:prstGeom>
          <a:solidFill>
            <a:schemeClr val="accent1">
              <a:lumMod val="75000"/>
              <a:alpha val="17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" charset="0"/>
              <a:ea typeface="ＭＳ Ｐゴシック" charset="0"/>
            </a:endParaRPr>
          </a:p>
        </p:txBody>
      </p:sp>
      <p:sp>
        <p:nvSpPr>
          <p:cNvPr id="54" name="ZoneTexte 8">
            <a:extLst>
              <a:ext uri="{FF2B5EF4-FFF2-40B4-BE49-F238E27FC236}">
                <a16:creationId xmlns:a16="http://schemas.microsoft.com/office/drawing/2014/main" id="{CF33F553-BBD7-994D-970A-D6BF10B6DDF0}"/>
              </a:ext>
            </a:extLst>
          </p:cNvPr>
          <p:cNvSpPr txBox="1"/>
          <p:nvPr/>
        </p:nvSpPr>
        <p:spPr>
          <a:xfrm>
            <a:off x="5509299" y="2707755"/>
            <a:ext cx="1031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nicht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realistisch</a:t>
            </a:r>
            <a:endParaRPr lang="en-US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non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reale</a:t>
            </a:r>
            <a:endParaRPr 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127F4B2-B3DE-E442-9205-9594171A3E12}"/>
              </a:ext>
            </a:extLst>
          </p:cNvPr>
          <p:cNvCxnSpPr>
            <a:stCxn id="54" idx="2"/>
          </p:cNvCxnSpPr>
          <p:nvPr/>
        </p:nvCxnSpPr>
        <p:spPr bwMode="auto">
          <a:xfrm>
            <a:off x="6025158" y="3354086"/>
            <a:ext cx="838772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7" name="ZoneTexte 8">
            <a:extLst>
              <a:ext uri="{FF2B5EF4-FFF2-40B4-BE49-F238E27FC236}">
                <a16:creationId xmlns:a16="http://schemas.microsoft.com/office/drawing/2014/main" id="{6A675359-A898-0547-A6C3-71D9640B100E}"/>
              </a:ext>
            </a:extLst>
          </p:cNvPr>
          <p:cNvSpPr txBox="1"/>
          <p:nvPr/>
        </p:nvSpPr>
        <p:spPr>
          <a:xfrm>
            <a:off x="5076176" y="1116590"/>
            <a:ext cx="324024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Collapse-based or “</a:t>
            </a:r>
            <a:r>
              <a:rPr lang="en-US" sz="1350" b="1" dirty="0" err="1"/>
              <a:t>anticrack</a:t>
            </a:r>
            <a:r>
              <a:rPr lang="en-US" sz="1350" b="1" dirty="0"/>
              <a:t>” models</a:t>
            </a:r>
            <a:endParaRPr lang="en-US" sz="1350" b="1" dirty="0">
              <a:latin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30189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DCA024C9-45CF-4847-87DA-0E9705A3363F}"/>
              </a:ext>
            </a:extLst>
          </p:cNvPr>
          <p:cNvSpPr/>
          <p:nvPr/>
        </p:nvSpPr>
        <p:spPr bwMode="auto">
          <a:xfrm>
            <a:off x="4857334" y="1266631"/>
            <a:ext cx="3526492" cy="3783423"/>
          </a:xfrm>
          <a:prstGeom prst="roundRect">
            <a:avLst>
              <a:gd name="adj" fmla="val 5886"/>
            </a:avLst>
          </a:prstGeom>
          <a:solidFill>
            <a:schemeClr val="accent1">
              <a:alpha val="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0FAD5DC6-F795-6F4F-A0AB-C05C221A1E04}"/>
              </a:ext>
            </a:extLst>
          </p:cNvPr>
          <p:cNvSpPr/>
          <p:nvPr/>
        </p:nvSpPr>
        <p:spPr bwMode="auto">
          <a:xfrm>
            <a:off x="539552" y="1275606"/>
            <a:ext cx="3672408" cy="3783423"/>
          </a:xfrm>
          <a:prstGeom prst="roundRect">
            <a:avLst>
              <a:gd name="adj" fmla="val 5886"/>
            </a:avLst>
          </a:prstGeom>
          <a:solidFill>
            <a:srgbClr val="FF0000">
              <a:alpha val="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F97F7-085A-BA4F-954F-8A8BF92A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Die Herausforderung | La sfida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7147BBCF-395C-6F45-82FF-7E4DCEB9C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89" y="1950114"/>
            <a:ext cx="2898425" cy="70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8969CE4-72BC-E248-A5B3-EA9442585B52}"/>
              </a:ext>
            </a:extLst>
          </p:cNvPr>
          <p:cNvCxnSpPr/>
          <p:nvPr/>
        </p:nvCxnSpPr>
        <p:spPr bwMode="auto">
          <a:xfrm flipV="1">
            <a:off x="1284067" y="2913936"/>
            <a:ext cx="0" cy="18362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DA3394-ABA4-C248-A975-5F5BEE0FA801}"/>
              </a:ext>
            </a:extLst>
          </p:cNvPr>
          <p:cNvCxnSpPr/>
          <p:nvPr/>
        </p:nvCxnSpPr>
        <p:spPr bwMode="auto">
          <a:xfrm>
            <a:off x="1085942" y="4534116"/>
            <a:ext cx="257438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8" name="ZoneTexte 8">
            <a:extLst>
              <a:ext uri="{FF2B5EF4-FFF2-40B4-BE49-F238E27FC236}">
                <a16:creationId xmlns:a16="http://schemas.microsoft.com/office/drawing/2014/main" id="{6A0D4526-C325-2249-A629-CB1AC2A1B8D7}"/>
              </a:ext>
            </a:extLst>
          </p:cNvPr>
          <p:cNvSpPr txBox="1"/>
          <p:nvPr/>
        </p:nvSpPr>
        <p:spPr>
          <a:xfrm>
            <a:off x="1392079" y="4750141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Hangneigung</a:t>
            </a:r>
            <a:r>
              <a:rPr lang="en-US" sz="1200" dirty="0"/>
              <a:t> | </a:t>
            </a:r>
            <a:r>
              <a:rPr lang="en-US" sz="1200" dirty="0" err="1"/>
              <a:t>Pendenza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29" name="ZoneTexte 8">
            <a:extLst>
              <a:ext uri="{FF2B5EF4-FFF2-40B4-BE49-F238E27FC236}">
                <a16:creationId xmlns:a16="http://schemas.microsoft.com/office/drawing/2014/main" id="{BCED4364-74B0-1D41-AE10-9B2D96BE8A25}"/>
              </a:ext>
            </a:extLst>
          </p:cNvPr>
          <p:cNvSpPr txBox="1"/>
          <p:nvPr/>
        </p:nvSpPr>
        <p:spPr>
          <a:xfrm rot="16200000">
            <a:off x="-450169" y="3485008"/>
            <a:ext cx="252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kritische</a:t>
            </a:r>
            <a:r>
              <a:rPr lang="en-US" sz="1200" dirty="0"/>
              <a:t> </a:t>
            </a:r>
            <a:r>
              <a:rPr lang="en-US" sz="1200" dirty="0" err="1"/>
              <a:t>Risslänge</a:t>
            </a:r>
            <a:r>
              <a:rPr lang="en-US" sz="1200" dirty="0"/>
              <a:t> (m)</a:t>
            </a:r>
          </a:p>
          <a:p>
            <a:pPr algn="ctr"/>
            <a:r>
              <a:rPr lang="en-US" sz="1200" dirty="0" err="1"/>
              <a:t>lunghezza</a:t>
            </a:r>
            <a:r>
              <a:rPr lang="en-US" sz="1200" dirty="0"/>
              <a:t> </a:t>
            </a:r>
            <a:r>
              <a:rPr lang="en-US" sz="1200" dirty="0" err="1"/>
              <a:t>critica</a:t>
            </a:r>
            <a:r>
              <a:rPr lang="en-US" sz="1200" dirty="0"/>
              <a:t> </a:t>
            </a:r>
            <a:r>
              <a:rPr lang="en-US" sz="1200" dirty="0" err="1"/>
              <a:t>della</a:t>
            </a:r>
            <a:r>
              <a:rPr lang="en-US" sz="1200" dirty="0"/>
              <a:t> </a:t>
            </a:r>
            <a:r>
              <a:rPr lang="en-US" sz="1200" dirty="0" err="1"/>
              <a:t>frattura</a:t>
            </a:r>
            <a:r>
              <a:rPr lang="en-US" sz="1200" dirty="0"/>
              <a:t> (m)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2F373DDB-915C-EA4F-B5B8-F6520CD891A9}"/>
              </a:ext>
            </a:extLst>
          </p:cNvPr>
          <p:cNvSpPr/>
          <p:nvPr/>
        </p:nvSpPr>
        <p:spPr bwMode="auto">
          <a:xfrm>
            <a:off x="2289259" y="2839626"/>
            <a:ext cx="1263043" cy="1520163"/>
          </a:xfrm>
          <a:custGeom>
            <a:avLst/>
            <a:gdLst>
              <a:gd name="connsiteX0" fmla="*/ 0 w 2149434"/>
              <a:gd name="connsiteY0" fmla="*/ 0 h 1710046"/>
              <a:gd name="connsiteX1" fmla="*/ 249382 w 2149434"/>
              <a:gd name="connsiteY1" fmla="*/ 902524 h 1710046"/>
              <a:gd name="connsiteX2" fmla="*/ 843148 w 2149434"/>
              <a:gd name="connsiteY2" fmla="*/ 1425039 h 1710046"/>
              <a:gd name="connsiteX3" fmla="*/ 2149434 w 2149434"/>
              <a:gd name="connsiteY3" fmla="*/ 1710046 h 1710046"/>
              <a:gd name="connsiteX4" fmla="*/ 2149434 w 2149434"/>
              <a:gd name="connsiteY4" fmla="*/ 1710046 h 171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9434" h="1710046">
                <a:moveTo>
                  <a:pt x="0" y="0"/>
                </a:moveTo>
                <a:cubicBezTo>
                  <a:pt x="54428" y="332509"/>
                  <a:pt x="108857" y="665018"/>
                  <a:pt x="249382" y="902524"/>
                </a:cubicBezTo>
                <a:cubicBezTo>
                  <a:pt x="389907" y="1140031"/>
                  <a:pt x="526473" y="1290452"/>
                  <a:pt x="843148" y="1425039"/>
                </a:cubicBezTo>
                <a:cubicBezTo>
                  <a:pt x="1159823" y="1559626"/>
                  <a:pt x="2149434" y="1710046"/>
                  <a:pt x="2149434" y="1710046"/>
                </a:cubicBezTo>
                <a:lnTo>
                  <a:pt x="2149434" y="1710046"/>
                </a:lnTo>
              </a:path>
            </a:pathLst>
          </a:cu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C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31" name="ZoneTexte 8">
            <a:extLst>
              <a:ext uri="{FF2B5EF4-FFF2-40B4-BE49-F238E27FC236}">
                <a16:creationId xmlns:a16="http://schemas.microsoft.com/office/drawing/2014/main" id="{C2C2AF8A-887F-7942-BCD2-413BBF52F30C}"/>
              </a:ext>
            </a:extLst>
          </p:cNvPr>
          <p:cNvSpPr txBox="1"/>
          <p:nvPr/>
        </p:nvSpPr>
        <p:spPr>
          <a:xfrm>
            <a:off x="1230062" y="4496225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2" name="ZoneTexte 8">
            <a:extLst>
              <a:ext uri="{FF2B5EF4-FFF2-40B4-BE49-F238E27FC236}">
                <a16:creationId xmlns:a16="http://schemas.microsoft.com/office/drawing/2014/main" id="{A73A15BE-89C3-C540-AFA2-58AC7DEB9CB6}"/>
              </a:ext>
            </a:extLst>
          </p:cNvPr>
          <p:cNvSpPr txBox="1"/>
          <p:nvPr/>
        </p:nvSpPr>
        <p:spPr>
          <a:xfrm>
            <a:off x="2418193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3" name="ZoneTexte 8">
            <a:extLst>
              <a:ext uri="{FF2B5EF4-FFF2-40B4-BE49-F238E27FC236}">
                <a16:creationId xmlns:a16="http://schemas.microsoft.com/office/drawing/2014/main" id="{3C106E2E-56CE-5140-B451-4C5886CA420B}"/>
              </a:ext>
            </a:extLst>
          </p:cNvPr>
          <p:cNvSpPr txBox="1"/>
          <p:nvPr/>
        </p:nvSpPr>
        <p:spPr>
          <a:xfrm>
            <a:off x="1824127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4" name="ZoneTexte 8">
            <a:extLst>
              <a:ext uri="{FF2B5EF4-FFF2-40B4-BE49-F238E27FC236}">
                <a16:creationId xmlns:a16="http://schemas.microsoft.com/office/drawing/2014/main" id="{266DEAB6-7856-454D-BDDA-13147079D87E}"/>
              </a:ext>
            </a:extLst>
          </p:cNvPr>
          <p:cNvSpPr txBox="1"/>
          <p:nvPr/>
        </p:nvSpPr>
        <p:spPr>
          <a:xfrm>
            <a:off x="3066265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60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5" name="ZoneTexte 8">
            <a:extLst>
              <a:ext uri="{FF2B5EF4-FFF2-40B4-BE49-F238E27FC236}">
                <a16:creationId xmlns:a16="http://schemas.microsoft.com/office/drawing/2014/main" id="{94010362-081E-7149-9AE0-8D3EAC78E97D}"/>
              </a:ext>
            </a:extLst>
          </p:cNvPr>
          <p:cNvSpPr txBox="1"/>
          <p:nvPr/>
        </p:nvSpPr>
        <p:spPr>
          <a:xfrm>
            <a:off x="1068044" y="4280201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6" name="ZoneTexte 8">
            <a:extLst>
              <a:ext uri="{FF2B5EF4-FFF2-40B4-BE49-F238E27FC236}">
                <a16:creationId xmlns:a16="http://schemas.microsoft.com/office/drawing/2014/main" id="{B49D397E-5B3E-9041-83A2-F269FEF5A671}"/>
              </a:ext>
            </a:extLst>
          </p:cNvPr>
          <p:cNvSpPr txBox="1"/>
          <p:nvPr/>
        </p:nvSpPr>
        <p:spPr>
          <a:xfrm>
            <a:off x="976993" y="2926612"/>
            <a:ext cx="405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10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7" name="ZoneTexte 8">
            <a:extLst>
              <a:ext uri="{FF2B5EF4-FFF2-40B4-BE49-F238E27FC236}">
                <a16:creationId xmlns:a16="http://schemas.microsoft.com/office/drawing/2014/main" id="{33961B40-FFE1-5A4E-8129-DE28406C6685}"/>
              </a:ext>
            </a:extLst>
          </p:cNvPr>
          <p:cNvSpPr txBox="1"/>
          <p:nvPr/>
        </p:nvSpPr>
        <p:spPr>
          <a:xfrm>
            <a:off x="1021008" y="1501604"/>
            <a:ext cx="2788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McClung (1979); </a:t>
            </a:r>
            <a:r>
              <a:rPr lang="en-US" sz="1200" dirty="0" err="1"/>
              <a:t>Chiaia</a:t>
            </a:r>
            <a:r>
              <a:rPr lang="en-US" sz="1200" dirty="0"/>
              <a:t> et al. (2008); </a:t>
            </a:r>
            <a:r>
              <a:rPr lang="en-US" sz="1200" dirty="0" err="1"/>
              <a:t>Gaume</a:t>
            </a:r>
            <a:r>
              <a:rPr lang="en-US" sz="1200" dirty="0"/>
              <a:t> et al. (2013, 2014)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D42E429-B352-124E-9396-0C68193E7DC3}"/>
              </a:ext>
            </a:extLst>
          </p:cNvPr>
          <p:cNvSpPr/>
          <p:nvPr/>
        </p:nvSpPr>
        <p:spPr bwMode="auto">
          <a:xfrm>
            <a:off x="1323731" y="2913936"/>
            <a:ext cx="925866" cy="1582289"/>
          </a:xfrm>
          <a:prstGeom prst="rect">
            <a:avLst/>
          </a:prstGeom>
          <a:solidFill>
            <a:srgbClr val="FF0000">
              <a:alpha val="1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" charset="0"/>
              <a:ea typeface="ＭＳ Ｐゴシック" charset="0"/>
            </a:endParaRPr>
          </a:p>
        </p:txBody>
      </p:sp>
      <p:sp>
        <p:nvSpPr>
          <p:cNvPr id="39" name="ZoneTexte 8">
            <a:extLst>
              <a:ext uri="{FF2B5EF4-FFF2-40B4-BE49-F238E27FC236}">
                <a16:creationId xmlns:a16="http://schemas.microsoft.com/office/drawing/2014/main" id="{A3873B0C-C7EA-3F4E-8CA3-53DA5F8125BE}"/>
              </a:ext>
            </a:extLst>
          </p:cNvPr>
          <p:cNvSpPr txBox="1"/>
          <p:nvPr/>
        </p:nvSpPr>
        <p:spPr>
          <a:xfrm>
            <a:off x="2356109" y="2982755"/>
            <a:ext cx="1031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rgbClr val="FF0000"/>
                </a:solidFill>
              </a:rPr>
              <a:t>nicht</a:t>
            </a:r>
            <a:r>
              <a:rPr lang="en-US" sz="1200" dirty="0">
                <a:solidFill>
                  <a:srgbClr val="FF0000"/>
                </a:solidFill>
              </a:rPr>
              <a:t> </a:t>
            </a:r>
            <a:r>
              <a:rPr lang="en-US" sz="1200" dirty="0" err="1">
                <a:solidFill>
                  <a:srgbClr val="FF0000"/>
                </a:solidFill>
              </a:rPr>
              <a:t>realistisch</a:t>
            </a:r>
            <a:endParaRPr lang="en-US" sz="1200" dirty="0">
              <a:solidFill>
                <a:srgbClr val="FF0000"/>
              </a:solidFill>
            </a:endParaRP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non </a:t>
            </a:r>
            <a:r>
              <a:rPr lang="en-US" sz="1200" dirty="0" err="1">
                <a:solidFill>
                  <a:srgbClr val="FF0000"/>
                </a:solidFill>
              </a:rPr>
              <a:t>reale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10B3F96-823E-6F45-B4C7-C655A75A8768}"/>
              </a:ext>
            </a:extLst>
          </p:cNvPr>
          <p:cNvCxnSpPr/>
          <p:nvPr/>
        </p:nvCxnSpPr>
        <p:spPr bwMode="auto">
          <a:xfrm flipH="1">
            <a:off x="2089434" y="3148671"/>
            <a:ext cx="359988" cy="12695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2" name="ZoneTexte 8">
            <a:extLst>
              <a:ext uri="{FF2B5EF4-FFF2-40B4-BE49-F238E27FC236}">
                <a16:creationId xmlns:a16="http://schemas.microsoft.com/office/drawing/2014/main" id="{68E2F8DC-4F67-824B-92A0-D681516BAFD2}"/>
              </a:ext>
            </a:extLst>
          </p:cNvPr>
          <p:cNvSpPr txBox="1"/>
          <p:nvPr/>
        </p:nvSpPr>
        <p:spPr>
          <a:xfrm>
            <a:off x="1085942" y="1116590"/>
            <a:ext cx="243027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Shear-based models</a:t>
            </a:r>
            <a:endParaRPr lang="en-US" sz="1350" b="1" dirty="0">
              <a:latin typeface="Symbol" pitchFamily="18" charset="2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EFD2CA5-7B2B-A846-BFF3-8172AE0E29EA}"/>
              </a:ext>
            </a:extLst>
          </p:cNvPr>
          <p:cNvCxnSpPr/>
          <p:nvPr/>
        </p:nvCxnSpPr>
        <p:spPr bwMode="auto">
          <a:xfrm>
            <a:off x="4499992" y="1584642"/>
            <a:ext cx="0" cy="33483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" name="ZoneTexte 8">
            <a:extLst>
              <a:ext uri="{FF2B5EF4-FFF2-40B4-BE49-F238E27FC236}">
                <a16:creationId xmlns:a16="http://schemas.microsoft.com/office/drawing/2014/main" id="{7DAE0825-5E7A-7649-B4E1-CD655E0A6890}"/>
              </a:ext>
            </a:extLst>
          </p:cNvPr>
          <p:cNvSpPr txBox="1"/>
          <p:nvPr/>
        </p:nvSpPr>
        <p:spPr>
          <a:xfrm>
            <a:off x="5508104" y="1584642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Heierli</a:t>
            </a:r>
            <a:r>
              <a:rPr lang="en-US" sz="1200" dirty="0"/>
              <a:t> et al. (2008, 2010)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D730D14-2A67-1048-BC9D-1AE837E835D1}"/>
              </a:ext>
            </a:extLst>
          </p:cNvPr>
          <p:cNvCxnSpPr/>
          <p:nvPr/>
        </p:nvCxnSpPr>
        <p:spPr bwMode="auto">
          <a:xfrm flipV="1">
            <a:off x="5604468" y="2913936"/>
            <a:ext cx="0" cy="18362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913F16D-8FA9-D741-A08E-0BF91D131F19}"/>
              </a:ext>
            </a:extLst>
          </p:cNvPr>
          <p:cNvCxnSpPr/>
          <p:nvPr/>
        </p:nvCxnSpPr>
        <p:spPr bwMode="auto">
          <a:xfrm>
            <a:off x="5406344" y="4534116"/>
            <a:ext cx="257438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3" name="ZoneTexte 8">
            <a:extLst>
              <a:ext uri="{FF2B5EF4-FFF2-40B4-BE49-F238E27FC236}">
                <a16:creationId xmlns:a16="http://schemas.microsoft.com/office/drawing/2014/main" id="{9A7859C3-87E3-F245-94B3-1E8154CEA08E}"/>
              </a:ext>
            </a:extLst>
          </p:cNvPr>
          <p:cNvSpPr txBox="1"/>
          <p:nvPr/>
        </p:nvSpPr>
        <p:spPr>
          <a:xfrm>
            <a:off x="5712480" y="4750141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Hangneigung</a:t>
            </a:r>
            <a:r>
              <a:rPr lang="en-US" sz="1200" dirty="0"/>
              <a:t> | </a:t>
            </a:r>
            <a:r>
              <a:rPr lang="en-US" sz="1200" dirty="0" err="1"/>
              <a:t>Pendenza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4" name="ZoneTexte 8">
            <a:extLst>
              <a:ext uri="{FF2B5EF4-FFF2-40B4-BE49-F238E27FC236}">
                <a16:creationId xmlns:a16="http://schemas.microsoft.com/office/drawing/2014/main" id="{A80A1F5B-2BD6-B942-8E53-30EBEE7B8C54}"/>
              </a:ext>
            </a:extLst>
          </p:cNvPr>
          <p:cNvSpPr txBox="1"/>
          <p:nvPr/>
        </p:nvSpPr>
        <p:spPr>
          <a:xfrm rot="16200000">
            <a:off x="4044347" y="3601737"/>
            <a:ext cx="2268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kritische</a:t>
            </a:r>
            <a:r>
              <a:rPr lang="en-US" sz="1200" dirty="0"/>
              <a:t> </a:t>
            </a:r>
            <a:r>
              <a:rPr lang="en-US" sz="1200" dirty="0" err="1"/>
              <a:t>Risslänge</a:t>
            </a:r>
            <a:r>
              <a:rPr lang="en-US" sz="1200" dirty="0"/>
              <a:t> (m)</a:t>
            </a:r>
          </a:p>
          <a:p>
            <a:pPr algn="ctr"/>
            <a:r>
              <a:rPr lang="en-US" sz="1200" dirty="0" err="1"/>
              <a:t>lunghezza</a:t>
            </a:r>
            <a:r>
              <a:rPr lang="en-US" sz="1200" dirty="0"/>
              <a:t> </a:t>
            </a:r>
            <a:r>
              <a:rPr lang="en-US" sz="1200" dirty="0" err="1"/>
              <a:t>critica</a:t>
            </a:r>
            <a:r>
              <a:rPr lang="en-US" sz="1200" dirty="0"/>
              <a:t> </a:t>
            </a:r>
            <a:r>
              <a:rPr lang="en-US" sz="1200" dirty="0" err="1"/>
              <a:t>della</a:t>
            </a:r>
            <a:r>
              <a:rPr lang="en-US" sz="1200" dirty="0"/>
              <a:t> </a:t>
            </a:r>
            <a:r>
              <a:rPr lang="en-US" sz="1200" dirty="0" err="1"/>
              <a:t>frattura</a:t>
            </a:r>
            <a:r>
              <a:rPr lang="en-US" sz="1200" dirty="0"/>
              <a:t> (m)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8F102EF5-E060-5C4E-8221-F0DBB929F0FA}"/>
              </a:ext>
            </a:extLst>
          </p:cNvPr>
          <p:cNvSpPr/>
          <p:nvPr/>
        </p:nvSpPr>
        <p:spPr bwMode="auto">
          <a:xfrm>
            <a:off x="5667331" y="3104372"/>
            <a:ext cx="2280062" cy="637071"/>
          </a:xfrm>
          <a:custGeom>
            <a:avLst/>
            <a:gdLst>
              <a:gd name="connsiteX0" fmla="*/ 0 w 3040083"/>
              <a:gd name="connsiteY0" fmla="*/ 391885 h 513411"/>
              <a:gd name="connsiteX1" fmla="*/ 653143 w 3040083"/>
              <a:gd name="connsiteY1" fmla="*/ 463137 h 513411"/>
              <a:gd name="connsiteX2" fmla="*/ 1769423 w 3040083"/>
              <a:gd name="connsiteY2" fmla="*/ 510639 h 513411"/>
              <a:gd name="connsiteX3" fmla="*/ 2683823 w 3040083"/>
              <a:gd name="connsiteY3" fmla="*/ 380010 h 513411"/>
              <a:gd name="connsiteX4" fmla="*/ 3040083 w 3040083"/>
              <a:gd name="connsiteY4" fmla="*/ 0 h 51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0083" h="513411">
                <a:moveTo>
                  <a:pt x="0" y="391885"/>
                </a:moveTo>
                <a:cubicBezTo>
                  <a:pt x="179119" y="417615"/>
                  <a:pt x="358239" y="443345"/>
                  <a:pt x="653143" y="463137"/>
                </a:cubicBezTo>
                <a:cubicBezTo>
                  <a:pt x="948047" y="482929"/>
                  <a:pt x="1430976" y="524493"/>
                  <a:pt x="1769423" y="510639"/>
                </a:cubicBezTo>
                <a:cubicBezTo>
                  <a:pt x="2107870" y="496785"/>
                  <a:pt x="2472046" y="465116"/>
                  <a:pt x="2683823" y="380010"/>
                </a:cubicBezTo>
                <a:cubicBezTo>
                  <a:pt x="2895600" y="294904"/>
                  <a:pt x="2967841" y="147452"/>
                  <a:pt x="3040083" y="0"/>
                </a:cubicBezTo>
              </a:path>
            </a:pathLst>
          </a:custGeom>
          <a:noFill/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" charset="0"/>
              <a:ea typeface="ＭＳ Ｐゴシック" charset="0"/>
            </a:endParaRPr>
          </a:p>
        </p:txBody>
      </p:sp>
      <p:sp>
        <p:nvSpPr>
          <p:cNvPr id="46" name="ZoneTexte 8">
            <a:extLst>
              <a:ext uri="{FF2B5EF4-FFF2-40B4-BE49-F238E27FC236}">
                <a16:creationId xmlns:a16="http://schemas.microsoft.com/office/drawing/2014/main" id="{8D731EC4-0F85-F54A-AED9-41B13D7F8BC0}"/>
              </a:ext>
            </a:extLst>
          </p:cNvPr>
          <p:cNvSpPr txBox="1"/>
          <p:nvPr/>
        </p:nvSpPr>
        <p:spPr>
          <a:xfrm>
            <a:off x="5584787" y="4534117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7" name="ZoneTexte 8">
            <a:extLst>
              <a:ext uri="{FF2B5EF4-FFF2-40B4-BE49-F238E27FC236}">
                <a16:creationId xmlns:a16="http://schemas.microsoft.com/office/drawing/2014/main" id="{E151BAC3-BF01-1E4D-A1AB-35FA585B03E5}"/>
              </a:ext>
            </a:extLst>
          </p:cNvPr>
          <p:cNvSpPr txBox="1"/>
          <p:nvPr/>
        </p:nvSpPr>
        <p:spPr>
          <a:xfrm>
            <a:off x="6772918" y="4534117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8" name="ZoneTexte 8">
            <a:extLst>
              <a:ext uri="{FF2B5EF4-FFF2-40B4-BE49-F238E27FC236}">
                <a16:creationId xmlns:a16="http://schemas.microsoft.com/office/drawing/2014/main" id="{1ED71880-5A04-D042-8E72-1B16E9500439}"/>
              </a:ext>
            </a:extLst>
          </p:cNvPr>
          <p:cNvSpPr txBox="1"/>
          <p:nvPr/>
        </p:nvSpPr>
        <p:spPr>
          <a:xfrm>
            <a:off x="6178852" y="4534117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9" name="ZoneTexte 8">
            <a:extLst>
              <a:ext uri="{FF2B5EF4-FFF2-40B4-BE49-F238E27FC236}">
                <a16:creationId xmlns:a16="http://schemas.microsoft.com/office/drawing/2014/main" id="{F692F093-1EC3-4E43-8320-970460753E91}"/>
              </a:ext>
            </a:extLst>
          </p:cNvPr>
          <p:cNvSpPr txBox="1"/>
          <p:nvPr/>
        </p:nvSpPr>
        <p:spPr>
          <a:xfrm>
            <a:off x="7420990" y="4534117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60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50" name="ZoneTexte 8">
            <a:extLst>
              <a:ext uri="{FF2B5EF4-FFF2-40B4-BE49-F238E27FC236}">
                <a16:creationId xmlns:a16="http://schemas.microsoft.com/office/drawing/2014/main" id="{773D6B6E-C0D8-9C41-99E7-581F63BB5E29}"/>
              </a:ext>
            </a:extLst>
          </p:cNvPr>
          <p:cNvSpPr txBox="1"/>
          <p:nvPr/>
        </p:nvSpPr>
        <p:spPr>
          <a:xfrm>
            <a:off x="5222917" y="2943185"/>
            <a:ext cx="428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0.5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51" name="ZoneTexte 8">
            <a:extLst>
              <a:ext uri="{FF2B5EF4-FFF2-40B4-BE49-F238E27FC236}">
                <a16:creationId xmlns:a16="http://schemas.microsoft.com/office/drawing/2014/main" id="{AB6F1791-CF4A-AE49-841D-C6B07A333727}"/>
              </a:ext>
            </a:extLst>
          </p:cNvPr>
          <p:cNvSpPr txBox="1"/>
          <p:nvPr/>
        </p:nvSpPr>
        <p:spPr>
          <a:xfrm>
            <a:off x="5379350" y="4280201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27D193BB-C363-704C-8176-9447A89451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t="6642" b="72816"/>
          <a:stretch/>
        </p:blipFill>
        <p:spPr bwMode="auto">
          <a:xfrm>
            <a:off x="5173668" y="1952079"/>
            <a:ext cx="3210158" cy="71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CDF26AF0-D9AA-B742-86C9-C0D1E5EB1318}"/>
              </a:ext>
            </a:extLst>
          </p:cNvPr>
          <p:cNvSpPr/>
          <p:nvPr/>
        </p:nvSpPr>
        <p:spPr bwMode="auto">
          <a:xfrm>
            <a:off x="6556894" y="2913936"/>
            <a:ext cx="1465334" cy="1582289"/>
          </a:xfrm>
          <a:prstGeom prst="rect">
            <a:avLst/>
          </a:prstGeom>
          <a:solidFill>
            <a:schemeClr val="accent1">
              <a:lumMod val="75000"/>
              <a:alpha val="17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" charset="0"/>
              <a:ea typeface="ＭＳ Ｐゴシック" charset="0"/>
            </a:endParaRPr>
          </a:p>
        </p:txBody>
      </p:sp>
      <p:sp>
        <p:nvSpPr>
          <p:cNvPr id="54" name="ZoneTexte 8">
            <a:extLst>
              <a:ext uri="{FF2B5EF4-FFF2-40B4-BE49-F238E27FC236}">
                <a16:creationId xmlns:a16="http://schemas.microsoft.com/office/drawing/2014/main" id="{CF33F553-BBD7-994D-970A-D6BF10B6DDF0}"/>
              </a:ext>
            </a:extLst>
          </p:cNvPr>
          <p:cNvSpPr txBox="1"/>
          <p:nvPr/>
        </p:nvSpPr>
        <p:spPr>
          <a:xfrm>
            <a:off x="5509299" y="2707755"/>
            <a:ext cx="1031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nicht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realistisch</a:t>
            </a:r>
            <a:endParaRPr lang="en-US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non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reale</a:t>
            </a:r>
            <a:endParaRPr 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127F4B2-B3DE-E442-9205-9594171A3E12}"/>
              </a:ext>
            </a:extLst>
          </p:cNvPr>
          <p:cNvCxnSpPr>
            <a:stCxn id="54" idx="2"/>
          </p:cNvCxnSpPr>
          <p:nvPr/>
        </p:nvCxnSpPr>
        <p:spPr bwMode="auto">
          <a:xfrm>
            <a:off x="6025158" y="3354086"/>
            <a:ext cx="838772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7" name="ZoneTexte 8">
            <a:extLst>
              <a:ext uri="{FF2B5EF4-FFF2-40B4-BE49-F238E27FC236}">
                <a16:creationId xmlns:a16="http://schemas.microsoft.com/office/drawing/2014/main" id="{6A675359-A898-0547-A6C3-71D9640B100E}"/>
              </a:ext>
            </a:extLst>
          </p:cNvPr>
          <p:cNvSpPr txBox="1"/>
          <p:nvPr/>
        </p:nvSpPr>
        <p:spPr>
          <a:xfrm>
            <a:off x="5076176" y="1116590"/>
            <a:ext cx="324024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Collapse-based or “</a:t>
            </a:r>
            <a:r>
              <a:rPr lang="en-US" sz="1350" b="1" dirty="0" err="1"/>
              <a:t>anticrack</a:t>
            </a:r>
            <a:r>
              <a:rPr lang="en-US" sz="1350" b="1" dirty="0"/>
              <a:t>” models</a:t>
            </a:r>
            <a:endParaRPr lang="en-US" sz="1350" b="1" dirty="0">
              <a:latin typeface="Symbol" pitchFamily="18" charset="2"/>
            </a:endParaRPr>
          </a:p>
        </p:txBody>
      </p:sp>
      <p:pic>
        <p:nvPicPr>
          <p:cNvPr id="58" name="Picture 2">
            <a:extLst>
              <a:ext uri="{FF2B5EF4-FFF2-40B4-BE49-F238E27FC236}">
                <a16:creationId xmlns:a16="http://schemas.microsoft.com/office/drawing/2014/main" id="{0DEE0DC0-AD60-BC45-9E0D-D5B3000E3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89" y="1950114"/>
            <a:ext cx="2898425" cy="70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8A9676D5-FC54-664E-AE76-49C228C2DF27}"/>
              </a:ext>
            </a:extLst>
          </p:cNvPr>
          <p:cNvCxnSpPr/>
          <p:nvPr/>
        </p:nvCxnSpPr>
        <p:spPr bwMode="auto">
          <a:xfrm flipV="1">
            <a:off x="1284067" y="2913936"/>
            <a:ext cx="0" cy="18362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881357F-B787-8944-980B-843988B8EA6A}"/>
              </a:ext>
            </a:extLst>
          </p:cNvPr>
          <p:cNvCxnSpPr/>
          <p:nvPr/>
        </p:nvCxnSpPr>
        <p:spPr bwMode="auto">
          <a:xfrm>
            <a:off x="1085942" y="4534116"/>
            <a:ext cx="257438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1" name="ZoneTexte 8">
            <a:extLst>
              <a:ext uri="{FF2B5EF4-FFF2-40B4-BE49-F238E27FC236}">
                <a16:creationId xmlns:a16="http://schemas.microsoft.com/office/drawing/2014/main" id="{D0E65DDF-4C6B-824D-BC44-F62F249B1887}"/>
              </a:ext>
            </a:extLst>
          </p:cNvPr>
          <p:cNvSpPr txBox="1"/>
          <p:nvPr/>
        </p:nvSpPr>
        <p:spPr>
          <a:xfrm>
            <a:off x="1392079" y="4750141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slope angle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62" name="ZoneTexte 8">
            <a:extLst>
              <a:ext uri="{FF2B5EF4-FFF2-40B4-BE49-F238E27FC236}">
                <a16:creationId xmlns:a16="http://schemas.microsoft.com/office/drawing/2014/main" id="{3DA35433-FF73-EE4F-ADC8-43E8F61E943F}"/>
              </a:ext>
            </a:extLst>
          </p:cNvPr>
          <p:cNvSpPr txBox="1"/>
          <p:nvPr/>
        </p:nvSpPr>
        <p:spPr>
          <a:xfrm rot="16200000">
            <a:off x="-276054" y="3707425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critical crack length (m)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1800CDBF-94D6-B341-BE51-0FD982875B33}"/>
              </a:ext>
            </a:extLst>
          </p:cNvPr>
          <p:cNvSpPr/>
          <p:nvPr/>
        </p:nvSpPr>
        <p:spPr bwMode="auto">
          <a:xfrm>
            <a:off x="2289259" y="2839626"/>
            <a:ext cx="1263043" cy="1520163"/>
          </a:xfrm>
          <a:custGeom>
            <a:avLst/>
            <a:gdLst>
              <a:gd name="connsiteX0" fmla="*/ 0 w 2149434"/>
              <a:gd name="connsiteY0" fmla="*/ 0 h 1710046"/>
              <a:gd name="connsiteX1" fmla="*/ 249382 w 2149434"/>
              <a:gd name="connsiteY1" fmla="*/ 902524 h 1710046"/>
              <a:gd name="connsiteX2" fmla="*/ 843148 w 2149434"/>
              <a:gd name="connsiteY2" fmla="*/ 1425039 h 1710046"/>
              <a:gd name="connsiteX3" fmla="*/ 2149434 w 2149434"/>
              <a:gd name="connsiteY3" fmla="*/ 1710046 h 1710046"/>
              <a:gd name="connsiteX4" fmla="*/ 2149434 w 2149434"/>
              <a:gd name="connsiteY4" fmla="*/ 1710046 h 171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9434" h="1710046">
                <a:moveTo>
                  <a:pt x="0" y="0"/>
                </a:moveTo>
                <a:cubicBezTo>
                  <a:pt x="54428" y="332509"/>
                  <a:pt x="108857" y="665018"/>
                  <a:pt x="249382" y="902524"/>
                </a:cubicBezTo>
                <a:cubicBezTo>
                  <a:pt x="389907" y="1140031"/>
                  <a:pt x="526473" y="1290452"/>
                  <a:pt x="843148" y="1425039"/>
                </a:cubicBezTo>
                <a:cubicBezTo>
                  <a:pt x="1159823" y="1559626"/>
                  <a:pt x="2149434" y="1710046"/>
                  <a:pt x="2149434" y="1710046"/>
                </a:cubicBezTo>
                <a:lnTo>
                  <a:pt x="2149434" y="1710046"/>
                </a:lnTo>
              </a:path>
            </a:pathLst>
          </a:cu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C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64" name="ZoneTexte 8">
            <a:extLst>
              <a:ext uri="{FF2B5EF4-FFF2-40B4-BE49-F238E27FC236}">
                <a16:creationId xmlns:a16="http://schemas.microsoft.com/office/drawing/2014/main" id="{A2BEEE04-4B16-AF45-A4F3-D7E4A45D5F88}"/>
              </a:ext>
            </a:extLst>
          </p:cNvPr>
          <p:cNvSpPr txBox="1"/>
          <p:nvPr/>
        </p:nvSpPr>
        <p:spPr>
          <a:xfrm>
            <a:off x="1230062" y="4496225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65" name="ZoneTexte 8">
            <a:extLst>
              <a:ext uri="{FF2B5EF4-FFF2-40B4-BE49-F238E27FC236}">
                <a16:creationId xmlns:a16="http://schemas.microsoft.com/office/drawing/2014/main" id="{1DCE58E6-77C3-0643-A5A7-E1894797A1F2}"/>
              </a:ext>
            </a:extLst>
          </p:cNvPr>
          <p:cNvSpPr txBox="1"/>
          <p:nvPr/>
        </p:nvSpPr>
        <p:spPr>
          <a:xfrm>
            <a:off x="2418193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66" name="ZoneTexte 8">
            <a:extLst>
              <a:ext uri="{FF2B5EF4-FFF2-40B4-BE49-F238E27FC236}">
                <a16:creationId xmlns:a16="http://schemas.microsoft.com/office/drawing/2014/main" id="{C04CF0FF-9C23-9540-B9FE-F9C8761A34B9}"/>
              </a:ext>
            </a:extLst>
          </p:cNvPr>
          <p:cNvSpPr txBox="1"/>
          <p:nvPr/>
        </p:nvSpPr>
        <p:spPr>
          <a:xfrm>
            <a:off x="1824127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67" name="ZoneTexte 8">
            <a:extLst>
              <a:ext uri="{FF2B5EF4-FFF2-40B4-BE49-F238E27FC236}">
                <a16:creationId xmlns:a16="http://schemas.microsoft.com/office/drawing/2014/main" id="{D923D95C-AD19-2F40-B044-A14C4BA39478}"/>
              </a:ext>
            </a:extLst>
          </p:cNvPr>
          <p:cNvSpPr txBox="1"/>
          <p:nvPr/>
        </p:nvSpPr>
        <p:spPr>
          <a:xfrm>
            <a:off x="3066265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60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68" name="ZoneTexte 8">
            <a:extLst>
              <a:ext uri="{FF2B5EF4-FFF2-40B4-BE49-F238E27FC236}">
                <a16:creationId xmlns:a16="http://schemas.microsoft.com/office/drawing/2014/main" id="{DFD7D8E9-3E35-AC4C-8E5E-972ADF39147D}"/>
              </a:ext>
            </a:extLst>
          </p:cNvPr>
          <p:cNvSpPr txBox="1"/>
          <p:nvPr/>
        </p:nvSpPr>
        <p:spPr>
          <a:xfrm>
            <a:off x="1068044" y="4280201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69" name="ZoneTexte 8">
            <a:extLst>
              <a:ext uri="{FF2B5EF4-FFF2-40B4-BE49-F238E27FC236}">
                <a16:creationId xmlns:a16="http://schemas.microsoft.com/office/drawing/2014/main" id="{E92265A5-1FE1-2A4C-B6BC-838434E6AFF6}"/>
              </a:ext>
            </a:extLst>
          </p:cNvPr>
          <p:cNvSpPr txBox="1"/>
          <p:nvPr/>
        </p:nvSpPr>
        <p:spPr>
          <a:xfrm>
            <a:off x="976993" y="2926612"/>
            <a:ext cx="405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10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70" name="ZoneTexte 8">
            <a:extLst>
              <a:ext uri="{FF2B5EF4-FFF2-40B4-BE49-F238E27FC236}">
                <a16:creationId xmlns:a16="http://schemas.microsoft.com/office/drawing/2014/main" id="{86528EA4-73E8-8445-9259-163085370AE0}"/>
              </a:ext>
            </a:extLst>
          </p:cNvPr>
          <p:cNvSpPr txBox="1"/>
          <p:nvPr/>
        </p:nvSpPr>
        <p:spPr>
          <a:xfrm>
            <a:off x="1021008" y="1501604"/>
            <a:ext cx="2788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McClung (1979); </a:t>
            </a:r>
            <a:r>
              <a:rPr lang="en-US" sz="1200" dirty="0" err="1"/>
              <a:t>Chiaia</a:t>
            </a:r>
            <a:r>
              <a:rPr lang="en-US" sz="1200" dirty="0"/>
              <a:t> et al. (2008); </a:t>
            </a:r>
            <a:r>
              <a:rPr lang="en-US" sz="1200" dirty="0" err="1"/>
              <a:t>Gaume</a:t>
            </a:r>
            <a:r>
              <a:rPr lang="en-US" sz="1200" dirty="0"/>
              <a:t> et al. (2013, 2014)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FD2ADA8-D1B0-584A-B713-64465946534E}"/>
              </a:ext>
            </a:extLst>
          </p:cNvPr>
          <p:cNvSpPr/>
          <p:nvPr/>
        </p:nvSpPr>
        <p:spPr bwMode="auto">
          <a:xfrm>
            <a:off x="1323731" y="2913936"/>
            <a:ext cx="925866" cy="1582289"/>
          </a:xfrm>
          <a:prstGeom prst="rect">
            <a:avLst/>
          </a:prstGeom>
          <a:solidFill>
            <a:srgbClr val="FF0000">
              <a:alpha val="1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" charset="0"/>
              <a:ea typeface="ＭＳ Ｐゴシック" charset="0"/>
            </a:endParaRPr>
          </a:p>
        </p:txBody>
      </p:sp>
      <p:sp>
        <p:nvSpPr>
          <p:cNvPr id="72" name="ZoneTexte 8">
            <a:extLst>
              <a:ext uri="{FF2B5EF4-FFF2-40B4-BE49-F238E27FC236}">
                <a16:creationId xmlns:a16="http://schemas.microsoft.com/office/drawing/2014/main" id="{41CAB7F5-4B36-7B41-90FF-4C65BB56FD60}"/>
              </a:ext>
            </a:extLst>
          </p:cNvPr>
          <p:cNvSpPr txBox="1"/>
          <p:nvPr/>
        </p:nvSpPr>
        <p:spPr>
          <a:xfrm>
            <a:off x="2356109" y="2982755"/>
            <a:ext cx="1031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not realistic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374AB212-A815-2545-BB5B-DB5B29066D57}"/>
              </a:ext>
            </a:extLst>
          </p:cNvPr>
          <p:cNvCxnSpPr/>
          <p:nvPr/>
        </p:nvCxnSpPr>
        <p:spPr bwMode="auto">
          <a:xfrm flipH="1">
            <a:off x="2089434" y="3148671"/>
            <a:ext cx="359988" cy="12695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52A9EA56-57DC-DA48-92CF-20CB2356788F}"/>
              </a:ext>
            </a:extLst>
          </p:cNvPr>
          <p:cNvSpPr/>
          <p:nvPr/>
        </p:nvSpPr>
        <p:spPr bwMode="auto">
          <a:xfrm>
            <a:off x="539552" y="1275606"/>
            <a:ext cx="3672408" cy="3783423"/>
          </a:xfrm>
          <a:prstGeom prst="roundRect">
            <a:avLst>
              <a:gd name="adj" fmla="val 5886"/>
            </a:avLst>
          </a:prstGeom>
          <a:solidFill>
            <a:srgbClr val="FF0000">
              <a:alpha val="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75" name="ZoneTexte 8">
            <a:extLst>
              <a:ext uri="{FF2B5EF4-FFF2-40B4-BE49-F238E27FC236}">
                <a16:creationId xmlns:a16="http://schemas.microsoft.com/office/drawing/2014/main" id="{030061EB-2D2F-7A45-9EE2-98D7343BB91B}"/>
              </a:ext>
            </a:extLst>
          </p:cNvPr>
          <p:cNvSpPr txBox="1"/>
          <p:nvPr/>
        </p:nvSpPr>
        <p:spPr>
          <a:xfrm>
            <a:off x="1085942" y="1116590"/>
            <a:ext cx="243027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Shear-based models</a:t>
            </a:r>
            <a:endParaRPr lang="en-US" sz="1350" b="1" dirty="0">
              <a:latin typeface="Symbol" pitchFamily="18" charset="2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DF84BD3-FAB7-D845-AAF2-A40B0937E84F}"/>
              </a:ext>
            </a:extLst>
          </p:cNvPr>
          <p:cNvSpPr/>
          <p:nvPr/>
        </p:nvSpPr>
        <p:spPr bwMode="auto">
          <a:xfrm>
            <a:off x="467544" y="1116590"/>
            <a:ext cx="3816424" cy="402691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2F5405A2-50AF-AD4D-BD90-A18395C1B8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549" y="1298613"/>
            <a:ext cx="4010674" cy="848591"/>
          </a:xfrm>
          <a:prstGeom prst="rect">
            <a:avLst/>
          </a:prstGeom>
        </p:spPr>
      </p:pic>
      <p:sp>
        <p:nvSpPr>
          <p:cNvPr id="78" name="ZoneTexte 8">
            <a:extLst>
              <a:ext uri="{FF2B5EF4-FFF2-40B4-BE49-F238E27FC236}">
                <a16:creationId xmlns:a16="http://schemas.microsoft.com/office/drawing/2014/main" id="{F11F8945-1F44-884E-A034-8E5F039918C9}"/>
              </a:ext>
            </a:extLst>
          </p:cNvPr>
          <p:cNvSpPr txBox="1"/>
          <p:nvPr/>
        </p:nvSpPr>
        <p:spPr>
          <a:xfrm>
            <a:off x="103654" y="1131590"/>
            <a:ext cx="16072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+mj-lt"/>
              </a:rPr>
              <a:t>FEM: </a:t>
            </a:r>
            <a:r>
              <a:rPr lang="en-US" sz="800" b="1" dirty="0" err="1">
                <a:latin typeface="+mj-lt"/>
              </a:rPr>
              <a:t>Gaume</a:t>
            </a:r>
            <a:r>
              <a:rPr lang="en-US" sz="800" b="1" dirty="0">
                <a:latin typeface="+mj-lt"/>
              </a:rPr>
              <a:t> et al. (2018)</a:t>
            </a:r>
          </a:p>
        </p:txBody>
      </p:sp>
      <p:sp>
        <p:nvSpPr>
          <p:cNvPr id="79" name="ZoneTexte 8">
            <a:extLst>
              <a:ext uri="{FF2B5EF4-FFF2-40B4-BE49-F238E27FC236}">
                <a16:creationId xmlns:a16="http://schemas.microsoft.com/office/drawing/2014/main" id="{0BC7E19B-961F-1C4D-8B3B-6C9195D697D5}"/>
              </a:ext>
            </a:extLst>
          </p:cNvPr>
          <p:cNvSpPr txBox="1"/>
          <p:nvPr/>
        </p:nvSpPr>
        <p:spPr>
          <a:xfrm>
            <a:off x="-17508" y="3474211"/>
            <a:ext cx="16072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+mj-lt"/>
              </a:rPr>
              <a:t>DEM: </a:t>
            </a:r>
            <a:r>
              <a:rPr lang="en-US" sz="800" b="1" dirty="0" err="1">
                <a:latin typeface="+mj-lt"/>
              </a:rPr>
              <a:t>Bobillier</a:t>
            </a:r>
            <a:r>
              <a:rPr lang="en-US" sz="800" b="1" dirty="0">
                <a:latin typeface="+mj-lt"/>
              </a:rPr>
              <a:t> et al. (2021)</a:t>
            </a: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A2F6FF1E-57BA-634D-8454-4C5685C6AB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95" t="46671" r="58636" b="8521"/>
          <a:stretch/>
        </p:blipFill>
        <p:spPr>
          <a:xfrm>
            <a:off x="1760079" y="2246009"/>
            <a:ext cx="2281674" cy="1315841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801429B5-D11E-A044-86CB-35C753DB24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990" y="3727105"/>
            <a:ext cx="3643464" cy="1271223"/>
          </a:xfrm>
          <a:prstGeom prst="rect">
            <a:avLst/>
          </a:prstGeom>
        </p:spPr>
      </p:pic>
      <p:sp>
        <p:nvSpPr>
          <p:cNvPr id="82" name="ZoneTexte 8">
            <a:extLst>
              <a:ext uri="{FF2B5EF4-FFF2-40B4-BE49-F238E27FC236}">
                <a16:creationId xmlns:a16="http://schemas.microsoft.com/office/drawing/2014/main" id="{7BE93CCF-2A4B-7548-834D-D0541425CD0E}"/>
              </a:ext>
            </a:extLst>
          </p:cNvPr>
          <p:cNvSpPr txBox="1"/>
          <p:nvPr/>
        </p:nvSpPr>
        <p:spPr>
          <a:xfrm>
            <a:off x="216892" y="2261258"/>
            <a:ext cx="16072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+mj-lt"/>
              </a:rPr>
              <a:t>MPM: </a:t>
            </a:r>
            <a:r>
              <a:rPr lang="en-US" sz="800" b="1" dirty="0" err="1">
                <a:latin typeface="+mj-lt"/>
              </a:rPr>
              <a:t>Gaume</a:t>
            </a:r>
            <a:r>
              <a:rPr lang="en-US" sz="800" b="1" dirty="0">
                <a:latin typeface="+mj-lt"/>
              </a:rPr>
              <a:t> et al. (2018)</a:t>
            </a:r>
          </a:p>
        </p:txBody>
      </p:sp>
    </p:spTree>
    <p:extLst>
      <p:ext uri="{BB962C8B-B14F-4D97-AF65-F5344CB8AC3E}">
        <p14:creationId xmlns:p14="http://schemas.microsoft.com/office/powerpoint/2010/main" val="3071247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DCA024C9-45CF-4847-87DA-0E9705A3363F}"/>
              </a:ext>
            </a:extLst>
          </p:cNvPr>
          <p:cNvSpPr/>
          <p:nvPr/>
        </p:nvSpPr>
        <p:spPr bwMode="auto">
          <a:xfrm>
            <a:off x="4857334" y="1266631"/>
            <a:ext cx="3526492" cy="3783423"/>
          </a:xfrm>
          <a:prstGeom prst="roundRect">
            <a:avLst>
              <a:gd name="adj" fmla="val 5886"/>
            </a:avLst>
          </a:prstGeom>
          <a:solidFill>
            <a:schemeClr val="accent1">
              <a:alpha val="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0FAD5DC6-F795-6F4F-A0AB-C05C221A1E04}"/>
              </a:ext>
            </a:extLst>
          </p:cNvPr>
          <p:cNvSpPr/>
          <p:nvPr/>
        </p:nvSpPr>
        <p:spPr bwMode="auto">
          <a:xfrm>
            <a:off x="539552" y="1275606"/>
            <a:ext cx="3672408" cy="3783423"/>
          </a:xfrm>
          <a:prstGeom prst="roundRect">
            <a:avLst>
              <a:gd name="adj" fmla="val 5886"/>
            </a:avLst>
          </a:prstGeom>
          <a:solidFill>
            <a:srgbClr val="FF0000">
              <a:alpha val="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F97F7-085A-BA4F-954F-8A8BF92A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Die Herausforderung | La sfida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7147BBCF-395C-6F45-82FF-7E4DCEB9C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89" y="1950114"/>
            <a:ext cx="2898425" cy="70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8969CE4-72BC-E248-A5B3-EA9442585B52}"/>
              </a:ext>
            </a:extLst>
          </p:cNvPr>
          <p:cNvCxnSpPr/>
          <p:nvPr/>
        </p:nvCxnSpPr>
        <p:spPr bwMode="auto">
          <a:xfrm flipV="1">
            <a:off x="1284067" y="2913936"/>
            <a:ext cx="0" cy="18362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DA3394-ABA4-C248-A975-5F5BEE0FA801}"/>
              </a:ext>
            </a:extLst>
          </p:cNvPr>
          <p:cNvCxnSpPr/>
          <p:nvPr/>
        </p:nvCxnSpPr>
        <p:spPr bwMode="auto">
          <a:xfrm>
            <a:off x="1085942" y="4534116"/>
            <a:ext cx="257438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8" name="ZoneTexte 8">
            <a:extLst>
              <a:ext uri="{FF2B5EF4-FFF2-40B4-BE49-F238E27FC236}">
                <a16:creationId xmlns:a16="http://schemas.microsoft.com/office/drawing/2014/main" id="{6A0D4526-C325-2249-A629-CB1AC2A1B8D7}"/>
              </a:ext>
            </a:extLst>
          </p:cNvPr>
          <p:cNvSpPr txBox="1"/>
          <p:nvPr/>
        </p:nvSpPr>
        <p:spPr>
          <a:xfrm>
            <a:off x="1392079" y="4750141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Hangneigung</a:t>
            </a:r>
            <a:r>
              <a:rPr lang="en-US" sz="1200" dirty="0"/>
              <a:t> | </a:t>
            </a:r>
            <a:r>
              <a:rPr lang="en-US" sz="1200" dirty="0" err="1"/>
              <a:t>Pendenza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29" name="ZoneTexte 8">
            <a:extLst>
              <a:ext uri="{FF2B5EF4-FFF2-40B4-BE49-F238E27FC236}">
                <a16:creationId xmlns:a16="http://schemas.microsoft.com/office/drawing/2014/main" id="{BCED4364-74B0-1D41-AE10-9B2D96BE8A25}"/>
              </a:ext>
            </a:extLst>
          </p:cNvPr>
          <p:cNvSpPr txBox="1"/>
          <p:nvPr/>
        </p:nvSpPr>
        <p:spPr>
          <a:xfrm rot="16200000">
            <a:off x="-450169" y="3485008"/>
            <a:ext cx="252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kritische</a:t>
            </a:r>
            <a:r>
              <a:rPr lang="en-US" sz="1200" dirty="0"/>
              <a:t> </a:t>
            </a:r>
            <a:r>
              <a:rPr lang="en-US" sz="1200" dirty="0" err="1"/>
              <a:t>Risslänge</a:t>
            </a:r>
            <a:r>
              <a:rPr lang="en-US" sz="1200" dirty="0"/>
              <a:t> (m)</a:t>
            </a:r>
          </a:p>
          <a:p>
            <a:pPr algn="ctr"/>
            <a:r>
              <a:rPr lang="en-US" sz="1200" dirty="0" err="1"/>
              <a:t>lunghezza</a:t>
            </a:r>
            <a:r>
              <a:rPr lang="en-US" sz="1200" dirty="0"/>
              <a:t> </a:t>
            </a:r>
            <a:r>
              <a:rPr lang="en-US" sz="1200" dirty="0" err="1"/>
              <a:t>critica</a:t>
            </a:r>
            <a:r>
              <a:rPr lang="en-US" sz="1200" dirty="0"/>
              <a:t> </a:t>
            </a:r>
            <a:r>
              <a:rPr lang="en-US" sz="1200" dirty="0" err="1"/>
              <a:t>della</a:t>
            </a:r>
            <a:r>
              <a:rPr lang="en-US" sz="1200" dirty="0"/>
              <a:t> </a:t>
            </a:r>
            <a:r>
              <a:rPr lang="en-US" sz="1200" dirty="0" err="1"/>
              <a:t>frattura</a:t>
            </a:r>
            <a:r>
              <a:rPr lang="en-US" sz="1200" dirty="0"/>
              <a:t> (m)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2F373DDB-915C-EA4F-B5B8-F6520CD891A9}"/>
              </a:ext>
            </a:extLst>
          </p:cNvPr>
          <p:cNvSpPr/>
          <p:nvPr/>
        </p:nvSpPr>
        <p:spPr bwMode="auto">
          <a:xfrm>
            <a:off x="2289259" y="2839626"/>
            <a:ext cx="1263043" cy="1520163"/>
          </a:xfrm>
          <a:custGeom>
            <a:avLst/>
            <a:gdLst>
              <a:gd name="connsiteX0" fmla="*/ 0 w 2149434"/>
              <a:gd name="connsiteY0" fmla="*/ 0 h 1710046"/>
              <a:gd name="connsiteX1" fmla="*/ 249382 w 2149434"/>
              <a:gd name="connsiteY1" fmla="*/ 902524 h 1710046"/>
              <a:gd name="connsiteX2" fmla="*/ 843148 w 2149434"/>
              <a:gd name="connsiteY2" fmla="*/ 1425039 h 1710046"/>
              <a:gd name="connsiteX3" fmla="*/ 2149434 w 2149434"/>
              <a:gd name="connsiteY3" fmla="*/ 1710046 h 1710046"/>
              <a:gd name="connsiteX4" fmla="*/ 2149434 w 2149434"/>
              <a:gd name="connsiteY4" fmla="*/ 1710046 h 171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9434" h="1710046">
                <a:moveTo>
                  <a:pt x="0" y="0"/>
                </a:moveTo>
                <a:cubicBezTo>
                  <a:pt x="54428" y="332509"/>
                  <a:pt x="108857" y="665018"/>
                  <a:pt x="249382" y="902524"/>
                </a:cubicBezTo>
                <a:cubicBezTo>
                  <a:pt x="389907" y="1140031"/>
                  <a:pt x="526473" y="1290452"/>
                  <a:pt x="843148" y="1425039"/>
                </a:cubicBezTo>
                <a:cubicBezTo>
                  <a:pt x="1159823" y="1559626"/>
                  <a:pt x="2149434" y="1710046"/>
                  <a:pt x="2149434" y="1710046"/>
                </a:cubicBezTo>
                <a:lnTo>
                  <a:pt x="2149434" y="1710046"/>
                </a:lnTo>
              </a:path>
            </a:pathLst>
          </a:cu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C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31" name="ZoneTexte 8">
            <a:extLst>
              <a:ext uri="{FF2B5EF4-FFF2-40B4-BE49-F238E27FC236}">
                <a16:creationId xmlns:a16="http://schemas.microsoft.com/office/drawing/2014/main" id="{C2C2AF8A-887F-7942-BCD2-413BBF52F30C}"/>
              </a:ext>
            </a:extLst>
          </p:cNvPr>
          <p:cNvSpPr txBox="1"/>
          <p:nvPr/>
        </p:nvSpPr>
        <p:spPr>
          <a:xfrm>
            <a:off x="1230062" y="4496225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2" name="ZoneTexte 8">
            <a:extLst>
              <a:ext uri="{FF2B5EF4-FFF2-40B4-BE49-F238E27FC236}">
                <a16:creationId xmlns:a16="http://schemas.microsoft.com/office/drawing/2014/main" id="{A73A15BE-89C3-C540-AFA2-58AC7DEB9CB6}"/>
              </a:ext>
            </a:extLst>
          </p:cNvPr>
          <p:cNvSpPr txBox="1"/>
          <p:nvPr/>
        </p:nvSpPr>
        <p:spPr>
          <a:xfrm>
            <a:off x="2418193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3" name="ZoneTexte 8">
            <a:extLst>
              <a:ext uri="{FF2B5EF4-FFF2-40B4-BE49-F238E27FC236}">
                <a16:creationId xmlns:a16="http://schemas.microsoft.com/office/drawing/2014/main" id="{3C106E2E-56CE-5140-B451-4C5886CA420B}"/>
              </a:ext>
            </a:extLst>
          </p:cNvPr>
          <p:cNvSpPr txBox="1"/>
          <p:nvPr/>
        </p:nvSpPr>
        <p:spPr>
          <a:xfrm>
            <a:off x="1824127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4" name="ZoneTexte 8">
            <a:extLst>
              <a:ext uri="{FF2B5EF4-FFF2-40B4-BE49-F238E27FC236}">
                <a16:creationId xmlns:a16="http://schemas.microsoft.com/office/drawing/2014/main" id="{266DEAB6-7856-454D-BDDA-13147079D87E}"/>
              </a:ext>
            </a:extLst>
          </p:cNvPr>
          <p:cNvSpPr txBox="1"/>
          <p:nvPr/>
        </p:nvSpPr>
        <p:spPr>
          <a:xfrm>
            <a:off x="3066265" y="4496225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60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5" name="ZoneTexte 8">
            <a:extLst>
              <a:ext uri="{FF2B5EF4-FFF2-40B4-BE49-F238E27FC236}">
                <a16:creationId xmlns:a16="http://schemas.microsoft.com/office/drawing/2014/main" id="{94010362-081E-7149-9AE0-8D3EAC78E97D}"/>
              </a:ext>
            </a:extLst>
          </p:cNvPr>
          <p:cNvSpPr txBox="1"/>
          <p:nvPr/>
        </p:nvSpPr>
        <p:spPr>
          <a:xfrm>
            <a:off x="1068044" y="4280201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6" name="ZoneTexte 8">
            <a:extLst>
              <a:ext uri="{FF2B5EF4-FFF2-40B4-BE49-F238E27FC236}">
                <a16:creationId xmlns:a16="http://schemas.microsoft.com/office/drawing/2014/main" id="{B49D397E-5B3E-9041-83A2-F269FEF5A671}"/>
              </a:ext>
            </a:extLst>
          </p:cNvPr>
          <p:cNvSpPr txBox="1"/>
          <p:nvPr/>
        </p:nvSpPr>
        <p:spPr>
          <a:xfrm>
            <a:off x="976993" y="2926612"/>
            <a:ext cx="405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10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7" name="ZoneTexte 8">
            <a:extLst>
              <a:ext uri="{FF2B5EF4-FFF2-40B4-BE49-F238E27FC236}">
                <a16:creationId xmlns:a16="http://schemas.microsoft.com/office/drawing/2014/main" id="{33961B40-FFE1-5A4E-8129-DE28406C6685}"/>
              </a:ext>
            </a:extLst>
          </p:cNvPr>
          <p:cNvSpPr txBox="1"/>
          <p:nvPr/>
        </p:nvSpPr>
        <p:spPr>
          <a:xfrm>
            <a:off x="1021008" y="1501604"/>
            <a:ext cx="2788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McClung (1979); </a:t>
            </a:r>
            <a:r>
              <a:rPr lang="en-US" sz="1200" dirty="0" err="1"/>
              <a:t>Chiaia</a:t>
            </a:r>
            <a:r>
              <a:rPr lang="en-US" sz="1200" dirty="0"/>
              <a:t> et al. (2008); </a:t>
            </a:r>
            <a:r>
              <a:rPr lang="en-US" sz="1200" dirty="0" err="1"/>
              <a:t>Gaume</a:t>
            </a:r>
            <a:r>
              <a:rPr lang="en-US" sz="1200" dirty="0"/>
              <a:t> et al. (2013, 2014)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D42E429-B352-124E-9396-0C68193E7DC3}"/>
              </a:ext>
            </a:extLst>
          </p:cNvPr>
          <p:cNvSpPr/>
          <p:nvPr/>
        </p:nvSpPr>
        <p:spPr bwMode="auto">
          <a:xfrm>
            <a:off x="1323731" y="2913936"/>
            <a:ext cx="925866" cy="1582289"/>
          </a:xfrm>
          <a:prstGeom prst="rect">
            <a:avLst/>
          </a:prstGeom>
          <a:solidFill>
            <a:srgbClr val="FF0000">
              <a:alpha val="1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" charset="0"/>
              <a:ea typeface="ＭＳ Ｐゴシック" charset="0"/>
            </a:endParaRPr>
          </a:p>
        </p:txBody>
      </p:sp>
      <p:sp>
        <p:nvSpPr>
          <p:cNvPr id="39" name="ZoneTexte 8">
            <a:extLst>
              <a:ext uri="{FF2B5EF4-FFF2-40B4-BE49-F238E27FC236}">
                <a16:creationId xmlns:a16="http://schemas.microsoft.com/office/drawing/2014/main" id="{A3873B0C-C7EA-3F4E-8CA3-53DA5F8125BE}"/>
              </a:ext>
            </a:extLst>
          </p:cNvPr>
          <p:cNvSpPr txBox="1"/>
          <p:nvPr/>
        </p:nvSpPr>
        <p:spPr>
          <a:xfrm>
            <a:off x="2356109" y="2982755"/>
            <a:ext cx="1031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rgbClr val="FF0000"/>
                </a:solidFill>
              </a:rPr>
              <a:t>nicht</a:t>
            </a:r>
            <a:r>
              <a:rPr lang="en-US" sz="1200" dirty="0">
                <a:solidFill>
                  <a:srgbClr val="FF0000"/>
                </a:solidFill>
              </a:rPr>
              <a:t> </a:t>
            </a:r>
            <a:r>
              <a:rPr lang="en-US" sz="1200" dirty="0" err="1">
                <a:solidFill>
                  <a:srgbClr val="FF0000"/>
                </a:solidFill>
              </a:rPr>
              <a:t>realistisch</a:t>
            </a:r>
            <a:endParaRPr lang="en-US" sz="1200" dirty="0">
              <a:solidFill>
                <a:srgbClr val="FF0000"/>
              </a:solidFill>
            </a:endParaRP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non </a:t>
            </a:r>
            <a:r>
              <a:rPr lang="en-US" sz="1200" dirty="0" err="1">
                <a:solidFill>
                  <a:srgbClr val="FF0000"/>
                </a:solidFill>
              </a:rPr>
              <a:t>reale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10B3F96-823E-6F45-B4C7-C655A75A8768}"/>
              </a:ext>
            </a:extLst>
          </p:cNvPr>
          <p:cNvCxnSpPr/>
          <p:nvPr/>
        </p:nvCxnSpPr>
        <p:spPr bwMode="auto">
          <a:xfrm flipH="1">
            <a:off x="2089434" y="3148671"/>
            <a:ext cx="359988" cy="12695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2" name="ZoneTexte 8">
            <a:extLst>
              <a:ext uri="{FF2B5EF4-FFF2-40B4-BE49-F238E27FC236}">
                <a16:creationId xmlns:a16="http://schemas.microsoft.com/office/drawing/2014/main" id="{68E2F8DC-4F67-824B-92A0-D681516BAFD2}"/>
              </a:ext>
            </a:extLst>
          </p:cNvPr>
          <p:cNvSpPr txBox="1"/>
          <p:nvPr/>
        </p:nvSpPr>
        <p:spPr>
          <a:xfrm>
            <a:off x="1085942" y="1116590"/>
            <a:ext cx="243027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Shear-based models</a:t>
            </a:r>
            <a:endParaRPr lang="en-US" sz="1350" b="1" dirty="0">
              <a:latin typeface="Symbol" pitchFamily="18" charset="2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EFD2CA5-7B2B-A846-BFF3-8172AE0E29EA}"/>
              </a:ext>
            </a:extLst>
          </p:cNvPr>
          <p:cNvCxnSpPr/>
          <p:nvPr/>
        </p:nvCxnSpPr>
        <p:spPr bwMode="auto">
          <a:xfrm>
            <a:off x="4499992" y="1584642"/>
            <a:ext cx="0" cy="33483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" name="ZoneTexte 8">
            <a:extLst>
              <a:ext uri="{FF2B5EF4-FFF2-40B4-BE49-F238E27FC236}">
                <a16:creationId xmlns:a16="http://schemas.microsoft.com/office/drawing/2014/main" id="{7DAE0825-5E7A-7649-B4E1-CD655E0A6890}"/>
              </a:ext>
            </a:extLst>
          </p:cNvPr>
          <p:cNvSpPr txBox="1"/>
          <p:nvPr/>
        </p:nvSpPr>
        <p:spPr>
          <a:xfrm>
            <a:off x="5508104" y="1584642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Heierli</a:t>
            </a:r>
            <a:r>
              <a:rPr lang="en-US" sz="1200" dirty="0"/>
              <a:t> et al. (2008, 2010)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D730D14-2A67-1048-BC9D-1AE837E835D1}"/>
              </a:ext>
            </a:extLst>
          </p:cNvPr>
          <p:cNvCxnSpPr/>
          <p:nvPr/>
        </p:nvCxnSpPr>
        <p:spPr bwMode="auto">
          <a:xfrm flipV="1">
            <a:off x="5604468" y="2913936"/>
            <a:ext cx="0" cy="18362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913F16D-8FA9-D741-A08E-0BF91D131F19}"/>
              </a:ext>
            </a:extLst>
          </p:cNvPr>
          <p:cNvCxnSpPr/>
          <p:nvPr/>
        </p:nvCxnSpPr>
        <p:spPr bwMode="auto">
          <a:xfrm>
            <a:off x="5406344" y="4534116"/>
            <a:ext cx="257438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3" name="ZoneTexte 8">
            <a:extLst>
              <a:ext uri="{FF2B5EF4-FFF2-40B4-BE49-F238E27FC236}">
                <a16:creationId xmlns:a16="http://schemas.microsoft.com/office/drawing/2014/main" id="{9A7859C3-87E3-F245-94B3-1E8154CEA08E}"/>
              </a:ext>
            </a:extLst>
          </p:cNvPr>
          <p:cNvSpPr txBox="1"/>
          <p:nvPr/>
        </p:nvSpPr>
        <p:spPr>
          <a:xfrm>
            <a:off x="5712480" y="4750141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Hangneigung</a:t>
            </a:r>
            <a:r>
              <a:rPr lang="en-US" sz="1200" dirty="0"/>
              <a:t> | </a:t>
            </a:r>
            <a:r>
              <a:rPr lang="en-US" sz="1200" dirty="0" err="1"/>
              <a:t>Pendenza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4" name="ZoneTexte 8">
            <a:extLst>
              <a:ext uri="{FF2B5EF4-FFF2-40B4-BE49-F238E27FC236}">
                <a16:creationId xmlns:a16="http://schemas.microsoft.com/office/drawing/2014/main" id="{A80A1F5B-2BD6-B942-8E53-30EBEE7B8C54}"/>
              </a:ext>
            </a:extLst>
          </p:cNvPr>
          <p:cNvSpPr txBox="1"/>
          <p:nvPr/>
        </p:nvSpPr>
        <p:spPr>
          <a:xfrm rot="16200000">
            <a:off x="4044347" y="3601737"/>
            <a:ext cx="2268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kritische</a:t>
            </a:r>
            <a:r>
              <a:rPr lang="en-US" sz="1200" dirty="0"/>
              <a:t> </a:t>
            </a:r>
            <a:r>
              <a:rPr lang="en-US" sz="1200" dirty="0" err="1"/>
              <a:t>Risslänge</a:t>
            </a:r>
            <a:r>
              <a:rPr lang="en-US" sz="1200" dirty="0"/>
              <a:t> (m)</a:t>
            </a:r>
          </a:p>
          <a:p>
            <a:pPr algn="ctr"/>
            <a:r>
              <a:rPr lang="en-US" sz="1200" dirty="0" err="1"/>
              <a:t>lunghezza</a:t>
            </a:r>
            <a:r>
              <a:rPr lang="en-US" sz="1200" dirty="0"/>
              <a:t> </a:t>
            </a:r>
            <a:r>
              <a:rPr lang="en-US" sz="1200" dirty="0" err="1"/>
              <a:t>critica</a:t>
            </a:r>
            <a:r>
              <a:rPr lang="en-US" sz="1200" dirty="0"/>
              <a:t> </a:t>
            </a:r>
            <a:r>
              <a:rPr lang="en-US" sz="1200" dirty="0" err="1"/>
              <a:t>della</a:t>
            </a:r>
            <a:r>
              <a:rPr lang="en-US" sz="1200" dirty="0"/>
              <a:t> </a:t>
            </a:r>
            <a:r>
              <a:rPr lang="en-US" sz="1200" dirty="0" err="1"/>
              <a:t>frattura</a:t>
            </a:r>
            <a:r>
              <a:rPr lang="en-US" sz="1200" dirty="0"/>
              <a:t> (m)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8F102EF5-E060-5C4E-8221-F0DBB929F0FA}"/>
              </a:ext>
            </a:extLst>
          </p:cNvPr>
          <p:cNvSpPr/>
          <p:nvPr/>
        </p:nvSpPr>
        <p:spPr bwMode="auto">
          <a:xfrm>
            <a:off x="5667331" y="3104372"/>
            <a:ext cx="2280062" cy="637071"/>
          </a:xfrm>
          <a:custGeom>
            <a:avLst/>
            <a:gdLst>
              <a:gd name="connsiteX0" fmla="*/ 0 w 3040083"/>
              <a:gd name="connsiteY0" fmla="*/ 391885 h 513411"/>
              <a:gd name="connsiteX1" fmla="*/ 653143 w 3040083"/>
              <a:gd name="connsiteY1" fmla="*/ 463137 h 513411"/>
              <a:gd name="connsiteX2" fmla="*/ 1769423 w 3040083"/>
              <a:gd name="connsiteY2" fmla="*/ 510639 h 513411"/>
              <a:gd name="connsiteX3" fmla="*/ 2683823 w 3040083"/>
              <a:gd name="connsiteY3" fmla="*/ 380010 h 513411"/>
              <a:gd name="connsiteX4" fmla="*/ 3040083 w 3040083"/>
              <a:gd name="connsiteY4" fmla="*/ 0 h 51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0083" h="513411">
                <a:moveTo>
                  <a:pt x="0" y="391885"/>
                </a:moveTo>
                <a:cubicBezTo>
                  <a:pt x="179119" y="417615"/>
                  <a:pt x="358239" y="443345"/>
                  <a:pt x="653143" y="463137"/>
                </a:cubicBezTo>
                <a:cubicBezTo>
                  <a:pt x="948047" y="482929"/>
                  <a:pt x="1430976" y="524493"/>
                  <a:pt x="1769423" y="510639"/>
                </a:cubicBezTo>
                <a:cubicBezTo>
                  <a:pt x="2107870" y="496785"/>
                  <a:pt x="2472046" y="465116"/>
                  <a:pt x="2683823" y="380010"/>
                </a:cubicBezTo>
                <a:cubicBezTo>
                  <a:pt x="2895600" y="294904"/>
                  <a:pt x="2967841" y="147452"/>
                  <a:pt x="3040083" y="0"/>
                </a:cubicBezTo>
              </a:path>
            </a:pathLst>
          </a:custGeom>
          <a:noFill/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" charset="0"/>
              <a:ea typeface="ＭＳ Ｐゴシック" charset="0"/>
            </a:endParaRPr>
          </a:p>
        </p:txBody>
      </p:sp>
      <p:sp>
        <p:nvSpPr>
          <p:cNvPr id="46" name="ZoneTexte 8">
            <a:extLst>
              <a:ext uri="{FF2B5EF4-FFF2-40B4-BE49-F238E27FC236}">
                <a16:creationId xmlns:a16="http://schemas.microsoft.com/office/drawing/2014/main" id="{8D731EC4-0F85-F54A-AED9-41B13D7F8BC0}"/>
              </a:ext>
            </a:extLst>
          </p:cNvPr>
          <p:cNvSpPr txBox="1"/>
          <p:nvPr/>
        </p:nvSpPr>
        <p:spPr>
          <a:xfrm>
            <a:off x="5584787" y="4534117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7" name="ZoneTexte 8">
            <a:extLst>
              <a:ext uri="{FF2B5EF4-FFF2-40B4-BE49-F238E27FC236}">
                <a16:creationId xmlns:a16="http://schemas.microsoft.com/office/drawing/2014/main" id="{E151BAC3-BF01-1E4D-A1AB-35FA585B03E5}"/>
              </a:ext>
            </a:extLst>
          </p:cNvPr>
          <p:cNvSpPr txBox="1"/>
          <p:nvPr/>
        </p:nvSpPr>
        <p:spPr>
          <a:xfrm>
            <a:off x="6772918" y="4534117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8" name="ZoneTexte 8">
            <a:extLst>
              <a:ext uri="{FF2B5EF4-FFF2-40B4-BE49-F238E27FC236}">
                <a16:creationId xmlns:a16="http://schemas.microsoft.com/office/drawing/2014/main" id="{1ED71880-5A04-D042-8E72-1B16E9500439}"/>
              </a:ext>
            </a:extLst>
          </p:cNvPr>
          <p:cNvSpPr txBox="1"/>
          <p:nvPr/>
        </p:nvSpPr>
        <p:spPr>
          <a:xfrm>
            <a:off x="6178852" y="4534117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49" name="ZoneTexte 8">
            <a:extLst>
              <a:ext uri="{FF2B5EF4-FFF2-40B4-BE49-F238E27FC236}">
                <a16:creationId xmlns:a16="http://schemas.microsoft.com/office/drawing/2014/main" id="{F692F093-1EC3-4E43-8320-970460753E91}"/>
              </a:ext>
            </a:extLst>
          </p:cNvPr>
          <p:cNvSpPr txBox="1"/>
          <p:nvPr/>
        </p:nvSpPr>
        <p:spPr>
          <a:xfrm>
            <a:off x="7420990" y="4534117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60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50" name="ZoneTexte 8">
            <a:extLst>
              <a:ext uri="{FF2B5EF4-FFF2-40B4-BE49-F238E27FC236}">
                <a16:creationId xmlns:a16="http://schemas.microsoft.com/office/drawing/2014/main" id="{773D6B6E-C0D8-9C41-99E7-581F63BB5E29}"/>
              </a:ext>
            </a:extLst>
          </p:cNvPr>
          <p:cNvSpPr txBox="1"/>
          <p:nvPr/>
        </p:nvSpPr>
        <p:spPr>
          <a:xfrm>
            <a:off x="5222917" y="2943185"/>
            <a:ext cx="428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0.5</a:t>
            </a:r>
            <a:endParaRPr lang="en-US" sz="1200" dirty="0">
              <a:latin typeface="Symbol" pitchFamily="18" charset="2"/>
            </a:endParaRPr>
          </a:p>
        </p:txBody>
      </p:sp>
      <p:sp>
        <p:nvSpPr>
          <p:cNvPr id="51" name="ZoneTexte 8">
            <a:extLst>
              <a:ext uri="{FF2B5EF4-FFF2-40B4-BE49-F238E27FC236}">
                <a16:creationId xmlns:a16="http://schemas.microsoft.com/office/drawing/2014/main" id="{AB6F1791-CF4A-AE49-841D-C6B07A333727}"/>
              </a:ext>
            </a:extLst>
          </p:cNvPr>
          <p:cNvSpPr txBox="1"/>
          <p:nvPr/>
        </p:nvSpPr>
        <p:spPr>
          <a:xfrm>
            <a:off x="5379350" y="4280201"/>
            <a:ext cx="28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0</a:t>
            </a:r>
            <a:endParaRPr lang="en-US" sz="1200" dirty="0">
              <a:latin typeface="Symbol" pitchFamily="18" charset="2"/>
            </a:endParaRPr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27D193BB-C363-704C-8176-9447A89451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t="6642" b="72816"/>
          <a:stretch/>
        </p:blipFill>
        <p:spPr bwMode="auto">
          <a:xfrm>
            <a:off x="5173668" y="1952079"/>
            <a:ext cx="3210158" cy="71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CDF26AF0-D9AA-B742-86C9-C0D1E5EB1318}"/>
              </a:ext>
            </a:extLst>
          </p:cNvPr>
          <p:cNvSpPr/>
          <p:nvPr/>
        </p:nvSpPr>
        <p:spPr bwMode="auto">
          <a:xfrm>
            <a:off x="6556894" y="2913936"/>
            <a:ext cx="1465334" cy="1582289"/>
          </a:xfrm>
          <a:prstGeom prst="rect">
            <a:avLst/>
          </a:prstGeom>
          <a:solidFill>
            <a:schemeClr val="accent1">
              <a:lumMod val="75000"/>
              <a:alpha val="17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" charset="0"/>
              <a:ea typeface="ＭＳ Ｐゴシック" charset="0"/>
            </a:endParaRPr>
          </a:p>
        </p:txBody>
      </p:sp>
      <p:sp>
        <p:nvSpPr>
          <p:cNvPr id="54" name="ZoneTexte 8">
            <a:extLst>
              <a:ext uri="{FF2B5EF4-FFF2-40B4-BE49-F238E27FC236}">
                <a16:creationId xmlns:a16="http://schemas.microsoft.com/office/drawing/2014/main" id="{CF33F553-BBD7-994D-970A-D6BF10B6DDF0}"/>
              </a:ext>
            </a:extLst>
          </p:cNvPr>
          <p:cNvSpPr txBox="1"/>
          <p:nvPr/>
        </p:nvSpPr>
        <p:spPr>
          <a:xfrm>
            <a:off x="5509299" y="2707755"/>
            <a:ext cx="1031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nicht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realistisch</a:t>
            </a:r>
            <a:endParaRPr lang="en-US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non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reale</a:t>
            </a:r>
            <a:endParaRPr 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127F4B2-B3DE-E442-9205-9594171A3E12}"/>
              </a:ext>
            </a:extLst>
          </p:cNvPr>
          <p:cNvCxnSpPr>
            <a:stCxn id="54" idx="2"/>
          </p:cNvCxnSpPr>
          <p:nvPr/>
        </p:nvCxnSpPr>
        <p:spPr bwMode="auto">
          <a:xfrm>
            <a:off x="6025158" y="3354086"/>
            <a:ext cx="838772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7" name="ZoneTexte 8">
            <a:extLst>
              <a:ext uri="{FF2B5EF4-FFF2-40B4-BE49-F238E27FC236}">
                <a16:creationId xmlns:a16="http://schemas.microsoft.com/office/drawing/2014/main" id="{6A675359-A898-0547-A6C3-71D9640B100E}"/>
              </a:ext>
            </a:extLst>
          </p:cNvPr>
          <p:cNvSpPr txBox="1"/>
          <p:nvPr/>
        </p:nvSpPr>
        <p:spPr>
          <a:xfrm>
            <a:off x="5076176" y="1116590"/>
            <a:ext cx="324024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Collapse-based or “</a:t>
            </a:r>
            <a:r>
              <a:rPr lang="en-US" sz="1350" b="1" dirty="0" err="1"/>
              <a:t>anticrack</a:t>
            </a:r>
            <a:r>
              <a:rPr lang="en-US" sz="1350" b="1" dirty="0"/>
              <a:t>” models</a:t>
            </a:r>
            <a:endParaRPr lang="en-US" sz="1350" b="1" dirty="0">
              <a:latin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02239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F97F7-085A-BA4F-954F-8A8BF92A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Die Herausforderung | La sfida</a:t>
            </a:r>
          </a:p>
        </p:txBody>
      </p:sp>
      <p:pic>
        <p:nvPicPr>
          <p:cNvPr id="3" name="Disneys Practical Guide to Snow Simulation" descr="Disneys Practical Guide to Snow Simulation">
            <a:hlinkClick r:id="" action="ppaction://media"/>
            <a:extLst>
              <a:ext uri="{FF2B5EF4-FFF2-40B4-BE49-F238E27FC236}">
                <a16:creationId xmlns:a16="http://schemas.microsoft.com/office/drawing/2014/main" id="{A7261233-0E04-7642-8D7C-821BA47282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3" y="3175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9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9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G_3D_02_newrend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ZoneTexte 8"/>
          <p:cNvSpPr txBox="1"/>
          <p:nvPr/>
        </p:nvSpPr>
        <p:spPr>
          <a:xfrm>
            <a:off x="6095070" y="4804946"/>
            <a:ext cx="3059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err="1">
                <a:latin typeface="+mn-lt"/>
              </a:rPr>
              <a:t>Gaume</a:t>
            </a:r>
            <a:r>
              <a:rPr lang="en-US" sz="800" dirty="0">
                <a:latin typeface="+mn-lt"/>
              </a:rPr>
              <a:t> et al., (2018). Dynamic </a:t>
            </a:r>
            <a:r>
              <a:rPr lang="en-US" sz="800" dirty="0" err="1">
                <a:latin typeface="+mn-lt"/>
              </a:rPr>
              <a:t>anticrack</a:t>
            </a:r>
            <a:r>
              <a:rPr lang="en-US" sz="800" dirty="0">
                <a:latin typeface="+mn-lt"/>
              </a:rPr>
              <a:t> propagation in snow. </a:t>
            </a:r>
            <a:r>
              <a:rPr lang="en-US" sz="800" b="1" i="1" dirty="0">
                <a:latin typeface="+mn-lt"/>
              </a:rPr>
              <a:t>Nature Communications</a:t>
            </a:r>
            <a:r>
              <a:rPr lang="en-US" sz="800" b="1" dirty="0">
                <a:latin typeface="+mn-lt"/>
              </a:rPr>
              <a:t>. </a:t>
            </a:r>
            <a:r>
              <a:rPr lang="en-US" sz="800" dirty="0">
                <a:latin typeface="+mn-lt"/>
              </a:rPr>
              <a:t>9(1), 3047</a:t>
            </a:r>
            <a:endParaRPr lang="en-US" sz="800" dirty="0">
              <a:latin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9015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E8E26-8B0F-4445-9597-DA35E0959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DE" dirty="0"/>
              <a:t>Anwendung der Modelle </a:t>
            </a:r>
            <a:br>
              <a:rPr lang="en-DE" dirty="0"/>
            </a:br>
            <a:r>
              <a:rPr lang="en-DE" dirty="0"/>
              <a:t>applicazione modelli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744EF2-23E3-9E43-9B11-87B8BE84A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989" y="1149592"/>
            <a:ext cx="8508255" cy="380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748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E8E26-8B0F-4445-9597-DA35E0959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DE" dirty="0"/>
              <a:t>Anwendung der Modelle </a:t>
            </a:r>
            <a:br>
              <a:rPr lang="en-DE" dirty="0"/>
            </a:br>
            <a:r>
              <a:rPr lang="en-DE" dirty="0"/>
              <a:t>applicazione modelli</a:t>
            </a:r>
          </a:p>
        </p:txBody>
      </p:sp>
      <p:pic>
        <p:nvPicPr>
          <p:cNvPr id="5" name="2-PST02_newColors">
            <a:hlinkClick r:id="" action="ppaction://media"/>
            <a:extLst>
              <a:ext uri="{FF2B5EF4-FFF2-40B4-BE49-F238E27FC236}">
                <a16:creationId xmlns:a16="http://schemas.microsoft.com/office/drawing/2014/main" id="{D6797454-E234-5540-9153-FA13D0667C6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373"/>
                </p14:media>
              </p:ext>
            </p:extLst>
          </p:nvPr>
        </p:nvPicPr>
        <p:blipFill rotWithShape="1">
          <a:blip r:embed="rId4"/>
          <a:srcRect l="1445" t="8706" r="3800" b="7067"/>
          <a:stretch>
            <a:fillRect/>
          </a:stretch>
        </p:blipFill>
        <p:spPr>
          <a:xfrm>
            <a:off x="611560" y="1149592"/>
            <a:ext cx="7973573" cy="398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87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_wl_mpeg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700"/>
                </p14:media>
              </p:ext>
            </p:extLst>
          </p:nvPr>
        </p:nvPicPr>
        <p:blipFill rotWithShape="1">
          <a:blip r:embed="rId5"/>
          <a:srcRect l="9767" t="8029" r="5870" b="9677"/>
          <a:stretch>
            <a:fillRect/>
          </a:stretch>
        </p:blipFill>
        <p:spPr>
          <a:xfrm rot="16200000" flipV="1">
            <a:off x="-737079" y="742605"/>
            <a:ext cx="5147624" cy="3654166"/>
          </a:xfrm>
          <a:prstGeom prst="rect">
            <a:avLst/>
          </a:prstGeom>
        </p:spPr>
      </p:pic>
      <p:sp>
        <p:nvSpPr>
          <p:cNvPr id="3" name="ZoneTexte 8"/>
          <p:cNvSpPr txBox="1"/>
          <p:nvPr/>
        </p:nvSpPr>
        <p:spPr>
          <a:xfrm>
            <a:off x="4932040" y="4804946"/>
            <a:ext cx="4222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err="1">
                <a:latin typeface="+mn-lt"/>
              </a:rPr>
              <a:t>Gaume</a:t>
            </a:r>
            <a:r>
              <a:rPr lang="en-US" sz="800" dirty="0">
                <a:latin typeface="+mn-lt"/>
              </a:rPr>
              <a:t> et al., (2019). Investigating the release and flow of snow avalanches at the slope-scale using a unified model based on the material point method. </a:t>
            </a:r>
            <a:r>
              <a:rPr lang="en-US" sz="800" b="1" i="1" dirty="0">
                <a:latin typeface="+mn-lt"/>
              </a:rPr>
              <a:t>CRST</a:t>
            </a:r>
            <a:r>
              <a:rPr lang="en-US" sz="800" b="1" dirty="0">
                <a:latin typeface="+mn-lt"/>
              </a:rPr>
              <a:t>.168</a:t>
            </a:r>
            <a:r>
              <a:rPr lang="en-US" sz="800" dirty="0">
                <a:latin typeface="+mn-lt"/>
              </a:rPr>
              <a:t>, 102647</a:t>
            </a:r>
            <a:endParaRPr lang="en-US" sz="800" dirty="0">
              <a:latin typeface="Symbol" pitchFamily="18" charset="2"/>
            </a:endParaRPr>
          </a:p>
        </p:txBody>
      </p:sp>
      <p:pic>
        <p:nvPicPr>
          <p:cNvPr id="8" name="Picture 2" descr="Résultat de recherche d'images pour &quot;olaf&quot;">
            <a:extLst>
              <a:ext uri="{FF2B5EF4-FFF2-40B4-BE49-F238E27FC236}">
                <a16:creationId xmlns:a16="http://schemas.microsoft.com/office/drawing/2014/main" id="{3BDDD04D-E1E4-44BF-AF88-ED3C42A7A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744" y="2427734"/>
            <a:ext cx="1506591" cy="197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11B8835C-EFBB-4F4F-9E86-4092F135116B}"/>
              </a:ext>
            </a:extLst>
          </p:cNvPr>
          <p:cNvSpPr/>
          <p:nvPr/>
        </p:nvSpPr>
        <p:spPr bwMode="auto">
          <a:xfrm rot="10004497">
            <a:off x="1882424" y="4006917"/>
            <a:ext cx="2727405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E8822E8-196B-4B99-9206-833BF701BC50}"/>
              </a:ext>
            </a:extLst>
          </p:cNvPr>
          <p:cNvCxnSpPr/>
          <p:nvPr/>
        </p:nvCxnSpPr>
        <p:spPr bwMode="auto">
          <a:xfrm flipV="1">
            <a:off x="3923928" y="267494"/>
            <a:ext cx="0" cy="1872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ZoneTexte 8">
            <a:extLst>
              <a:ext uri="{FF2B5EF4-FFF2-40B4-BE49-F238E27FC236}">
                <a16:creationId xmlns:a16="http://schemas.microsoft.com/office/drawing/2014/main" id="{6B4423BB-7582-4714-BBEA-96B64107FFBE}"/>
              </a:ext>
            </a:extLst>
          </p:cNvPr>
          <p:cNvSpPr txBox="1"/>
          <p:nvPr/>
        </p:nvSpPr>
        <p:spPr>
          <a:xfrm>
            <a:off x="3995936" y="772125"/>
            <a:ext cx="42228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+mn-lt"/>
              </a:rPr>
              <a:t>Hangaufwärts</a:t>
            </a:r>
            <a:r>
              <a:rPr lang="en-US" sz="1400" dirty="0">
                <a:latin typeface="+mn-lt"/>
              </a:rPr>
              <a:t> | Verso il </a:t>
            </a:r>
            <a:r>
              <a:rPr lang="en-US" sz="1400" dirty="0" err="1">
                <a:latin typeface="+mn-lt"/>
              </a:rPr>
              <a:t>pendio</a:t>
            </a:r>
            <a:endParaRPr lang="en-US" sz="1400" dirty="0">
              <a:latin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9790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_wl_mpeg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700"/>
                </p14:media>
              </p:ext>
            </p:extLst>
          </p:nvPr>
        </p:nvPicPr>
        <p:blipFill rotWithShape="1">
          <a:blip r:embed="rId5"/>
          <a:srcRect l="9767" t="8029" r="5870" b="9677"/>
          <a:stretch>
            <a:fillRect/>
          </a:stretch>
        </p:blipFill>
        <p:spPr>
          <a:xfrm rot="16200000" flipV="1">
            <a:off x="-737079" y="742605"/>
            <a:ext cx="5147624" cy="3654166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288" y="627534"/>
            <a:ext cx="5464712" cy="4104456"/>
          </a:xfrm>
          <a:prstGeom prst="rect">
            <a:avLst/>
          </a:prstGeom>
        </p:spPr>
      </p:pic>
      <p:sp>
        <p:nvSpPr>
          <p:cNvPr id="4" name="ZoneTexte 8"/>
          <p:cNvSpPr txBox="1"/>
          <p:nvPr/>
        </p:nvSpPr>
        <p:spPr>
          <a:xfrm>
            <a:off x="4932040" y="4804946"/>
            <a:ext cx="4222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err="1">
                <a:latin typeface="+mn-lt"/>
              </a:rPr>
              <a:t>Gaume</a:t>
            </a:r>
            <a:r>
              <a:rPr lang="en-US" sz="800" dirty="0">
                <a:latin typeface="+mn-lt"/>
              </a:rPr>
              <a:t> et al., (2019). Investigating the release and flow of snow avalanches at the slope-scale using a unified model based on the material point method. </a:t>
            </a:r>
            <a:r>
              <a:rPr lang="en-US" sz="800" b="1" i="1" dirty="0">
                <a:latin typeface="+mn-lt"/>
              </a:rPr>
              <a:t>CRST</a:t>
            </a:r>
            <a:r>
              <a:rPr lang="en-US" sz="800" b="1" dirty="0">
                <a:latin typeface="+mn-lt"/>
              </a:rPr>
              <a:t>.168</a:t>
            </a:r>
            <a:r>
              <a:rPr lang="en-US" sz="800" dirty="0">
                <a:latin typeface="+mn-lt"/>
              </a:rPr>
              <a:t>, 102647</a:t>
            </a:r>
            <a:endParaRPr lang="en-US" sz="800" dirty="0">
              <a:latin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0535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F97F7-085A-BA4F-954F-8A8BF92A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DE" dirty="0"/>
              <a:t>Geschwindigkeit der Bruchfortpflanzung </a:t>
            </a:r>
            <a:r>
              <a:rPr lang="en-GB" dirty="0" err="1"/>
              <a:t>Velocità</a:t>
            </a:r>
            <a:r>
              <a:rPr lang="en-GB" dirty="0"/>
              <a:t> di </a:t>
            </a:r>
            <a:r>
              <a:rPr lang="en-GB" dirty="0" err="1"/>
              <a:t>propagazione</a:t>
            </a:r>
            <a:endParaRPr lang="en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B34457-CAB1-E64A-BA8C-839B02587BB1}"/>
                  </a:ext>
                </a:extLst>
              </p:cNvPr>
              <p:cNvSpPr txBox="1"/>
              <p:nvPr/>
            </p:nvSpPr>
            <p:spPr>
              <a:xfrm>
                <a:off x="796910" y="3422105"/>
                <a:ext cx="312745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3600" b="0" i="1" smtClean="0"/>
                      <m:t>v</m:t>
                    </m:r>
                    <m:r>
                      <a:rPr lang="fr-FR" sz="3600" b="0" i="1" smtClean="0">
                        <a:latin typeface="Cambria Math" panose="02040503050406030204" pitchFamily="18" charset="0"/>
                      </a:rPr>
                      <m:t>≈15−60</m:t>
                    </m:r>
                  </m:oMath>
                </a14:m>
                <a:r>
                  <a:rPr lang="en-US" sz="3600" i="1" dirty="0"/>
                  <a:t> </a:t>
                </a:r>
                <a:r>
                  <a:rPr lang="en-US" sz="3600" dirty="0"/>
                  <a:t>m/s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B34457-CAB1-E64A-BA8C-839B02587B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910" y="3422105"/>
                <a:ext cx="3127459" cy="553998"/>
              </a:xfrm>
              <a:prstGeom prst="rect">
                <a:avLst/>
              </a:prstGeom>
              <a:blipFill>
                <a:blip r:embed="rId2"/>
                <a:stretch>
                  <a:fillRect l="-3226" t="-25000" r="-9677" b="-52273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747630B5-46D8-4F45-A620-29D773174A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02" t="3309" r="58759" b="53193"/>
          <a:stretch/>
        </p:blipFill>
        <p:spPr>
          <a:xfrm>
            <a:off x="395536" y="1286867"/>
            <a:ext cx="3944860" cy="20620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549CE3-0D68-2C40-9397-BC23428307E6}"/>
              </a:ext>
            </a:extLst>
          </p:cNvPr>
          <p:cNvSpPr txBox="1"/>
          <p:nvPr/>
        </p:nvSpPr>
        <p:spPr>
          <a:xfrm>
            <a:off x="1108301" y="4304203"/>
            <a:ext cx="2545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800" dirty="0"/>
              <a:t>van </a:t>
            </a:r>
            <a:r>
              <a:rPr lang="fr-FR" sz="1800" dirty="0" err="1"/>
              <a:t>Herwijnen</a:t>
            </a:r>
            <a:r>
              <a:rPr lang="fr-FR" sz="1800" dirty="0"/>
              <a:t> </a:t>
            </a:r>
            <a:r>
              <a:rPr lang="fr-FR" sz="1800" i="1" dirty="0"/>
              <a:t>et al. </a:t>
            </a:r>
            <a:r>
              <a:rPr lang="fr-FR" sz="1800" dirty="0"/>
              <a:t>(2005)</a:t>
            </a:r>
          </a:p>
          <a:p>
            <a:r>
              <a:rPr lang="fr-FR" sz="1800" dirty="0"/>
              <a:t>Gaume </a:t>
            </a:r>
            <a:r>
              <a:rPr lang="fr-FR" sz="1800" i="1" dirty="0"/>
              <a:t>et al. </a:t>
            </a:r>
            <a:r>
              <a:rPr lang="fr-FR" sz="1800" dirty="0"/>
              <a:t>(2018)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14111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F97F7-085A-BA4F-954F-8A8BF92A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DE" dirty="0"/>
              <a:t>Geschwindigkeit der Bruchfortpflanzung </a:t>
            </a:r>
            <a:r>
              <a:rPr lang="en-GB" dirty="0" err="1"/>
              <a:t>Velocità</a:t>
            </a:r>
            <a:r>
              <a:rPr lang="en-GB" dirty="0"/>
              <a:t> di </a:t>
            </a:r>
            <a:r>
              <a:rPr lang="en-GB" dirty="0" err="1"/>
              <a:t>propagazione</a:t>
            </a:r>
            <a:endParaRPr lang="en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B34457-CAB1-E64A-BA8C-839B02587BB1}"/>
                  </a:ext>
                </a:extLst>
              </p:cNvPr>
              <p:cNvSpPr txBox="1"/>
              <p:nvPr/>
            </p:nvSpPr>
            <p:spPr>
              <a:xfrm>
                <a:off x="796910" y="3422105"/>
                <a:ext cx="312745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3600" b="0" i="1" smtClean="0"/>
                      <m:t>v</m:t>
                    </m:r>
                    <m:r>
                      <a:rPr lang="fr-FR" sz="3600" b="0" i="1" smtClean="0">
                        <a:latin typeface="Cambria Math" panose="02040503050406030204" pitchFamily="18" charset="0"/>
                      </a:rPr>
                      <m:t>≈15−60</m:t>
                    </m:r>
                  </m:oMath>
                </a14:m>
                <a:r>
                  <a:rPr lang="en-US" sz="3600" i="1" dirty="0"/>
                  <a:t> </a:t>
                </a:r>
                <a:r>
                  <a:rPr lang="en-US" sz="3600" dirty="0"/>
                  <a:t>m/s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B34457-CAB1-E64A-BA8C-839B02587B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910" y="3422105"/>
                <a:ext cx="3127459" cy="553998"/>
              </a:xfrm>
              <a:prstGeom prst="rect">
                <a:avLst/>
              </a:prstGeom>
              <a:blipFill>
                <a:blip r:embed="rId2"/>
                <a:stretch>
                  <a:fillRect l="-3226" t="-25000" r="-9677" b="-52273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747630B5-46D8-4F45-A620-29D773174A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02" t="3309" r="58759" b="53193"/>
          <a:stretch/>
        </p:blipFill>
        <p:spPr>
          <a:xfrm>
            <a:off x="395536" y="1286867"/>
            <a:ext cx="3944860" cy="20620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549CE3-0D68-2C40-9397-BC23428307E6}"/>
              </a:ext>
            </a:extLst>
          </p:cNvPr>
          <p:cNvSpPr txBox="1"/>
          <p:nvPr/>
        </p:nvSpPr>
        <p:spPr>
          <a:xfrm>
            <a:off x="1108301" y="4304203"/>
            <a:ext cx="2545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800" dirty="0"/>
              <a:t>van </a:t>
            </a:r>
            <a:r>
              <a:rPr lang="fr-FR" sz="1800" dirty="0" err="1"/>
              <a:t>Herwijnen</a:t>
            </a:r>
            <a:r>
              <a:rPr lang="fr-FR" sz="1800" dirty="0"/>
              <a:t> </a:t>
            </a:r>
            <a:r>
              <a:rPr lang="fr-FR" sz="1800" i="1" dirty="0"/>
              <a:t>et al. </a:t>
            </a:r>
            <a:r>
              <a:rPr lang="fr-FR" sz="1800" dirty="0"/>
              <a:t>(2005)</a:t>
            </a:r>
          </a:p>
          <a:p>
            <a:r>
              <a:rPr lang="fr-FR" sz="1800" dirty="0"/>
              <a:t>Gaume </a:t>
            </a:r>
            <a:r>
              <a:rPr lang="fr-FR" sz="1800" i="1" dirty="0"/>
              <a:t>et al. </a:t>
            </a:r>
            <a:r>
              <a:rPr lang="fr-FR" sz="1800" dirty="0"/>
              <a:t>(2018)</a:t>
            </a:r>
            <a:endParaRPr lang="en-US" sz="1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94B8A1E-1D27-CD4D-A90E-9611CFDA2093}"/>
              </a:ext>
            </a:extLst>
          </p:cNvPr>
          <p:cNvCxnSpPr/>
          <p:nvPr/>
        </p:nvCxnSpPr>
        <p:spPr bwMode="auto">
          <a:xfrm>
            <a:off x="4608004" y="1356615"/>
            <a:ext cx="0" cy="35193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7" name="Image 3">
            <a:extLst>
              <a:ext uri="{FF2B5EF4-FFF2-40B4-BE49-F238E27FC236}">
                <a16:creationId xmlns:a16="http://schemas.microsoft.com/office/drawing/2014/main" id="{DE1C5DA7-DEB8-0E42-ADF6-5C772AC1F0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791" y="1218491"/>
            <a:ext cx="3224870" cy="21472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EAC707-E44B-1643-BB72-25EA4530CBCF}"/>
                  </a:ext>
                </a:extLst>
              </p:cNvPr>
              <p:cNvSpPr txBox="1"/>
              <p:nvPr/>
            </p:nvSpPr>
            <p:spPr>
              <a:xfrm>
                <a:off x="5859291" y="3489039"/>
                <a:ext cx="234038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3600" b="0" i="1" smtClean="0"/>
                      <m:t>v</m:t>
                    </m:r>
                    <m:r>
                      <a:rPr lang="fr-FR" sz="3600" b="0" i="1" smtClean="0">
                        <a:latin typeface="Cambria Math" panose="02040503050406030204" pitchFamily="18" charset="0"/>
                      </a:rPr>
                      <m:t>&gt;100 </m:t>
                    </m:r>
                  </m:oMath>
                </a14:m>
                <a:r>
                  <a:rPr lang="en-US" sz="3600" dirty="0"/>
                  <a:t>m/s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EAC707-E44B-1643-BB72-25EA4530C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291" y="3489039"/>
                <a:ext cx="2340384" cy="553998"/>
              </a:xfrm>
              <a:prstGeom prst="rect">
                <a:avLst/>
              </a:prstGeom>
              <a:blipFill>
                <a:blip r:embed="rId5"/>
                <a:stretch>
                  <a:fillRect l="-4865" t="-24444" r="-12973" b="-48889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7E41424-9B70-1D49-80E5-B94362131B38}"/>
              </a:ext>
            </a:extLst>
          </p:cNvPr>
          <p:cNvSpPr txBox="1"/>
          <p:nvPr/>
        </p:nvSpPr>
        <p:spPr>
          <a:xfrm>
            <a:off x="6118977" y="4315402"/>
            <a:ext cx="18210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800" dirty="0" err="1"/>
              <a:t>Hamre</a:t>
            </a:r>
            <a:r>
              <a:rPr lang="fr-FR" sz="1800" dirty="0"/>
              <a:t> </a:t>
            </a:r>
            <a:r>
              <a:rPr lang="fr-FR" sz="1800" i="1" dirty="0"/>
              <a:t>et al. </a:t>
            </a:r>
            <a:r>
              <a:rPr lang="fr-FR" sz="1800" dirty="0"/>
              <a:t>(2014)</a:t>
            </a:r>
          </a:p>
        </p:txBody>
      </p:sp>
    </p:spTree>
    <p:extLst>
      <p:ext uri="{BB962C8B-B14F-4D97-AF65-F5344CB8AC3E}">
        <p14:creationId xmlns:p14="http://schemas.microsoft.com/office/powerpoint/2010/main" val="1106327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_wl_mpeg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700"/>
                </p14:media>
              </p:ext>
            </p:extLst>
          </p:nvPr>
        </p:nvPicPr>
        <p:blipFill rotWithShape="1">
          <a:blip r:embed="rId5"/>
          <a:srcRect l="9767" t="8029" r="5870" b="9677"/>
          <a:stretch>
            <a:fillRect/>
          </a:stretch>
        </p:blipFill>
        <p:spPr>
          <a:xfrm rot="16200000" flipV="1">
            <a:off x="-737079" y="742605"/>
            <a:ext cx="5147624" cy="3654166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288" y="627534"/>
            <a:ext cx="5464712" cy="4104456"/>
          </a:xfrm>
          <a:prstGeom prst="rect">
            <a:avLst/>
          </a:prstGeom>
        </p:spPr>
      </p:pic>
      <p:sp>
        <p:nvSpPr>
          <p:cNvPr id="4" name="ZoneTexte 8"/>
          <p:cNvSpPr txBox="1"/>
          <p:nvPr/>
        </p:nvSpPr>
        <p:spPr>
          <a:xfrm>
            <a:off x="4932040" y="4804946"/>
            <a:ext cx="4222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err="1">
                <a:latin typeface="+mn-lt"/>
              </a:rPr>
              <a:t>Gaume</a:t>
            </a:r>
            <a:r>
              <a:rPr lang="en-US" sz="800" dirty="0">
                <a:latin typeface="+mn-lt"/>
              </a:rPr>
              <a:t> et al., (2019). Investigating the release and flow of snow avalanches at the slope-scale using a unified model based on the material point method. </a:t>
            </a:r>
            <a:r>
              <a:rPr lang="en-US" sz="800" b="1" i="1" dirty="0">
                <a:latin typeface="+mn-lt"/>
              </a:rPr>
              <a:t>CRST</a:t>
            </a:r>
            <a:r>
              <a:rPr lang="en-US" sz="800" b="1" dirty="0">
                <a:latin typeface="+mn-lt"/>
              </a:rPr>
              <a:t>.168</a:t>
            </a:r>
            <a:r>
              <a:rPr lang="en-US" sz="800" dirty="0">
                <a:latin typeface="+mn-lt"/>
              </a:rPr>
              <a:t>, 102647</a:t>
            </a:r>
            <a:endParaRPr lang="en-US" sz="800" dirty="0">
              <a:latin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1544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49334-AE1B-264B-B841-788B0622E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DE" dirty="0"/>
              <a:t>Geschwindigkeit der Bruchfortpflanzung </a:t>
            </a:r>
            <a:r>
              <a:rPr lang="en-GB" dirty="0" err="1"/>
              <a:t>Velocità</a:t>
            </a:r>
            <a:r>
              <a:rPr lang="en-GB" dirty="0"/>
              <a:t> di </a:t>
            </a:r>
            <a:r>
              <a:rPr lang="en-GB" dirty="0" err="1"/>
              <a:t>propagazione</a:t>
            </a:r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BD0C32-B105-3F41-AFEE-FBB0F2308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3358"/>
            <a:ext cx="4819003" cy="30359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E45C2D-DFFD-7242-A718-2B1190357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5318" y="1605775"/>
            <a:ext cx="4628682" cy="315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73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49334-AE1B-264B-B841-788B0622E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DE" dirty="0"/>
              <a:t>Geschwindigkeit der Bruchfortpflanzung </a:t>
            </a:r>
            <a:r>
              <a:rPr lang="en-GB" dirty="0" err="1"/>
              <a:t>Velocità</a:t>
            </a:r>
            <a:r>
              <a:rPr lang="en-GB" dirty="0"/>
              <a:t> di </a:t>
            </a:r>
            <a:r>
              <a:rPr lang="en-GB" dirty="0" err="1"/>
              <a:t>propagazione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AB3FE6-25EA-3A47-AF6F-AAFDF4D91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769" y="1017825"/>
            <a:ext cx="6721608" cy="392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1476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49334-AE1B-264B-B841-788B0622E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DE" dirty="0"/>
              <a:t>Geschwindigkeit der Bruchfortpflanzung </a:t>
            </a:r>
            <a:r>
              <a:rPr lang="en-GB" dirty="0" err="1"/>
              <a:t>Velocità</a:t>
            </a:r>
            <a:r>
              <a:rPr lang="en-GB" dirty="0"/>
              <a:t> di </a:t>
            </a:r>
            <a:r>
              <a:rPr lang="en-GB" dirty="0" err="1"/>
              <a:t>propagazione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ED6636-828A-3448-9A84-BAC38F95E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7953"/>
            <a:ext cx="9144000" cy="420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165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CBF5A-791B-CB4D-9B46-CA66668E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err="1"/>
              <a:t>Auslösung</a:t>
            </a:r>
            <a:r>
              <a:rPr lang="en-GB" sz="2800" dirty="0"/>
              <a:t> von </a:t>
            </a:r>
            <a:r>
              <a:rPr lang="en-GB" sz="2800" dirty="0" err="1"/>
              <a:t>Schneebrettlawinen</a:t>
            </a:r>
            <a:br>
              <a:rPr lang="en-GB" sz="2800" dirty="0"/>
            </a:br>
            <a:r>
              <a:rPr lang="en-GB" sz="2800" dirty="0" err="1"/>
              <a:t>Distacco</a:t>
            </a:r>
            <a:r>
              <a:rPr lang="en-GB" sz="2800" dirty="0"/>
              <a:t> </a:t>
            </a:r>
            <a:r>
              <a:rPr lang="en-GB" sz="2800" dirty="0" err="1"/>
              <a:t>valanghe</a:t>
            </a:r>
            <a:r>
              <a:rPr lang="en-GB" sz="2800" dirty="0"/>
              <a:t> a </a:t>
            </a:r>
            <a:r>
              <a:rPr lang="en-GB" sz="2800" dirty="0" err="1"/>
              <a:t>lastrone</a:t>
            </a:r>
            <a:r>
              <a:rPr lang="en-GB" sz="2800" dirty="0"/>
              <a:t> di neve </a:t>
            </a:r>
            <a:r>
              <a:rPr lang="en-GB" sz="2800" dirty="0" err="1"/>
              <a:t>asciutta</a:t>
            </a:r>
            <a:endParaRPr lang="en-DE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0DF2C9-5A79-2748-BC6E-51B786880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16" y="1119978"/>
            <a:ext cx="7344816" cy="3929619"/>
          </a:xfrm>
          <a:prstGeom prst="rect">
            <a:avLst/>
          </a:prstGeom>
        </p:spPr>
      </p:pic>
      <p:sp>
        <p:nvSpPr>
          <p:cNvPr id="5" name="Abgerundetes Rechteck 45">
            <a:extLst>
              <a:ext uri="{FF2B5EF4-FFF2-40B4-BE49-F238E27FC236}">
                <a16:creationId xmlns:a16="http://schemas.microsoft.com/office/drawing/2014/main" id="{678102EB-0348-1847-91FC-DF755B8A5CD2}"/>
              </a:ext>
            </a:extLst>
          </p:cNvPr>
          <p:cNvSpPr/>
          <p:nvPr/>
        </p:nvSpPr>
        <p:spPr bwMode="auto">
          <a:xfrm>
            <a:off x="7411457" y="4911411"/>
            <a:ext cx="2448272" cy="276372"/>
          </a:xfrm>
          <a:prstGeom prst="roundRect">
            <a:avLst>
              <a:gd name="adj" fmla="val 1308"/>
            </a:avLst>
          </a:prstGeom>
          <a:noFill/>
          <a:ln w="381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143946" tIns="45702" rIns="143946" bIns="45702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Adapted from </a:t>
            </a:r>
            <a:r>
              <a:rPr lang="en-US" sz="8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Schweizer</a:t>
            </a:r>
            <a:r>
              <a:rPr lang="en-US" sz="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et al., (2016)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AF03E-57ED-E04A-841E-4A3EBB58CA0D}"/>
              </a:ext>
            </a:extLst>
          </p:cNvPr>
          <p:cNvSpPr txBox="1"/>
          <p:nvPr/>
        </p:nvSpPr>
        <p:spPr>
          <a:xfrm>
            <a:off x="6468177" y="-38501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endParaRPr lang="en-DE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4E94E4-1901-B240-A5EE-D8576C1EADA1}"/>
              </a:ext>
            </a:extLst>
          </p:cNvPr>
          <p:cNvSpPr/>
          <p:nvPr/>
        </p:nvSpPr>
        <p:spPr bwMode="auto">
          <a:xfrm>
            <a:off x="2843808" y="1099944"/>
            <a:ext cx="4680520" cy="211987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31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49334-AE1B-264B-B841-788B0622E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DE" dirty="0"/>
              <a:t>Geschwindigkeit der Bruchfortpflanzung </a:t>
            </a:r>
            <a:r>
              <a:rPr lang="en-GB" dirty="0" err="1"/>
              <a:t>Velocità</a:t>
            </a:r>
            <a:r>
              <a:rPr lang="en-GB" dirty="0"/>
              <a:t> di </a:t>
            </a:r>
            <a:r>
              <a:rPr lang="en-GB" dirty="0" err="1"/>
              <a:t>propagazione</a:t>
            </a:r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52CC61-7239-724D-A67D-B510B53F9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4948"/>
            <a:ext cx="9144000" cy="426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377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F97F7-085A-BA4F-954F-8A8BF92A5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474" y="-58298"/>
            <a:ext cx="7834194" cy="674222"/>
          </a:xfrm>
        </p:spPr>
        <p:txBody>
          <a:bodyPr/>
          <a:lstStyle/>
          <a:p>
            <a:endParaRPr lang="en-DE" dirty="0"/>
          </a:p>
        </p:txBody>
      </p:sp>
      <p:pic>
        <p:nvPicPr>
          <p:cNvPr id="4" name="movie_55_0-60deg">
            <a:hlinkClick r:id="" action="ppaction://media"/>
            <a:extLst>
              <a:ext uri="{FF2B5EF4-FFF2-40B4-BE49-F238E27FC236}">
                <a16:creationId xmlns:a16="http://schemas.microsoft.com/office/drawing/2014/main" id="{EE9DDCC6-5D62-D041-AB8D-A796292DFB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10800"/>
          <a:stretch/>
        </p:blipFill>
        <p:spPr>
          <a:xfrm>
            <a:off x="0" y="221943"/>
            <a:ext cx="9144000" cy="4587974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29D0780-165F-A240-94A9-F4AA570B4346}"/>
              </a:ext>
            </a:extLst>
          </p:cNvPr>
          <p:cNvCxnSpPr/>
          <p:nvPr/>
        </p:nvCxnSpPr>
        <p:spPr bwMode="auto">
          <a:xfrm>
            <a:off x="611560" y="2937709"/>
            <a:ext cx="7920880" cy="0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stealth" w="lg" len="lg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3E89BA-68FE-3346-9CB0-610E314F0C5C}"/>
                  </a:ext>
                </a:extLst>
              </p:cNvPr>
              <p:cNvSpPr txBox="1"/>
              <p:nvPr/>
            </p:nvSpPr>
            <p:spPr>
              <a:xfrm>
                <a:off x="4143360" y="2480387"/>
                <a:ext cx="87338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30 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2800" i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3E89BA-68FE-3346-9CB0-610E314F0C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360" y="2480387"/>
                <a:ext cx="873381" cy="430887"/>
              </a:xfrm>
              <a:prstGeom prst="rect">
                <a:avLst/>
              </a:prstGeom>
              <a:blipFill>
                <a:blip r:embed="rId5"/>
                <a:stretch>
                  <a:fillRect l="-8571" t="-8571" r="-2857" b="-34286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5A2D64A-611C-C849-AD05-8207A2CB795C}"/>
              </a:ext>
            </a:extLst>
          </p:cNvPr>
          <p:cNvCxnSpPr/>
          <p:nvPr/>
        </p:nvCxnSpPr>
        <p:spPr bwMode="auto">
          <a:xfrm flipV="1">
            <a:off x="899592" y="777469"/>
            <a:ext cx="0" cy="1224136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stealth" w="lg" len="lg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7AF5EC-DB53-0A44-AC60-16E5E13BDED6}"/>
                  </a:ext>
                </a:extLst>
              </p:cNvPr>
              <p:cNvSpPr txBox="1"/>
              <p:nvPr/>
            </p:nvSpPr>
            <p:spPr>
              <a:xfrm>
                <a:off x="938816" y="1174093"/>
                <a:ext cx="94711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0.5 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2800" i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7AF5EC-DB53-0A44-AC60-16E5E13BDE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816" y="1174093"/>
                <a:ext cx="947118" cy="430887"/>
              </a:xfrm>
              <a:prstGeom prst="rect">
                <a:avLst/>
              </a:prstGeom>
              <a:blipFill>
                <a:blip r:embed="rId6"/>
                <a:stretch>
                  <a:fillRect l="-6579" t="-8571" r="-2632" b="-34286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5A349B-D48C-4847-84CC-6200DD7A0EC4}"/>
                  </a:ext>
                </a:extLst>
              </p:cNvPr>
              <p:cNvSpPr txBox="1"/>
              <p:nvPr/>
            </p:nvSpPr>
            <p:spPr>
              <a:xfrm>
                <a:off x="3991108" y="1211520"/>
                <a:ext cx="147316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l-GR" sz="3600" i="1" smtClean="0"/>
                        <m:t>ψ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=0°</m:t>
                      </m:r>
                    </m:oMath>
                  </m:oMathPara>
                </a14:m>
                <a:endParaRPr lang="en-US" sz="3600" i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5A349B-D48C-4847-84CC-6200DD7A0E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1108" y="1211520"/>
                <a:ext cx="1473160" cy="553998"/>
              </a:xfrm>
              <a:prstGeom prst="rect">
                <a:avLst/>
              </a:prstGeom>
              <a:blipFill>
                <a:blip r:embed="rId7"/>
                <a:stretch>
                  <a:fillRect l="-8547" r="-5983" b="-24444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7983CEA-836F-7F4F-973F-1A003AEB4B56}"/>
                  </a:ext>
                </a:extLst>
              </p:cNvPr>
              <p:cNvSpPr txBox="1"/>
              <p:nvPr/>
            </p:nvSpPr>
            <p:spPr>
              <a:xfrm>
                <a:off x="3995935" y="3585781"/>
                <a:ext cx="174887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l-GR" sz="3600" i="1" smtClean="0"/>
                        <m:t>ψ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=35°</m:t>
                      </m:r>
                    </m:oMath>
                  </m:oMathPara>
                </a14:m>
                <a:endParaRPr lang="en-US" sz="3600" i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7983CEA-836F-7F4F-973F-1A003AEB4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5" y="3585781"/>
                <a:ext cx="1748877" cy="553998"/>
              </a:xfrm>
              <a:prstGeom prst="rect">
                <a:avLst/>
              </a:prstGeom>
              <a:blipFill>
                <a:blip r:embed="rId8"/>
                <a:stretch>
                  <a:fillRect l="-6475" r="-4317" b="-27273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60AFF12-43C1-AD45-A324-BFB9ED3FB8B7}"/>
              </a:ext>
            </a:extLst>
          </p:cNvPr>
          <p:cNvCxnSpPr/>
          <p:nvPr/>
        </p:nvCxnSpPr>
        <p:spPr bwMode="auto">
          <a:xfrm>
            <a:off x="7960422" y="874177"/>
            <a:ext cx="0" cy="504056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4ED79B0-FDAF-164B-9D2E-2080A0BEF37A}"/>
                  </a:ext>
                </a:extLst>
              </p:cNvPr>
              <p:cNvSpPr txBox="1"/>
              <p:nvPr/>
            </p:nvSpPr>
            <p:spPr>
              <a:xfrm>
                <a:off x="8104438" y="738729"/>
                <a:ext cx="42800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i="1" smtClean="0"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US" sz="3600" b="1" i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4ED79B0-FDAF-164B-9D2E-2080A0BEF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4438" y="738729"/>
                <a:ext cx="428002" cy="553998"/>
              </a:xfrm>
              <a:prstGeom prst="rect">
                <a:avLst/>
              </a:prstGeom>
              <a:blipFill>
                <a:blip r:embed="rId9"/>
                <a:stretch>
                  <a:fillRect l="-22857" r="-25714" b="-27273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FE02262-687D-B040-9790-002EEC006F59}"/>
              </a:ext>
            </a:extLst>
          </p:cNvPr>
          <p:cNvCxnSpPr/>
          <p:nvPr/>
        </p:nvCxnSpPr>
        <p:spPr bwMode="auto">
          <a:xfrm flipH="1">
            <a:off x="7764668" y="3340404"/>
            <a:ext cx="288032" cy="479085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F1DD5F0-B163-9348-95E6-B061B87F717C}"/>
                  </a:ext>
                </a:extLst>
              </p:cNvPr>
              <p:cNvSpPr txBox="1"/>
              <p:nvPr/>
            </p:nvSpPr>
            <p:spPr>
              <a:xfrm>
                <a:off x="8104438" y="3171417"/>
                <a:ext cx="42800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i="1" smtClean="0"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US" sz="3600" b="1" i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F1DD5F0-B163-9348-95E6-B061B87F7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4438" y="3171417"/>
                <a:ext cx="428002" cy="553998"/>
              </a:xfrm>
              <a:prstGeom prst="rect">
                <a:avLst/>
              </a:prstGeom>
              <a:blipFill>
                <a:blip r:embed="rId10"/>
                <a:stretch>
                  <a:fillRect l="-22857" r="-25714" b="-24444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421040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Supplementary_movie_2_cut">
            <a:hlinkClick r:id="" action="ppaction://media"/>
            <a:extLst>
              <a:ext uri="{FF2B5EF4-FFF2-40B4-BE49-F238E27FC236}">
                <a16:creationId xmlns:a16="http://schemas.microsoft.com/office/drawing/2014/main" id="{D670AD0D-066E-44D9-B32E-02A7555696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5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11_NAX_TH_50_5_FP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2859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8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67494"/>
            <a:ext cx="6238454" cy="463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428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1226_avalanche_escalar_aragon_x2Rez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31640" y="0"/>
            <a:ext cx="2911475" cy="5143500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2D95FCCA-2C86-4000-BBBD-7F80C49E542A}"/>
              </a:ext>
            </a:extLst>
          </p:cNvPr>
          <p:cNvSpPr txBox="1">
            <a:spLocks/>
          </p:cNvSpPr>
          <p:nvPr/>
        </p:nvSpPr>
        <p:spPr bwMode="auto">
          <a:xfrm>
            <a:off x="7380312" y="4731990"/>
            <a:ext cx="1529408" cy="339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+mj-ea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fr-FR" sz="1400" b="0" kern="0" dirty="0">
                <a:effectLst/>
              </a:rPr>
              <a:t>© </a:t>
            </a:r>
            <a:r>
              <a:rPr lang="fr-FR" sz="1400" b="0" kern="0" dirty="0" err="1">
                <a:effectLst/>
              </a:rPr>
              <a:t>Arriskeus</a:t>
            </a:r>
            <a:endParaRPr lang="fr-FR" sz="1400" b="0" kern="0" dirty="0">
              <a:effectLst/>
            </a:endParaRPr>
          </a:p>
          <a:p>
            <a:pPr algn="ctr"/>
            <a:endParaRPr lang="fr-FR" sz="1400" b="0" kern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8065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01226_avalanche_escalar_aragon_defor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31640" y="20538"/>
            <a:ext cx="33909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6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14" y="377185"/>
            <a:ext cx="5852172" cy="438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8243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ED43A-880C-3141-AA67-22B35B846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DE" dirty="0"/>
              <a:t>Einfachere Modelle | modelli piu semplici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DF75B5C-64E0-D14D-98A3-4E3C6173A482}"/>
              </a:ext>
            </a:extLst>
          </p:cNvPr>
          <p:cNvSpPr txBox="1">
            <a:spLocks/>
          </p:cNvSpPr>
          <p:nvPr/>
        </p:nvSpPr>
        <p:spPr bwMode="auto">
          <a:xfrm>
            <a:off x="2339752" y="850085"/>
            <a:ext cx="4104456" cy="378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fr-FR" sz="2000" b="1" dirty="0">
                <a:solidFill>
                  <a:srgbClr val="0099CC"/>
                </a:solidFill>
                <a:latin typeface="+mj-lt"/>
              </a:rPr>
              <a:t>3D MPM</a:t>
            </a:r>
          </a:p>
        </p:txBody>
      </p:sp>
      <p:pic>
        <p:nvPicPr>
          <p:cNvPr id="5" name="elastic">
            <a:hlinkClick r:id="" action="ppaction://media"/>
            <a:extLst>
              <a:ext uri="{FF2B5EF4-FFF2-40B4-BE49-F238E27FC236}">
                <a16:creationId xmlns:a16="http://schemas.microsoft.com/office/drawing/2014/main" id="{B151FC1E-5A54-C940-AEF6-FBF9A4977C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25744" t="11352" r="31731" b="14449"/>
          <a:stretch/>
        </p:blipFill>
        <p:spPr>
          <a:xfrm>
            <a:off x="5073275" y="1275605"/>
            <a:ext cx="3888432" cy="3816425"/>
          </a:xfrm>
          <a:prstGeom prst="rect">
            <a:avLst/>
          </a:prstGeom>
        </p:spPr>
      </p:pic>
      <p:pic>
        <p:nvPicPr>
          <p:cNvPr id="6" name="avalanche18">
            <a:hlinkClick r:id="" action="ppaction://media"/>
            <a:extLst>
              <a:ext uri="{FF2B5EF4-FFF2-40B4-BE49-F238E27FC236}">
                <a16:creationId xmlns:a16="http://schemas.microsoft.com/office/drawing/2014/main" id="{1137836C-DCC6-F54F-8CA0-7B258584036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31101" t="21790" r="38188" b="20811"/>
          <a:stretch/>
        </p:blipFill>
        <p:spPr>
          <a:xfrm rot="16200000">
            <a:off x="711669" y="1087682"/>
            <a:ext cx="3904239" cy="4104457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50751621-1546-0F43-9F8E-DFA7A462666D}"/>
              </a:ext>
            </a:extLst>
          </p:cNvPr>
          <p:cNvSpPr txBox="1">
            <a:spLocks/>
          </p:cNvSpPr>
          <p:nvPr/>
        </p:nvSpPr>
        <p:spPr bwMode="auto">
          <a:xfrm>
            <a:off x="6120173" y="846730"/>
            <a:ext cx="4104456" cy="378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fr-FR" sz="2000" b="1" dirty="0">
                <a:solidFill>
                  <a:srgbClr val="0099CC"/>
                </a:solidFill>
                <a:latin typeface="+mj-lt"/>
              </a:rPr>
              <a:t>DA MPM</a:t>
            </a:r>
          </a:p>
        </p:txBody>
      </p:sp>
    </p:spTree>
    <p:extLst>
      <p:ext uri="{BB962C8B-B14F-4D97-AF65-F5344CB8AC3E}">
        <p14:creationId xmlns:p14="http://schemas.microsoft.com/office/powerpoint/2010/main" val="29591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5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ED43A-880C-3141-AA67-22B35B846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DE" dirty="0"/>
              <a:t>Einfachere Modelle | modelli piu semplici</a:t>
            </a:r>
          </a:p>
        </p:txBody>
      </p:sp>
      <p:pic>
        <p:nvPicPr>
          <p:cNvPr id="8" name="L120_dx10_prime">
            <a:hlinkClick r:id="" action="ppaction://media"/>
            <a:extLst>
              <a:ext uri="{FF2B5EF4-FFF2-40B4-BE49-F238E27FC236}">
                <a16:creationId xmlns:a16="http://schemas.microsoft.com/office/drawing/2014/main" id="{EDD72786-81C8-A84A-BE1F-0EA80BE108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7542" t="5155" r="29458" b="12246"/>
          <a:stretch/>
        </p:blipFill>
        <p:spPr>
          <a:xfrm>
            <a:off x="1855271" y="1005056"/>
            <a:ext cx="5433458" cy="400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7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CBF5A-791B-CB4D-9B46-CA66668E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err="1"/>
              <a:t>Auslösung</a:t>
            </a:r>
            <a:r>
              <a:rPr lang="en-GB" sz="2800" dirty="0"/>
              <a:t> von </a:t>
            </a:r>
            <a:r>
              <a:rPr lang="en-GB" sz="2800" dirty="0" err="1"/>
              <a:t>Schneebrettlawinen</a:t>
            </a:r>
            <a:br>
              <a:rPr lang="en-GB" sz="2800" dirty="0"/>
            </a:br>
            <a:r>
              <a:rPr lang="en-GB" sz="2800" dirty="0" err="1"/>
              <a:t>Distacco</a:t>
            </a:r>
            <a:r>
              <a:rPr lang="en-GB" sz="2800" dirty="0"/>
              <a:t> </a:t>
            </a:r>
            <a:r>
              <a:rPr lang="en-GB" sz="2800" dirty="0" err="1"/>
              <a:t>valanghe</a:t>
            </a:r>
            <a:r>
              <a:rPr lang="en-GB" sz="2800" dirty="0"/>
              <a:t> a </a:t>
            </a:r>
            <a:r>
              <a:rPr lang="en-GB" sz="2800" dirty="0" err="1"/>
              <a:t>lastrone</a:t>
            </a:r>
            <a:r>
              <a:rPr lang="en-GB" sz="2800" dirty="0"/>
              <a:t> di neve </a:t>
            </a:r>
            <a:r>
              <a:rPr lang="en-GB" sz="2800" dirty="0" err="1"/>
              <a:t>asciutta</a:t>
            </a:r>
            <a:endParaRPr lang="en-DE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0DF2C9-5A79-2748-BC6E-51B786880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16" y="1119978"/>
            <a:ext cx="7344816" cy="3929619"/>
          </a:xfrm>
          <a:prstGeom prst="rect">
            <a:avLst/>
          </a:prstGeom>
        </p:spPr>
      </p:pic>
      <p:sp>
        <p:nvSpPr>
          <p:cNvPr id="5" name="Abgerundetes Rechteck 45">
            <a:extLst>
              <a:ext uri="{FF2B5EF4-FFF2-40B4-BE49-F238E27FC236}">
                <a16:creationId xmlns:a16="http://schemas.microsoft.com/office/drawing/2014/main" id="{678102EB-0348-1847-91FC-DF755B8A5CD2}"/>
              </a:ext>
            </a:extLst>
          </p:cNvPr>
          <p:cNvSpPr/>
          <p:nvPr/>
        </p:nvSpPr>
        <p:spPr bwMode="auto">
          <a:xfrm>
            <a:off x="7411457" y="4911411"/>
            <a:ext cx="2448272" cy="276372"/>
          </a:xfrm>
          <a:prstGeom prst="roundRect">
            <a:avLst>
              <a:gd name="adj" fmla="val 1308"/>
            </a:avLst>
          </a:prstGeom>
          <a:noFill/>
          <a:ln w="381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143946" tIns="45702" rIns="143946" bIns="45702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Adapted from </a:t>
            </a:r>
            <a:r>
              <a:rPr lang="en-US" sz="8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Schweizer</a:t>
            </a:r>
            <a:r>
              <a:rPr lang="en-US" sz="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et al., (2016)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AF03E-57ED-E04A-841E-4A3EBB58CA0D}"/>
              </a:ext>
            </a:extLst>
          </p:cNvPr>
          <p:cNvSpPr txBox="1"/>
          <p:nvPr/>
        </p:nvSpPr>
        <p:spPr>
          <a:xfrm>
            <a:off x="6468177" y="-38501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endParaRPr lang="en-DE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4E94E4-1901-B240-A5EE-D8576C1EADA1}"/>
              </a:ext>
            </a:extLst>
          </p:cNvPr>
          <p:cNvSpPr/>
          <p:nvPr/>
        </p:nvSpPr>
        <p:spPr bwMode="auto">
          <a:xfrm>
            <a:off x="2843808" y="1099944"/>
            <a:ext cx="1467694" cy="211987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1255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0B9236-4E1A-477B-8D8E-0A591EECF6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1876887" y="4216"/>
            <a:ext cx="4535714" cy="5143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4731AF7-63AB-489E-8FAB-70EC898530FF}"/>
              </a:ext>
            </a:extLst>
          </p:cNvPr>
          <p:cNvSpPr txBox="1"/>
          <p:nvPr/>
        </p:nvSpPr>
        <p:spPr>
          <a:xfrm>
            <a:off x="5000" y="4833707"/>
            <a:ext cx="38099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 Light" panose="020F0302020204030204" pitchFamily="34" charset="0"/>
                <a:cs typeface="Calibri Light" panose="020F0302020204030204" pitchFamily="34" charset="0"/>
              </a:rPr>
              <a:t>© Montagne magazine</a:t>
            </a:r>
          </a:p>
        </p:txBody>
      </p:sp>
    </p:spTree>
    <p:extLst>
      <p:ext uri="{BB962C8B-B14F-4D97-AF65-F5344CB8AC3E}">
        <p14:creationId xmlns:p14="http://schemas.microsoft.com/office/powerpoint/2010/main" val="6268676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0B9236-4E1A-477B-8D8E-0A591EECF6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1876887" y="4216"/>
            <a:ext cx="4535714" cy="5143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4731AF7-63AB-489E-8FAB-70EC898530FF}"/>
              </a:ext>
            </a:extLst>
          </p:cNvPr>
          <p:cNvSpPr txBox="1"/>
          <p:nvPr/>
        </p:nvSpPr>
        <p:spPr>
          <a:xfrm>
            <a:off x="5000" y="4833707"/>
            <a:ext cx="38099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 Light" panose="020F0302020204030204" pitchFamily="34" charset="0"/>
                <a:cs typeface="Calibri Light" panose="020F0302020204030204" pitchFamily="34" charset="0"/>
              </a:rPr>
              <a:t>© Montagne magazine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53CDC3C-70DE-42C9-AAD2-ACED781C5BA8}"/>
              </a:ext>
            </a:extLst>
          </p:cNvPr>
          <p:cNvCxnSpPr>
            <a:cxnSpLocks/>
          </p:cNvCxnSpPr>
          <p:nvPr/>
        </p:nvCxnSpPr>
        <p:spPr bwMode="auto">
          <a:xfrm>
            <a:off x="4788024" y="1963306"/>
            <a:ext cx="1512168" cy="82446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EB59E86-FBD5-4D41-859C-6CB46B2CFBCA}"/>
              </a:ext>
            </a:extLst>
          </p:cNvPr>
          <p:cNvCxnSpPr>
            <a:cxnSpLocks/>
          </p:cNvCxnSpPr>
          <p:nvPr/>
        </p:nvCxnSpPr>
        <p:spPr bwMode="auto">
          <a:xfrm flipV="1">
            <a:off x="4067944" y="1851670"/>
            <a:ext cx="648072" cy="576064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CAD022-0B52-4EC5-AD3C-20988B254412}"/>
              </a:ext>
            </a:extLst>
          </p:cNvPr>
          <p:cNvCxnSpPr>
            <a:cxnSpLocks/>
          </p:cNvCxnSpPr>
          <p:nvPr/>
        </p:nvCxnSpPr>
        <p:spPr bwMode="auto">
          <a:xfrm flipV="1">
            <a:off x="3814999" y="2571750"/>
            <a:ext cx="396961" cy="36004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532143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8EDEA-288E-4FBB-B383-1F09DAEEB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6" name="Picture 5" descr="IMG_1179.jpg">
            <a:extLst>
              <a:ext uri="{FF2B5EF4-FFF2-40B4-BE49-F238E27FC236}">
                <a16:creationId xmlns:a16="http://schemas.microsoft.com/office/drawing/2014/main" id="{ED9797EB-FA8C-43A6-AA48-A082E89AAE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751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6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CBF5A-791B-CB4D-9B46-CA66668E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err="1"/>
              <a:t>Auslösung</a:t>
            </a:r>
            <a:r>
              <a:rPr lang="en-GB" sz="2800" dirty="0"/>
              <a:t> von </a:t>
            </a:r>
            <a:r>
              <a:rPr lang="en-GB" sz="2800" dirty="0" err="1"/>
              <a:t>Schneebrettlawinen</a:t>
            </a:r>
            <a:br>
              <a:rPr lang="en-GB" sz="2800" dirty="0"/>
            </a:br>
            <a:r>
              <a:rPr lang="en-GB" sz="2800" dirty="0" err="1"/>
              <a:t>Distacco</a:t>
            </a:r>
            <a:r>
              <a:rPr lang="en-GB" sz="2800" dirty="0"/>
              <a:t> </a:t>
            </a:r>
            <a:r>
              <a:rPr lang="en-GB" sz="2800" dirty="0" err="1"/>
              <a:t>valanghe</a:t>
            </a:r>
            <a:r>
              <a:rPr lang="en-GB" sz="2800" dirty="0"/>
              <a:t> a </a:t>
            </a:r>
            <a:r>
              <a:rPr lang="en-GB" sz="2800" dirty="0" err="1"/>
              <a:t>lastrone</a:t>
            </a:r>
            <a:r>
              <a:rPr lang="en-GB" sz="2800" dirty="0"/>
              <a:t> di neve </a:t>
            </a:r>
            <a:r>
              <a:rPr lang="en-GB" sz="2800" dirty="0" err="1"/>
              <a:t>asciutta</a:t>
            </a:r>
            <a:endParaRPr lang="en-DE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0DF2C9-5A79-2748-BC6E-51B786880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16" y="1119978"/>
            <a:ext cx="7344816" cy="3929619"/>
          </a:xfrm>
          <a:prstGeom prst="rect">
            <a:avLst/>
          </a:prstGeom>
        </p:spPr>
      </p:pic>
      <p:sp>
        <p:nvSpPr>
          <p:cNvPr id="5" name="Abgerundetes Rechteck 45">
            <a:extLst>
              <a:ext uri="{FF2B5EF4-FFF2-40B4-BE49-F238E27FC236}">
                <a16:creationId xmlns:a16="http://schemas.microsoft.com/office/drawing/2014/main" id="{678102EB-0348-1847-91FC-DF755B8A5CD2}"/>
              </a:ext>
            </a:extLst>
          </p:cNvPr>
          <p:cNvSpPr/>
          <p:nvPr/>
        </p:nvSpPr>
        <p:spPr bwMode="auto">
          <a:xfrm>
            <a:off x="7228577" y="4934233"/>
            <a:ext cx="2448272" cy="276372"/>
          </a:xfrm>
          <a:prstGeom prst="roundRect">
            <a:avLst>
              <a:gd name="adj" fmla="val 1308"/>
            </a:avLst>
          </a:prstGeom>
          <a:noFill/>
          <a:ln w="381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143946" tIns="45702" rIns="143946" bIns="45702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Adapted from </a:t>
            </a:r>
            <a:r>
              <a:rPr lang="en-US" sz="8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Schweizer</a:t>
            </a:r>
            <a:r>
              <a:rPr lang="en-US" sz="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et al., (2016)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AF03E-57ED-E04A-841E-4A3EBB58CA0D}"/>
              </a:ext>
            </a:extLst>
          </p:cNvPr>
          <p:cNvSpPr txBox="1"/>
          <p:nvPr/>
        </p:nvSpPr>
        <p:spPr>
          <a:xfrm>
            <a:off x="6468177" y="-38501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endParaRPr lang="en-DE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4E94E4-1901-B240-A5EE-D8576C1EADA1}"/>
              </a:ext>
            </a:extLst>
          </p:cNvPr>
          <p:cNvSpPr/>
          <p:nvPr/>
        </p:nvSpPr>
        <p:spPr bwMode="auto">
          <a:xfrm>
            <a:off x="459055" y="1099944"/>
            <a:ext cx="2335351" cy="211987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431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hatsApp Video 2022-12-25 at 21.58.31.mp4" descr="WhatsApp Video 2022-12-25 at 21.58.31.mp4">
            <a:hlinkClick r:id="" action="ppaction://media"/>
            <a:extLst>
              <a:ext uri="{FF2B5EF4-FFF2-40B4-BE49-F238E27FC236}">
                <a16:creationId xmlns:a16="http://schemas.microsoft.com/office/drawing/2014/main" id="{5E1DB768-352A-6345-A825-BBE5E3C150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16263" y="0"/>
            <a:ext cx="29114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5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04323-1223-7647-BACE-CB1E7A216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Labormessungen | </a:t>
            </a:r>
            <a:r>
              <a:rPr lang="en-GB" dirty="0" err="1"/>
              <a:t>Misure</a:t>
            </a:r>
            <a:r>
              <a:rPr lang="en-GB" dirty="0"/>
              <a:t> in </a:t>
            </a:r>
            <a:r>
              <a:rPr lang="en-GB" dirty="0" err="1"/>
              <a:t>laboratorio</a:t>
            </a:r>
            <a:endParaRPr lang="en-DE" dirty="0"/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5C8139D3-A8B7-C644-AB31-E3BC4C157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0145"/>
            <a:ext cx="4977883" cy="3464385"/>
          </a:xfrm>
          <a:prstGeom prst="rect">
            <a:avLst/>
          </a:prstGeom>
        </p:spPr>
      </p:pic>
      <p:pic>
        <p:nvPicPr>
          <p:cNvPr id="7" name="Picture 6" descr="A close-up of a machine&#10;&#10;Description automatically generated with low confidence">
            <a:extLst>
              <a:ext uri="{FF2B5EF4-FFF2-40B4-BE49-F238E27FC236}">
                <a16:creationId xmlns:a16="http://schemas.microsoft.com/office/drawing/2014/main" id="{49F157BD-A288-104C-87F3-E2AB40ED0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481" y="1032963"/>
            <a:ext cx="3322988" cy="3698748"/>
          </a:xfrm>
          <a:prstGeom prst="rect">
            <a:avLst/>
          </a:prstGeom>
        </p:spPr>
      </p:pic>
      <p:sp>
        <p:nvSpPr>
          <p:cNvPr id="8" name="Abgerundetes Rechteck 45">
            <a:extLst>
              <a:ext uri="{FF2B5EF4-FFF2-40B4-BE49-F238E27FC236}">
                <a16:creationId xmlns:a16="http://schemas.microsoft.com/office/drawing/2014/main" id="{7FA723FE-7C81-7045-9B39-EA1235865BAB}"/>
              </a:ext>
            </a:extLst>
          </p:cNvPr>
          <p:cNvSpPr/>
          <p:nvPr/>
        </p:nvSpPr>
        <p:spPr bwMode="auto">
          <a:xfrm>
            <a:off x="7411457" y="4911411"/>
            <a:ext cx="2448272" cy="276372"/>
          </a:xfrm>
          <a:prstGeom prst="roundRect">
            <a:avLst>
              <a:gd name="adj" fmla="val 1308"/>
            </a:avLst>
          </a:prstGeom>
          <a:noFill/>
          <a:ln w="381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143946" tIns="45702" rIns="143946" bIns="45702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8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Reiweger</a:t>
            </a:r>
            <a:r>
              <a:rPr lang="en-US" sz="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and Schweizer (2010, 2013)</a:t>
            </a:r>
          </a:p>
        </p:txBody>
      </p:sp>
    </p:spTree>
    <p:extLst>
      <p:ext uri="{BB962C8B-B14F-4D97-AF65-F5344CB8AC3E}">
        <p14:creationId xmlns:p14="http://schemas.microsoft.com/office/powerpoint/2010/main" val="1024922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73E39-4A8D-8347-850B-D99593887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Ergebnisse | Risultati</a:t>
            </a:r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81E3070B-56BE-7B4A-98F3-2DFD7621F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9" y="1336065"/>
            <a:ext cx="3986061" cy="3291755"/>
          </a:xfrm>
          <a:prstGeom prst="rect">
            <a:avLst/>
          </a:prstGeom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EEE00B31-8051-DB41-8398-EC18B7944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869" y="1352717"/>
            <a:ext cx="4204911" cy="31935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24436DD-50C2-8C4D-897D-5853A056A05C}"/>
              </a:ext>
            </a:extLst>
          </p:cNvPr>
          <p:cNvSpPr/>
          <p:nvPr/>
        </p:nvSpPr>
        <p:spPr>
          <a:xfrm>
            <a:off x="1238693" y="1648047"/>
            <a:ext cx="2036135" cy="23551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9" name="Abgerundetes Rechteck 45">
            <a:extLst>
              <a:ext uri="{FF2B5EF4-FFF2-40B4-BE49-F238E27FC236}">
                <a16:creationId xmlns:a16="http://schemas.microsoft.com/office/drawing/2014/main" id="{1CB5E3B9-7C95-AD4B-8FB8-9962A2667216}"/>
              </a:ext>
            </a:extLst>
          </p:cNvPr>
          <p:cNvSpPr/>
          <p:nvPr/>
        </p:nvSpPr>
        <p:spPr bwMode="auto">
          <a:xfrm>
            <a:off x="7411457" y="4911411"/>
            <a:ext cx="2448272" cy="276372"/>
          </a:xfrm>
          <a:prstGeom prst="roundRect">
            <a:avLst>
              <a:gd name="adj" fmla="val 1308"/>
            </a:avLst>
          </a:prstGeom>
          <a:noFill/>
          <a:ln w="381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143946" tIns="45702" rIns="143946" bIns="45702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8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Reiweger</a:t>
            </a:r>
            <a:r>
              <a:rPr lang="en-US" sz="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and Schweizer (2010, 2013)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F3FDB9-7BF1-6640-BE2D-05FACC31695F}"/>
              </a:ext>
            </a:extLst>
          </p:cNvPr>
          <p:cNvSpPr txBox="1"/>
          <p:nvPr/>
        </p:nvSpPr>
        <p:spPr>
          <a:xfrm>
            <a:off x="1563624" y="475030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endParaRPr lang="en-DE" sz="2400" dirty="0">
              <a:latin typeface="SnowSymbolsIAC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D3FF0F-DAED-F441-BD51-0FD4584FD8C3}"/>
              </a:ext>
            </a:extLst>
          </p:cNvPr>
          <p:cNvSpPr txBox="1"/>
          <p:nvPr/>
        </p:nvSpPr>
        <p:spPr>
          <a:xfrm>
            <a:off x="1362456" y="462782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endParaRPr lang="en-DE" sz="2400" dirty="0">
              <a:latin typeface="SnowSymbolsIAC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9CD9E8-7A78-4E4E-92E9-8352698FB8C8}"/>
              </a:ext>
            </a:extLst>
          </p:cNvPr>
          <p:cNvSpPr txBox="1"/>
          <p:nvPr/>
        </p:nvSpPr>
        <p:spPr>
          <a:xfrm>
            <a:off x="4072270" y="336042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endParaRPr lang="en-DE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52FFF1-D2DF-6949-8257-576B2CED45C6}"/>
              </a:ext>
            </a:extLst>
          </p:cNvPr>
          <p:cNvSpPr txBox="1"/>
          <p:nvPr/>
        </p:nvSpPr>
        <p:spPr>
          <a:xfrm>
            <a:off x="3096440" y="1550416"/>
            <a:ext cx="448481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DE" sz="1200" dirty="0">
                <a:latin typeface="SnowSymbolsIACS" pitchFamily="2" charset="0"/>
              </a:rPr>
              <a:t>d</a:t>
            </a:r>
          </a:p>
          <a:p>
            <a:pPr algn="ctr"/>
            <a:r>
              <a:rPr lang="en-DE" sz="1200" dirty="0">
                <a:latin typeface="SnowSymbolsIACS" pitchFamily="2" charset="0"/>
              </a:rPr>
              <a:t>----</a:t>
            </a:r>
          </a:p>
          <a:p>
            <a:pPr algn="ctr"/>
            <a:r>
              <a:rPr lang="en-DE" sz="1200" dirty="0">
                <a:latin typeface="SnowSymbolsIACS" pitchFamily="2" charset="0"/>
              </a:rPr>
              <a:t>g</a:t>
            </a:r>
          </a:p>
          <a:p>
            <a:pPr algn="ctr"/>
            <a:r>
              <a:rPr lang="en-DE" sz="1200" dirty="0">
                <a:latin typeface="SnowSymbolsIACS" pitchFamily="2" charset="0"/>
              </a:rPr>
              <a:t>----</a:t>
            </a:r>
          </a:p>
          <a:p>
            <a:pPr algn="ctr"/>
            <a:r>
              <a:rPr lang="en-DE" sz="1200" dirty="0">
                <a:latin typeface="SnowSymbolsIACS" pitchFamily="2" charset="0"/>
              </a:rPr>
              <a:t>d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96B1095-B804-E548-BD45-B97198EF27C7}"/>
              </a:ext>
            </a:extLst>
          </p:cNvPr>
          <p:cNvGrpSpPr/>
          <p:nvPr/>
        </p:nvGrpSpPr>
        <p:grpSpPr>
          <a:xfrm>
            <a:off x="8260539" y="3179572"/>
            <a:ext cx="823535" cy="914400"/>
            <a:chOff x="8260539" y="3179572"/>
            <a:chExt cx="823535" cy="91440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71BAF60-C5E5-B946-951C-DD456E7AB0B6}"/>
                </a:ext>
              </a:extLst>
            </p:cNvPr>
            <p:cNvSpPr txBox="1"/>
            <p:nvPr/>
          </p:nvSpPr>
          <p:spPr>
            <a:xfrm>
              <a:off x="8260539" y="3179572"/>
              <a:ext cx="448481" cy="9144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/>
            <a:p>
              <a:pPr algn="ctr"/>
              <a:r>
                <a:rPr lang="en-DE" sz="1200" dirty="0">
                  <a:solidFill>
                    <a:srgbClr val="FF0000"/>
                  </a:solidFill>
                  <a:latin typeface="SnowSymbolsIACS" pitchFamily="2" charset="0"/>
                </a:rPr>
                <a:t>d</a:t>
              </a:r>
            </a:p>
            <a:p>
              <a:pPr algn="ctr"/>
              <a:r>
                <a:rPr lang="en-DE" sz="1200" dirty="0">
                  <a:solidFill>
                    <a:srgbClr val="FF0000"/>
                  </a:solidFill>
                  <a:latin typeface="SnowSymbolsIACS" pitchFamily="2" charset="0"/>
                </a:rPr>
                <a:t>----</a:t>
              </a:r>
            </a:p>
            <a:p>
              <a:pPr algn="ctr"/>
              <a:r>
                <a:rPr lang="en-DE" sz="1200" dirty="0">
                  <a:solidFill>
                    <a:srgbClr val="FF0000"/>
                  </a:solidFill>
                  <a:latin typeface="SnowSymbolsIACS" pitchFamily="2" charset="0"/>
                </a:rPr>
                <a:t>e</a:t>
              </a:r>
            </a:p>
            <a:p>
              <a:pPr algn="ctr"/>
              <a:r>
                <a:rPr lang="en-DE" sz="1200" dirty="0">
                  <a:solidFill>
                    <a:srgbClr val="FF0000"/>
                  </a:solidFill>
                  <a:latin typeface="SnowSymbolsIACS" pitchFamily="2" charset="0"/>
                </a:rPr>
                <a:t>----</a:t>
              </a:r>
            </a:p>
            <a:p>
              <a:pPr algn="ctr"/>
              <a:r>
                <a:rPr lang="en-DE" sz="1200" dirty="0">
                  <a:solidFill>
                    <a:srgbClr val="FF0000"/>
                  </a:solidFill>
                  <a:latin typeface="SnowSymbolsIACS" pitchFamily="2" charset="0"/>
                </a:rPr>
                <a:t>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72A37F-E1D6-9846-8332-957D8514E463}"/>
                </a:ext>
              </a:extLst>
            </p:cNvPr>
            <p:cNvSpPr txBox="1"/>
            <p:nvPr/>
          </p:nvSpPr>
          <p:spPr>
            <a:xfrm>
              <a:off x="8635593" y="3179572"/>
              <a:ext cx="448481" cy="9144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/>
            <a:p>
              <a:pPr algn="ctr"/>
              <a:r>
                <a:rPr lang="en-DE" sz="1200" dirty="0">
                  <a:latin typeface="SnowSymbolsIACS" pitchFamily="2" charset="0"/>
                </a:rPr>
                <a:t>d</a:t>
              </a:r>
            </a:p>
            <a:p>
              <a:pPr algn="ctr"/>
              <a:r>
                <a:rPr lang="en-DE" sz="1200" dirty="0">
                  <a:latin typeface="SnowSymbolsIACS" pitchFamily="2" charset="0"/>
                </a:rPr>
                <a:t>----</a:t>
              </a:r>
            </a:p>
            <a:p>
              <a:pPr algn="ctr"/>
              <a:r>
                <a:rPr lang="en-DE" sz="1200" dirty="0">
                  <a:latin typeface="SnowSymbolsIACS" pitchFamily="2" charset="0"/>
                </a:rPr>
                <a:t>f</a:t>
              </a:r>
            </a:p>
            <a:p>
              <a:pPr algn="ctr"/>
              <a:r>
                <a:rPr lang="en-DE" sz="1200" dirty="0">
                  <a:latin typeface="SnowSymbolsIACS" pitchFamily="2" charset="0"/>
                </a:rPr>
                <a:t>----</a:t>
              </a:r>
            </a:p>
            <a:p>
              <a:pPr algn="ctr"/>
              <a:r>
                <a:rPr lang="en-DE" sz="1200" dirty="0">
                  <a:latin typeface="SnowSymbolsIACS" pitchFamily="2" charset="0"/>
                </a:rPr>
                <a:t>Oh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422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9DE1D-B85A-094D-A311-D9D33612E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Ergebnisse | Risultati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9B018-9233-F54D-98D5-9DDB9611C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471" y="1098176"/>
            <a:ext cx="4127649" cy="3741681"/>
          </a:xfrm>
        </p:spPr>
        <p:txBody>
          <a:bodyPr>
            <a:noAutofit/>
          </a:bodyPr>
          <a:lstStyle/>
          <a:p>
            <a:r>
              <a:rPr lang="en-DE" sz="2200" dirty="0"/>
              <a:t>Persistente Schwach-schichten </a:t>
            </a:r>
            <a:r>
              <a:rPr lang="en-GB" sz="2200" dirty="0" err="1"/>
              <a:t>neigen</a:t>
            </a:r>
            <a:r>
              <a:rPr lang="en-GB" sz="2200" dirty="0"/>
              <a:t> </a:t>
            </a:r>
            <a:r>
              <a:rPr lang="en-GB" sz="2200" dirty="0" err="1"/>
              <a:t>eher</a:t>
            </a:r>
            <a:r>
              <a:rPr lang="en-GB" sz="2200" dirty="0"/>
              <a:t> </a:t>
            </a:r>
            <a:r>
              <a:rPr lang="en-GB" sz="2200" dirty="0" err="1"/>
              <a:t>zu</a:t>
            </a:r>
            <a:r>
              <a:rPr lang="en-GB" sz="2200" dirty="0"/>
              <a:t> </a:t>
            </a:r>
            <a:r>
              <a:rPr lang="en-GB" sz="2200" dirty="0" err="1"/>
              <a:t>Scherversagen</a:t>
            </a:r>
            <a:r>
              <a:rPr lang="en-GB" sz="2200" dirty="0"/>
              <a:t> </a:t>
            </a:r>
            <a:r>
              <a:rPr lang="en-GB" sz="2200" dirty="0" err="1"/>
              <a:t>als</a:t>
            </a:r>
            <a:r>
              <a:rPr lang="en-GB" sz="2200" dirty="0"/>
              <a:t> </a:t>
            </a:r>
            <a:r>
              <a:rPr lang="en-GB" sz="2200" dirty="0" err="1"/>
              <a:t>zu</a:t>
            </a:r>
            <a:r>
              <a:rPr lang="en-GB" sz="2200" dirty="0"/>
              <a:t> </a:t>
            </a:r>
            <a:r>
              <a:rPr lang="en-GB" sz="2200" dirty="0" err="1"/>
              <a:t>Kompressionsversagen</a:t>
            </a:r>
            <a:br>
              <a:rPr lang="en-GB" sz="2200" dirty="0"/>
            </a:br>
            <a:endParaRPr lang="en-GB" sz="2200" dirty="0"/>
          </a:p>
          <a:p>
            <a:r>
              <a:rPr lang="en-GB" sz="2200" dirty="0" err="1"/>
              <a:t>Steiles</a:t>
            </a:r>
            <a:r>
              <a:rPr lang="en-GB" sz="2200" dirty="0"/>
              <a:t> </a:t>
            </a:r>
            <a:r>
              <a:rPr lang="en-GB" sz="2200" dirty="0" err="1"/>
              <a:t>Gelände</a:t>
            </a:r>
            <a:r>
              <a:rPr lang="en-GB" sz="2200" dirty="0"/>
              <a:t> </a:t>
            </a:r>
            <a:r>
              <a:rPr lang="en-GB" sz="2200" dirty="0" err="1"/>
              <a:t>begünstigt</a:t>
            </a:r>
            <a:r>
              <a:rPr lang="en-GB" sz="2200" dirty="0"/>
              <a:t> den </a:t>
            </a:r>
            <a:r>
              <a:rPr lang="en-GB" sz="2200" dirty="0" err="1"/>
              <a:t>Schadensprozess</a:t>
            </a:r>
            <a:r>
              <a:rPr lang="en-GB" sz="2200" dirty="0"/>
              <a:t>, der </a:t>
            </a:r>
            <a:r>
              <a:rPr lang="en-GB" sz="2200" dirty="0" err="1"/>
              <a:t>zur</a:t>
            </a:r>
            <a:r>
              <a:rPr lang="en-GB" sz="2200" dirty="0"/>
              <a:t> </a:t>
            </a:r>
            <a:r>
              <a:rPr lang="en-GB" sz="2200" dirty="0" err="1"/>
              <a:t>Bildung</a:t>
            </a:r>
            <a:r>
              <a:rPr lang="en-GB" sz="2200" dirty="0"/>
              <a:t> </a:t>
            </a:r>
            <a:r>
              <a:rPr lang="en-GB" sz="2200" dirty="0" err="1"/>
              <a:t>eines</a:t>
            </a:r>
            <a:r>
              <a:rPr lang="en-GB" sz="2200" dirty="0"/>
              <a:t> </a:t>
            </a:r>
            <a:r>
              <a:rPr lang="en-GB" sz="2200" dirty="0" err="1"/>
              <a:t>Initialrisses</a:t>
            </a:r>
            <a:r>
              <a:rPr lang="en-GB" sz="2200" dirty="0"/>
              <a:t> </a:t>
            </a:r>
            <a:r>
              <a:rPr lang="en-GB" sz="2200" dirty="0" err="1"/>
              <a:t>führt</a:t>
            </a:r>
            <a:br>
              <a:rPr lang="en-GB" sz="2200" dirty="0"/>
            </a:br>
            <a:endParaRPr lang="en-GB" sz="2200" dirty="0"/>
          </a:p>
          <a:p>
            <a:r>
              <a:rPr lang="en-GB" sz="2200" dirty="0"/>
              <a:t>Die </a:t>
            </a:r>
            <a:r>
              <a:rPr lang="en-GB" sz="2200" dirty="0" err="1"/>
              <a:t>Festigkeit</a:t>
            </a:r>
            <a:r>
              <a:rPr lang="en-GB" sz="2200" dirty="0"/>
              <a:t> </a:t>
            </a:r>
            <a:r>
              <a:rPr lang="en-GB" sz="2200" dirty="0" err="1"/>
              <a:t>nimmt</a:t>
            </a:r>
            <a:r>
              <a:rPr lang="en-GB" sz="2200" dirty="0"/>
              <a:t> </a:t>
            </a:r>
            <a:r>
              <a:rPr lang="en-GB" sz="2200" dirty="0" err="1"/>
              <a:t>mit</a:t>
            </a:r>
            <a:r>
              <a:rPr lang="en-GB" sz="2200" dirty="0"/>
              <a:t> der </a:t>
            </a:r>
            <a:r>
              <a:rPr lang="en-GB" sz="2200" dirty="0" err="1"/>
              <a:t>Belastungsgeschwindigkeit</a:t>
            </a:r>
            <a:r>
              <a:rPr lang="en-GB" sz="2200" dirty="0"/>
              <a:t> ab</a:t>
            </a:r>
          </a:p>
          <a:p>
            <a:endParaRPr lang="en-DE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B7B37F7-E26F-D741-AE2D-E42A1508C5F4}"/>
              </a:ext>
            </a:extLst>
          </p:cNvPr>
          <p:cNvSpPr txBox="1">
            <a:spLocks/>
          </p:cNvSpPr>
          <p:nvPr/>
        </p:nvSpPr>
        <p:spPr>
          <a:xfrm>
            <a:off x="4754882" y="1098176"/>
            <a:ext cx="4127649" cy="3741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dirty="0"/>
              <a:t>Strati </a:t>
            </a:r>
            <a:r>
              <a:rPr lang="en-GB" sz="2200" dirty="0" err="1"/>
              <a:t>deboli</a:t>
            </a:r>
            <a:r>
              <a:rPr lang="en-GB" sz="2200" dirty="0"/>
              <a:t> </a:t>
            </a:r>
            <a:r>
              <a:rPr lang="en-GB" sz="2200" dirty="0" err="1"/>
              <a:t>persistenti</a:t>
            </a:r>
            <a:r>
              <a:rPr lang="en-GB" sz="2200" dirty="0"/>
              <a:t> </a:t>
            </a:r>
            <a:r>
              <a:rPr lang="en-GB" sz="2200" dirty="0" err="1"/>
              <a:t>sono</a:t>
            </a:r>
            <a:r>
              <a:rPr lang="en-GB" sz="2200" dirty="0"/>
              <a:t> </a:t>
            </a:r>
            <a:r>
              <a:rPr lang="en-GB" sz="2200" dirty="0" err="1"/>
              <a:t>più</a:t>
            </a:r>
            <a:r>
              <a:rPr lang="en-GB" sz="2200" dirty="0"/>
              <a:t> </a:t>
            </a:r>
            <a:r>
              <a:rPr lang="en-GB" sz="2200" dirty="0" err="1"/>
              <a:t>suscettibili</a:t>
            </a:r>
            <a:r>
              <a:rPr lang="en-GB" sz="2200" dirty="0"/>
              <a:t> di </a:t>
            </a:r>
            <a:r>
              <a:rPr lang="en-GB" sz="2200" dirty="0" err="1"/>
              <a:t>rottura</a:t>
            </a:r>
            <a:r>
              <a:rPr lang="en-GB" sz="2200" dirty="0"/>
              <a:t> a </a:t>
            </a:r>
            <a:r>
              <a:rPr lang="en-GB" sz="2200" dirty="0" err="1"/>
              <a:t>taglio</a:t>
            </a:r>
            <a:r>
              <a:rPr lang="en-GB" sz="2200" dirty="0"/>
              <a:t> </a:t>
            </a:r>
            <a:r>
              <a:rPr lang="en-GB" sz="2200" dirty="0" err="1"/>
              <a:t>che</a:t>
            </a:r>
            <a:r>
              <a:rPr lang="en-GB" sz="2200" dirty="0"/>
              <a:t> di </a:t>
            </a:r>
            <a:r>
              <a:rPr lang="en-GB" sz="2200" dirty="0" err="1"/>
              <a:t>rottura</a:t>
            </a:r>
            <a:r>
              <a:rPr lang="en-GB" sz="2200" dirty="0"/>
              <a:t> a </a:t>
            </a:r>
            <a:r>
              <a:rPr lang="en-GB" sz="2200" dirty="0" err="1"/>
              <a:t>compressione</a:t>
            </a:r>
            <a:endParaRPr lang="en-GB" sz="2200" dirty="0"/>
          </a:p>
          <a:p>
            <a:r>
              <a:rPr lang="en-GB" sz="2200" dirty="0" err="1"/>
              <a:t>Terreno</a:t>
            </a:r>
            <a:r>
              <a:rPr lang="en-GB" sz="2200" dirty="0"/>
              <a:t> </a:t>
            </a:r>
            <a:r>
              <a:rPr lang="en-GB" sz="2200" dirty="0" err="1"/>
              <a:t>ripido</a:t>
            </a:r>
            <a:r>
              <a:rPr lang="en-GB" sz="2200" dirty="0"/>
              <a:t> </a:t>
            </a:r>
            <a:r>
              <a:rPr lang="en-GB" sz="2200" dirty="0" err="1"/>
              <a:t>favorisce</a:t>
            </a:r>
            <a:r>
              <a:rPr lang="en-GB" sz="2200" dirty="0"/>
              <a:t> il </a:t>
            </a:r>
            <a:r>
              <a:rPr lang="en-GB" sz="2200" dirty="0" err="1"/>
              <a:t>processo</a:t>
            </a:r>
            <a:r>
              <a:rPr lang="en-GB" sz="2200" dirty="0"/>
              <a:t> di </a:t>
            </a:r>
            <a:r>
              <a:rPr lang="en-GB" sz="2200" dirty="0" err="1"/>
              <a:t>danno</a:t>
            </a:r>
            <a:r>
              <a:rPr lang="en-GB" sz="2200" dirty="0"/>
              <a:t> </a:t>
            </a:r>
            <a:r>
              <a:rPr lang="en-GB" sz="2200" dirty="0" err="1"/>
              <a:t>che</a:t>
            </a:r>
            <a:r>
              <a:rPr lang="en-GB" sz="2200" dirty="0"/>
              <a:t> porta </a:t>
            </a:r>
            <a:r>
              <a:rPr lang="en-GB" sz="2200" dirty="0" err="1"/>
              <a:t>alla</a:t>
            </a:r>
            <a:r>
              <a:rPr lang="en-GB" sz="2200" dirty="0"/>
              <a:t> </a:t>
            </a:r>
            <a:r>
              <a:rPr lang="en-GB" sz="2200" dirty="0" err="1"/>
              <a:t>formazione</a:t>
            </a:r>
            <a:r>
              <a:rPr lang="en-GB" sz="2200" dirty="0"/>
              <a:t> di una prima </a:t>
            </a:r>
            <a:r>
              <a:rPr lang="en-GB" sz="2200" dirty="0" err="1"/>
              <a:t>rottura</a:t>
            </a:r>
            <a:endParaRPr lang="en-GB" sz="2200" dirty="0"/>
          </a:p>
          <a:p>
            <a:r>
              <a:rPr lang="en-GB" sz="2200" dirty="0"/>
              <a:t>La </a:t>
            </a:r>
            <a:r>
              <a:rPr lang="en-GB" sz="2200" dirty="0" err="1"/>
              <a:t>resistenza</a:t>
            </a:r>
            <a:r>
              <a:rPr lang="en-GB" sz="2200" dirty="0"/>
              <a:t> </a:t>
            </a:r>
            <a:r>
              <a:rPr lang="en-GB" sz="2200" dirty="0" err="1"/>
              <a:t>diminuisce</a:t>
            </a:r>
            <a:r>
              <a:rPr lang="en-GB" sz="2200" dirty="0"/>
              <a:t> con </a:t>
            </a:r>
            <a:r>
              <a:rPr lang="en-GB" sz="2200" dirty="0" err="1"/>
              <a:t>tasso</a:t>
            </a:r>
            <a:r>
              <a:rPr lang="en-GB" sz="2200" dirty="0"/>
              <a:t> di </a:t>
            </a:r>
            <a:r>
              <a:rPr lang="en-GB" sz="2200" dirty="0" err="1"/>
              <a:t>carico</a:t>
            </a:r>
            <a:endParaRPr lang="en-DE" sz="2200" dirty="0"/>
          </a:p>
        </p:txBody>
      </p:sp>
    </p:spTree>
    <p:extLst>
      <p:ext uri="{BB962C8B-B14F-4D97-AF65-F5344CB8AC3E}">
        <p14:creationId xmlns:p14="http://schemas.microsoft.com/office/powerpoint/2010/main" val="2312179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Autofit/>
      </a:bodyPr>
      <a:lstStyle>
        <a:defPPr>
          <a:defRPr sz="24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18868</TotalTime>
  <Words>1297</Words>
  <Application>Microsoft Macintosh PowerPoint</Application>
  <PresentationFormat>On-screen Show (16:9)</PresentationFormat>
  <Paragraphs>204</Paragraphs>
  <Slides>42</Slides>
  <Notes>11</Notes>
  <HiddenSlides>27</HiddenSlides>
  <MMClips>15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Calibri</vt:lpstr>
      <vt:lpstr>Calibri Light</vt:lpstr>
      <vt:lpstr>Cambria Math</vt:lpstr>
      <vt:lpstr>SnowSymbolsIACS</vt:lpstr>
      <vt:lpstr>Symbol</vt:lpstr>
      <vt:lpstr>Times</vt:lpstr>
      <vt:lpstr>Office Theme</vt:lpstr>
      <vt:lpstr>2_Office Theme</vt:lpstr>
      <vt:lpstr>Das Projekt ALBINA</vt:lpstr>
      <vt:lpstr>PowerPoint Presentation</vt:lpstr>
      <vt:lpstr>Auslösung von Schneebrettlawinen Distacco valanghe a lastrone di neve asciutta</vt:lpstr>
      <vt:lpstr>Auslösung von Schneebrettlawinen Distacco valanghe a lastrone di neve asciutta</vt:lpstr>
      <vt:lpstr>Auslösung von Schneebrettlawinen Distacco valanghe a lastrone di neve asciutta</vt:lpstr>
      <vt:lpstr>PowerPoint Presentation</vt:lpstr>
      <vt:lpstr>Labormessungen | Misure in laboratorio</vt:lpstr>
      <vt:lpstr>Ergebnisse | Risultati</vt:lpstr>
      <vt:lpstr>Ergebnisse | Risultati</vt:lpstr>
      <vt:lpstr>PowerPoint Presentation</vt:lpstr>
      <vt:lpstr>PowerPoint Presentation</vt:lpstr>
      <vt:lpstr>PowerPoint Presentation</vt:lpstr>
      <vt:lpstr>PowerPoint Presentation</vt:lpstr>
      <vt:lpstr>Auslösung von Schneebrettlawinen Distacco valanghe a lastrone</vt:lpstr>
      <vt:lpstr>Die Herausforderung | La sfida</vt:lpstr>
      <vt:lpstr>Die Herausforderung | La sfida</vt:lpstr>
      <vt:lpstr>Die Herausforderung | La sfida</vt:lpstr>
      <vt:lpstr>Die Herausforderung | La sfida</vt:lpstr>
      <vt:lpstr>Die Herausforderung | La sfida</vt:lpstr>
      <vt:lpstr>Anwendung der Modelle  applicazione modelli</vt:lpstr>
      <vt:lpstr>Anwendung der Modelle  applicazione modelli</vt:lpstr>
      <vt:lpstr>PowerPoint Presentation</vt:lpstr>
      <vt:lpstr>PowerPoint Presentation</vt:lpstr>
      <vt:lpstr>Geschwindigkeit der Bruchfortpflanzung Velocità di propagazione</vt:lpstr>
      <vt:lpstr>Geschwindigkeit der Bruchfortpflanzung Velocità di propagazione</vt:lpstr>
      <vt:lpstr>PowerPoint Presentation</vt:lpstr>
      <vt:lpstr>Geschwindigkeit der Bruchfortpflanzung Velocità di propagazione</vt:lpstr>
      <vt:lpstr>Geschwindigkeit der Bruchfortpflanzung Velocità di propagazione</vt:lpstr>
      <vt:lpstr>Geschwindigkeit der Bruchfortpflanzung Velocità di propagazione</vt:lpstr>
      <vt:lpstr>Geschwindigkeit der Bruchfortpflanzung Velocità di propagazione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Einfachere Modelle | modelli piu semplici</vt:lpstr>
      <vt:lpstr>Einfachere Modelle | modelli piu semplici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</dc:creator>
  <cp:lastModifiedBy>Christoph Mitterer</cp:lastModifiedBy>
  <cp:revision>386</cp:revision>
  <dcterms:created xsi:type="dcterms:W3CDTF">2018-01-11T15:59:20Z</dcterms:created>
  <dcterms:modified xsi:type="dcterms:W3CDTF">2023-01-03T14:54:18Z</dcterms:modified>
</cp:coreProperties>
</file>