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6" r:id="rId2"/>
  </p:sldMasterIdLst>
  <p:notesMasterIdLst>
    <p:notesMasterId r:id="rId21"/>
  </p:notesMasterIdLst>
  <p:sldIdLst>
    <p:sldId id="547" r:id="rId3"/>
    <p:sldId id="612" r:id="rId4"/>
    <p:sldId id="614" r:id="rId5"/>
    <p:sldId id="618" r:id="rId6"/>
    <p:sldId id="589" r:id="rId7"/>
    <p:sldId id="603" r:id="rId8"/>
    <p:sldId id="606" r:id="rId9"/>
    <p:sldId id="642" r:id="rId10"/>
    <p:sldId id="616" r:id="rId11"/>
    <p:sldId id="643" r:id="rId12"/>
    <p:sldId id="624" r:id="rId13"/>
    <p:sldId id="621" r:id="rId14"/>
    <p:sldId id="622" r:id="rId15"/>
    <p:sldId id="625" r:id="rId16"/>
    <p:sldId id="626" r:id="rId17"/>
    <p:sldId id="623" r:id="rId18"/>
    <p:sldId id="610" r:id="rId19"/>
    <p:sldId id="524" r:id="rId20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tro" id="{3E9094B0-9EB1-4495-90A9-C2CD0F82745A}">
          <p14:sldIdLst>
            <p14:sldId id="547"/>
          </p14:sldIdLst>
        </p14:section>
        <p14:section name="System" id="{D2A98F9D-EFA4-4877-A000-656705FA7F51}">
          <p14:sldIdLst>
            <p14:sldId id="612"/>
            <p14:sldId id="614"/>
            <p14:sldId id="618"/>
            <p14:sldId id="589"/>
            <p14:sldId id="603"/>
            <p14:sldId id="606"/>
            <p14:sldId id="642"/>
            <p14:sldId id="616"/>
            <p14:sldId id="643"/>
            <p14:sldId id="624"/>
            <p14:sldId id="621"/>
            <p14:sldId id="622"/>
            <p14:sldId id="625"/>
            <p14:sldId id="626"/>
            <p14:sldId id="623"/>
            <p14:sldId id="610"/>
            <p14:sldId id="52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  <p15:guide id="3" pos="10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E81BD"/>
    <a:srgbClr val="404A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5266"/>
    <p:restoredTop sz="98006" autoAdjust="0"/>
  </p:normalViewPr>
  <p:slideViewPr>
    <p:cSldViewPr snapToGrid="0" snapToObjects="1">
      <p:cViewPr varScale="1">
        <p:scale>
          <a:sx n="292" d="100"/>
          <a:sy n="292" d="100"/>
        </p:scale>
        <p:origin x="1384" y="184"/>
      </p:cViewPr>
      <p:guideLst>
        <p:guide orient="horz" pos="1620"/>
        <p:guide pos="2880"/>
        <p:guide pos="106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BC40A5-77A8-429D-9DEC-7C3CF6278663}" type="datetimeFigureOut">
              <a:rPr lang="x-none" smtClean="0"/>
              <a:t>18.01.23</a:t>
            </a:fld>
            <a:endParaRPr lang="x-non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x-non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CF728E-3972-41EB-B85A-E383D3993BCC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859864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SNOWPACK</a:t>
            </a:r>
            <a:r>
              <a:rPr lang="en-GB" baseline="0" dirty="0"/>
              <a:t> models are running since the last 20 years and are more and more used in the work of avalanche warning service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CF728E-3972-41EB-B85A-E383D3993BCC}" type="slidenum">
              <a:rPr lang="x-none" smtClean="0"/>
              <a:t>5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758677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CF728E-3972-41EB-B85A-E383D3993BCC}" type="slidenum">
              <a:rPr lang="x-none" smtClean="0"/>
              <a:t>6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5758923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With more models,</a:t>
            </a:r>
            <a:r>
              <a:rPr lang="en-GB" baseline="0" dirty="0"/>
              <a:t> more AWS, higher resolutions the forecasters are now confronted with an overwhelming amount of information with the </a:t>
            </a:r>
            <a:r>
              <a:rPr lang="en-GB" baseline="0" dirty="0" err="1"/>
              <a:t>challange</a:t>
            </a:r>
            <a:r>
              <a:rPr lang="en-GB" baseline="0" dirty="0"/>
              <a:t> that </a:t>
            </a:r>
            <a:r>
              <a:rPr lang="en-GB" baseline="0" dirty="0" err="1"/>
              <a:t>i</a:t>
            </a:r>
            <a:r>
              <a:rPr lang="en-GB" baseline="0" dirty="0"/>
              <a:t> either has not the needed time, or the required knowledge to interpret the snowpack simulations. </a:t>
            </a:r>
          </a:p>
          <a:p>
            <a:endParaRPr lang="en-GB" baseline="0" dirty="0"/>
          </a:p>
          <a:p>
            <a:r>
              <a:rPr lang="en-GB" baseline="0" dirty="0"/>
              <a:t>Therefore the is the need for a better </a:t>
            </a:r>
            <a:r>
              <a:rPr lang="en-GB" baseline="0" dirty="0" err="1"/>
              <a:t>acessebility</a:t>
            </a:r>
            <a:r>
              <a:rPr lang="en-GB" baseline="0" dirty="0"/>
              <a:t> and visualisation of the </a:t>
            </a:r>
            <a:r>
              <a:rPr lang="en-GB" baseline="0" dirty="0" err="1"/>
              <a:t>emens</a:t>
            </a:r>
            <a:r>
              <a:rPr lang="en-GB" baseline="0" dirty="0"/>
              <a:t> data </a:t>
            </a:r>
            <a:r>
              <a:rPr lang="en-GB" baseline="0" dirty="0" err="1"/>
              <a:t>threasure</a:t>
            </a:r>
            <a:r>
              <a:rPr lang="en-GB" baseline="0" dirty="0"/>
              <a:t> </a:t>
            </a:r>
            <a:r>
              <a:rPr lang="en-GB" baseline="0" dirty="0" err="1"/>
              <a:t>containg</a:t>
            </a:r>
            <a:r>
              <a:rPr lang="en-GB" baseline="0" dirty="0"/>
              <a:t> from the snowpack simulations.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CF728E-3972-41EB-B85A-E383D3993BCC}" type="slidenum">
              <a:rPr lang="x-none" smtClean="0"/>
              <a:t>7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2634715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In the resent past several</a:t>
            </a:r>
            <a:r>
              <a:rPr lang="en-GB" baseline="0" dirty="0"/>
              <a:t> approaches are rising as The work from Christina Perez and colleges gaining avalanche danger levels for regions with </a:t>
            </a:r>
            <a:r>
              <a:rPr lang="en-GB" baseline="0" dirty="0" err="1"/>
              <a:t>maschine</a:t>
            </a:r>
            <a:r>
              <a:rPr lang="en-GB" baseline="0" dirty="0"/>
              <a:t> learning </a:t>
            </a:r>
            <a:r>
              <a:rPr lang="en-GB" baseline="0" dirty="0" err="1"/>
              <a:t>algorthms</a:t>
            </a:r>
            <a:r>
              <a:rPr lang="en-GB" baseline="0" dirty="0"/>
              <a:t>.</a:t>
            </a:r>
          </a:p>
          <a:p>
            <a:r>
              <a:rPr lang="en-GB" baseline="0" dirty="0"/>
              <a:t>Or Flo </a:t>
            </a:r>
            <a:r>
              <a:rPr lang="en-GB" baseline="0" dirty="0" err="1"/>
              <a:t>Herla</a:t>
            </a:r>
            <a:r>
              <a:rPr lang="en-GB" baseline="0" dirty="0"/>
              <a:t> and colleges, </a:t>
            </a:r>
            <a:r>
              <a:rPr lang="en-GB" baseline="0" dirty="0" err="1"/>
              <a:t>avaraging</a:t>
            </a:r>
            <a:r>
              <a:rPr lang="en-GB" baseline="0" dirty="0"/>
              <a:t> </a:t>
            </a:r>
            <a:r>
              <a:rPr lang="en-GB" baseline="0" dirty="0" err="1"/>
              <a:t>sonowpack</a:t>
            </a:r>
            <a:r>
              <a:rPr lang="en-GB" baseline="0" dirty="0"/>
              <a:t> simulations over regions to gain a ‘mean’ profile.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CF728E-3972-41EB-B85A-E383D3993BCC}" type="slidenum">
              <a:rPr lang="x-none" smtClean="0"/>
              <a:t>8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6891992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de-CH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CH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9A34A-08BD-6A49-A069-EF927C959684}" type="datetimeFigureOut">
              <a:rPr lang="en-US" smtClean="0"/>
              <a:t>1/18/23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03B73-8CE4-B444-A19D-7CDCE54D0D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85039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CH"/>
              <a:t>Click to edit Master text styles</a:t>
            </a:r>
          </a:p>
          <a:p>
            <a:pPr lvl="1"/>
            <a:r>
              <a:rPr lang="de-CH"/>
              <a:t>Second level</a:t>
            </a:r>
          </a:p>
          <a:p>
            <a:pPr lvl="2"/>
            <a:r>
              <a:rPr lang="de-CH"/>
              <a:t>Third level</a:t>
            </a:r>
          </a:p>
          <a:p>
            <a:pPr lvl="3"/>
            <a:r>
              <a:rPr lang="de-CH"/>
              <a:t>Fourth level</a:t>
            </a:r>
          </a:p>
          <a:p>
            <a:pPr lvl="4"/>
            <a:r>
              <a:rPr lang="de-CH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9A34A-08BD-6A49-A069-EF927C959684}" type="datetimeFigureOut">
              <a:rPr lang="en-US" smtClean="0"/>
              <a:t>1/18/23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03B73-8CE4-B444-A19D-7CDCE54D0D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57457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de-CH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de-CH"/>
              <a:t>Click to edit Master text styles</a:t>
            </a:r>
          </a:p>
          <a:p>
            <a:pPr lvl="1"/>
            <a:r>
              <a:rPr lang="de-CH"/>
              <a:t>Second level</a:t>
            </a:r>
          </a:p>
          <a:p>
            <a:pPr lvl="2"/>
            <a:r>
              <a:rPr lang="de-CH"/>
              <a:t>Third level</a:t>
            </a:r>
          </a:p>
          <a:p>
            <a:pPr lvl="3"/>
            <a:r>
              <a:rPr lang="de-CH"/>
              <a:t>Fourth level</a:t>
            </a:r>
          </a:p>
          <a:p>
            <a:pPr lvl="4"/>
            <a:r>
              <a:rPr lang="de-CH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9A34A-08BD-6A49-A069-EF927C959684}" type="datetimeFigureOut">
              <a:rPr lang="en-US" smtClean="0"/>
              <a:t>1/18/23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03B73-8CE4-B444-A19D-7CDCE54D0D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40522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de-CH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CH"/>
              <a:t>Click to edit Master subtitle style</a:t>
            </a:r>
            <a:endParaRPr lang="en-GB"/>
          </a:p>
        </p:txBody>
      </p:sp>
      <p:pic>
        <p:nvPicPr>
          <p:cNvPr id="7" name="Picture 6" descr="Bulletin20800.png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96250" y="482391"/>
            <a:ext cx="1866451" cy="839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03073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ulletin20800.png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4474" y="205980"/>
            <a:ext cx="936000" cy="665151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070474" y="131269"/>
            <a:ext cx="7834194" cy="674222"/>
          </a:xfrm>
        </p:spPr>
        <p:txBody>
          <a:bodyPr/>
          <a:lstStyle>
            <a:lvl1pPr>
              <a:defRPr>
                <a:solidFill>
                  <a:srgbClr val="404A4B"/>
                </a:solidFill>
              </a:defRPr>
            </a:lvl1pPr>
          </a:lstStyle>
          <a:p>
            <a:r>
              <a:rPr lang="de-CH" dirty="0"/>
              <a:t>Click </a:t>
            </a:r>
            <a:r>
              <a:rPr lang="de-CH" dirty="0" err="1"/>
              <a:t>to</a:t>
            </a:r>
            <a:r>
              <a:rPr lang="de-CH" dirty="0"/>
              <a:t> </a:t>
            </a:r>
            <a:r>
              <a:rPr lang="de-CH" dirty="0" err="1"/>
              <a:t>edit</a:t>
            </a:r>
            <a:r>
              <a:rPr lang="de-CH" dirty="0"/>
              <a:t> Master title style</a:t>
            </a:r>
            <a:endParaRPr lang="en-GB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0" y="939969"/>
            <a:ext cx="9144000" cy="0"/>
          </a:xfrm>
          <a:prstGeom prst="line">
            <a:avLst/>
          </a:prstGeom>
          <a:ln w="6350">
            <a:solidFill>
              <a:srgbClr val="404A4B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261471" y="1098176"/>
            <a:ext cx="8628256" cy="3741681"/>
          </a:xfrm>
        </p:spPr>
        <p:txBody>
          <a:bodyPr>
            <a:normAutofit/>
          </a:bodyPr>
          <a:lstStyle>
            <a:lvl1pPr marL="355600" indent="-355600">
              <a:defRPr sz="2800">
                <a:solidFill>
                  <a:srgbClr val="404A4B"/>
                </a:solidFill>
              </a:defRPr>
            </a:lvl1pPr>
            <a:lvl2pPr>
              <a:defRPr sz="2400">
                <a:solidFill>
                  <a:srgbClr val="404A4B"/>
                </a:solidFill>
              </a:defRPr>
            </a:lvl2pPr>
            <a:lvl3pPr>
              <a:defRPr sz="2000">
                <a:solidFill>
                  <a:srgbClr val="404A4B"/>
                </a:solidFill>
              </a:defRPr>
            </a:lvl3pPr>
            <a:lvl4pPr>
              <a:defRPr sz="1800">
                <a:solidFill>
                  <a:srgbClr val="404A4B"/>
                </a:solidFill>
              </a:defRPr>
            </a:lvl4pPr>
            <a:lvl5pPr>
              <a:defRPr sz="1800">
                <a:solidFill>
                  <a:srgbClr val="404A4B"/>
                </a:solidFill>
              </a:defRPr>
            </a:lvl5pPr>
          </a:lstStyle>
          <a:p>
            <a:pPr lvl="0"/>
            <a:r>
              <a:rPr lang="de-CH" dirty="0"/>
              <a:t>Click </a:t>
            </a:r>
            <a:r>
              <a:rPr lang="de-CH" dirty="0" err="1"/>
              <a:t>to</a:t>
            </a:r>
            <a:r>
              <a:rPr lang="de-CH" dirty="0"/>
              <a:t> </a:t>
            </a:r>
            <a:r>
              <a:rPr lang="de-CH" dirty="0" err="1"/>
              <a:t>edit</a:t>
            </a:r>
            <a:r>
              <a:rPr lang="de-CH" dirty="0"/>
              <a:t> Master </a:t>
            </a:r>
            <a:r>
              <a:rPr lang="de-CH" dirty="0" err="1"/>
              <a:t>text</a:t>
            </a:r>
            <a:r>
              <a:rPr lang="de-CH" dirty="0"/>
              <a:t> </a:t>
            </a:r>
            <a:r>
              <a:rPr lang="de-CH" dirty="0" err="1"/>
              <a:t>styles</a:t>
            </a:r>
            <a:endParaRPr lang="de-CH" dirty="0"/>
          </a:p>
          <a:p>
            <a:pPr lvl="1"/>
            <a:r>
              <a:rPr lang="de-CH" dirty="0"/>
              <a:t>Second </a:t>
            </a:r>
            <a:r>
              <a:rPr lang="de-CH" dirty="0" err="1"/>
              <a:t>level</a:t>
            </a:r>
            <a:endParaRPr lang="de-CH" dirty="0"/>
          </a:p>
          <a:p>
            <a:pPr lvl="2"/>
            <a:r>
              <a:rPr lang="de-CH" dirty="0"/>
              <a:t>Third </a:t>
            </a:r>
            <a:r>
              <a:rPr lang="de-CH" dirty="0" err="1"/>
              <a:t>level</a:t>
            </a:r>
            <a:endParaRPr lang="de-CH" dirty="0"/>
          </a:p>
          <a:p>
            <a:pPr lvl="3"/>
            <a:r>
              <a:rPr lang="de-CH" dirty="0" err="1"/>
              <a:t>Fourth</a:t>
            </a:r>
            <a:r>
              <a:rPr lang="de-CH" dirty="0"/>
              <a:t> </a:t>
            </a:r>
            <a:r>
              <a:rPr lang="de-CH" dirty="0" err="1"/>
              <a:t>level</a:t>
            </a:r>
            <a:endParaRPr lang="de-CH" dirty="0"/>
          </a:p>
          <a:p>
            <a:pPr lvl="4"/>
            <a:r>
              <a:rPr lang="de-CH" dirty="0" err="1"/>
              <a:t>Fifth</a:t>
            </a:r>
            <a:r>
              <a:rPr lang="de-CH" dirty="0"/>
              <a:t> </a:t>
            </a:r>
            <a:r>
              <a:rPr lang="de-CH" dirty="0" err="1"/>
              <a:t>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000302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261471" y="1098176"/>
            <a:ext cx="8628256" cy="3741681"/>
          </a:xfrm>
        </p:spPr>
        <p:txBody>
          <a:bodyPr>
            <a:normAutofit/>
          </a:bodyPr>
          <a:lstStyle>
            <a:lvl1pPr marL="355600" indent="-355600">
              <a:defRPr sz="2800">
                <a:solidFill>
                  <a:srgbClr val="404A4B"/>
                </a:solidFill>
              </a:defRPr>
            </a:lvl1pPr>
            <a:lvl2pPr>
              <a:defRPr sz="2400">
                <a:solidFill>
                  <a:srgbClr val="404A4B"/>
                </a:solidFill>
              </a:defRPr>
            </a:lvl2pPr>
            <a:lvl3pPr>
              <a:defRPr sz="2000">
                <a:solidFill>
                  <a:srgbClr val="404A4B"/>
                </a:solidFill>
              </a:defRPr>
            </a:lvl3pPr>
            <a:lvl4pPr>
              <a:defRPr sz="1800">
                <a:solidFill>
                  <a:srgbClr val="404A4B"/>
                </a:solidFill>
              </a:defRPr>
            </a:lvl4pPr>
            <a:lvl5pPr>
              <a:defRPr sz="1800">
                <a:solidFill>
                  <a:srgbClr val="404A4B"/>
                </a:solidFill>
              </a:defRPr>
            </a:lvl5pPr>
          </a:lstStyle>
          <a:p>
            <a:pPr lvl="0"/>
            <a:r>
              <a:rPr lang="de-CH" dirty="0"/>
              <a:t>Click </a:t>
            </a:r>
            <a:r>
              <a:rPr lang="de-CH" dirty="0" err="1"/>
              <a:t>to</a:t>
            </a:r>
            <a:r>
              <a:rPr lang="de-CH" dirty="0"/>
              <a:t> </a:t>
            </a:r>
            <a:r>
              <a:rPr lang="de-CH" dirty="0" err="1"/>
              <a:t>edit</a:t>
            </a:r>
            <a:r>
              <a:rPr lang="de-CH" dirty="0"/>
              <a:t> Master </a:t>
            </a:r>
            <a:r>
              <a:rPr lang="de-CH" dirty="0" err="1"/>
              <a:t>text</a:t>
            </a:r>
            <a:r>
              <a:rPr lang="de-CH" dirty="0"/>
              <a:t> </a:t>
            </a:r>
            <a:r>
              <a:rPr lang="de-CH" dirty="0" err="1"/>
              <a:t>styles</a:t>
            </a:r>
            <a:endParaRPr lang="de-CH" dirty="0"/>
          </a:p>
          <a:p>
            <a:pPr lvl="1"/>
            <a:r>
              <a:rPr lang="de-CH" dirty="0"/>
              <a:t>Second </a:t>
            </a:r>
            <a:r>
              <a:rPr lang="de-CH" dirty="0" err="1"/>
              <a:t>level</a:t>
            </a:r>
            <a:endParaRPr lang="de-CH" dirty="0"/>
          </a:p>
          <a:p>
            <a:pPr lvl="2"/>
            <a:r>
              <a:rPr lang="de-CH" dirty="0"/>
              <a:t>Third </a:t>
            </a:r>
            <a:r>
              <a:rPr lang="de-CH" dirty="0" err="1"/>
              <a:t>level</a:t>
            </a:r>
            <a:endParaRPr lang="de-CH" dirty="0"/>
          </a:p>
          <a:p>
            <a:pPr lvl="3"/>
            <a:r>
              <a:rPr lang="de-CH" dirty="0" err="1"/>
              <a:t>Fourth</a:t>
            </a:r>
            <a:r>
              <a:rPr lang="de-CH" dirty="0"/>
              <a:t> </a:t>
            </a:r>
            <a:r>
              <a:rPr lang="de-CH" dirty="0" err="1"/>
              <a:t>level</a:t>
            </a:r>
            <a:endParaRPr lang="de-CH" dirty="0"/>
          </a:p>
          <a:p>
            <a:pPr lvl="4"/>
            <a:r>
              <a:rPr lang="de-CH" dirty="0" err="1"/>
              <a:t>Fifth</a:t>
            </a:r>
            <a:r>
              <a:rPr lang="de-CH" dirty="0"/>
              <a:t> </a:t>
            </a:r>
            <a:r>
              <a:rPr lang="de-CH" dirty="0" err="1"/>
              <a:t>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817477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CH"/>
              <a:t>Click to edit Master text styles</a:t>
            </a:r>
          </a:p>
          <a:p>
            <a:pPr lvl="1"/>
            <a:r>
              <a:rPr lang="de-CH"/>
              <a:t>Second level</a:t>
            </a:r>
          </a:p>
          <a:p>
            <a:pPr lvl="2"/>
            <a:r>
              <a:rPr lang="de-CH"/>
              <a:t>Third level</a:t>
            </a:r>
          </a:p>
          <a:p>
            <a:pPr lvl="3"/>
            <a:r>
              <a:rPr lang="de-CH"/>
              <a:t>Fourth level</a:t>
            </a:r>
          </a:p>
          <a:p>
            <a:pPr lvl="4"/>
            <a:r>
              <a:rPr lang="de-CH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9A34A-08BD-6A49-A069-EF927C959684}" type="datetimeFigureOut">
              <a:rPr lang="en-US" smtClean="0"/>
              <a:t>1/18/23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03B73-8CE4-B444-A19D-7CDCE54D0D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96763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CH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CH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9A34A-08BD-6A49-A069-EF927C959684}" type="datetimeFigureOut">
              <a:rPr lang="en-US" smtClean="0"/>
              <a:t>1/18/23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03B73-8CE4-B444-A19D-7CDCE54D0D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10130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CH"/>
              <a:t>Click to edit Master text styles</a:t>
            </a:r>
          </a:p>
          <a:p>
            <a:pPr lvl="1"/>
            <a:r>
              <a:rPr lang="de-CH"/>
              <a:t>Second level</a:t>
            </a:r>
          </a:p>
          <a:p>
            <a:pPr lvl="2"/>
            <a:r>
              <a:rPr lang="de-CH"/>
              <a:t>Third level</a:t>
            </a:r>
          </a:p>
          <a:p>
            <a:pPr lvl="3"/>
            <a:r>
              <a:rPr lang="de-CH"/>
              <a:t>Fourth level</a:t>
            </a:r>
          </a:p>
          <a:p>
            <a:pPr lvl="4"/>
            <a:r>
              <a:rPr lang="de-CH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CH"/>
              <a:t>Click to edit Master text styles</a:t>
            </a:r>
          </a:p>
          <a:p>
            <a:pPr lvl="1"/>
            <a:r>
              <a:rPr lang="de-CH"/>
              <a:t>Second level</a:t>
            </a:r>
          </a:p>
          <a:p>
            <a:pPr lvl="2"/>
            <a:r>
              <a:rPr lang="de-CH"/>
              <a:t>Third level</a:t>
            </a:r>
          </a:p>
          <a:p>
            <a:pPr lvl="3"/>
            <a:r>
              <a:rPr lang="de-CH"/>
              <a:t>Fourth level</a:t>
            </a:r>
          </a:p>
          <a:p>
            <a:pPr lvl="4"/>
            <a:r>
              <a:rPr lang="de-CH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9A34A-08BD-6A49-A069-EF927C959684}" type="datetimeFigureOut">
              <a:rPr lang="en-US" smtClean="0"/>
              <a:t>1/18/23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03B73-8CE4-B444-A19D-7CDCE54D0D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89574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CH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CH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CH"/>
              <a:t>Click to edit Master text styles</a:t>
            </a:r>
          </a:p>
          <a:p>
            <a:pPr lvl="1"/>
            <a:r>
              <a:rPr lang="de-CH"/>
              <a:t>Second level</a:t>
            </a:r>
          </a:p>
          <a:p>
            <a:pPr lvl="2"/>
            <a:r>
              <a:rPr lang="de-CH"/>
              <a:t>Third level</a:t>
            </a:r>
          </a:p>
          <a:p>
            <a:pPr lvl="3"/>
            <a:r>
              <a:rPr lang="de-CH"/>
              <a:t>Fourth level</a:t>
            </a:r>
          </a:p>
          <a:p>
            <a:pPr lvl="4"/>
            <a:r>
              <a:rPr lang="de-CH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CH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CH"/>
              <a:t>Click to edit Master text styles</a:t>
            </a:r>
          </a:p>
          <a:p>
            <a:pPr lvl="1"/>
            <a:r>
              <a:rPr lang="de-CH"/>
              <a:t>Second level</a:t>
            </a:r>
          </a:p>
          <a:p>
            <a:pPr lvl="2"/>
            <a:r>
              <a:rPr lang="de-CH"/>
              <a:t>Third level</a:t>
            </a:r>
          </a:p>
          <a:p>
            <a:pPr lvl="3"/>
            <a:r>
              <a:rPr lang="de-CH"/>
              <a:t>Fourth level</a:t>
            </a:r>
          </a:p>
          <a:p>
            <a:pPr lvl="4"/>
            <a:r>
              <a:rPr lang="de-CH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9A34A-08BD-6A49-A069-EF927C959684}" type="datetimeFigureOut">
              <a:rPr lang="en-US" smtClean="0"/>
              <a:t>1/18/23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03B73-8CE4-B444-A19D-7CDCE54D0D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39994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9A34A-08BD-6A49-A069-EF927C959684}" type="datetimeFigureOut">
              <a:rPr lang="en-US" smtClean="0"/>
              <a:t>1/18/23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03B73-8CE4-B444-A19D-7CDCE54D0D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02639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9A34A-08BD-6A49-A069-EF927C959684}" type="datetimeFigureOut">
              <a:rPr lang="en-US" smtClean="0"/>
              <a:t>1/18/23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03B73-8CE4-B444-A19D-7CDCE54D0D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88882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CH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CH"/>
              <a:t>Click to edit Master text styles</a:t>
            </a:r>
          </a:p>
          <a:p>
            <a:pPr lvl="1"/>
            <a:r>
              <a:rPr lang="de-CH"/>
              <a:t>Second level</a:t>
            </a:r>
          </a:p>
          <a:p>
            <a:pPr lvl="2"/>
            <a:r>
              <a:rPr lang="de-CH"/>
              <a:t>Third level</a:t>
            </a:r>
          </a:p>
          <a:p>
            <a:pPr lvl="3"/>
            <a:r>
              <a:rPr lang="de-CH"/>
              <a:t>Fourth level</a:t>
            </a:r>
          </a:p>
          <a:p>
            <a:pPr lvl="4"/>
            <a:r>
              <a:rPr lang="de-CH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CH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9A34A-08BD-6A49-A069-EF927C959684}" type="datetimeFigureOut">
              <a:rPr lang="en-US" smtClean="0"/>
              <a:t>1/18/23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03B73-8CE4-B444-A19D-7CDCE54D0D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31503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CH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CH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9A34A-08BD-6A49-A069-EF927C959684}" type="datetimeFigureOut">
              <a:rPr lang="en-US" smtClean="0"/>
              <a:t>1/18/23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03B73-8CE4-B444-A19D-7CDCE54D0D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75108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CH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CH"/>
              <a:t>Click to edit Master text styles</a:t>
            </a:r>
          </a:p>
          <a:p>
            <a:pPr lvl="1"/>
            <a:r>
              <a:rPr lang="de-CH"/>
              <a:t>Second level</a:t>
            </a:r>
          </a:p>
          <a:p>
            <a:pPr lvl="2"/>
            <a:r>
              <a:rPr lang="de-CH"/>
              <a:t>Third level</a:t>
            </a:r>
          </a:p>
          <a:p>
            <a:pPr lvl="3"/>
            <a:r>
              <a:rPr lang="de-CH"/>
              <a:t>Fourth level</a:t>
            </a:r>
          </a:p>
          <a:p>
            <a:pPr lvl="4"/>
            <a:r>
              <a:rPr lang="de-CH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59A34A-08BD-6A49-A069-EF927C959684}" type="datetimeFigureOut">
              <a:rPr lang="en-US" smtClean="0"/>
              <a:t>1/18/23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903B73-8CE4-B444-A19D-7CDCE54D0D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78289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867" y="205979"/>
            <a:ext cx="8636859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AT" noProof="0" dirty="0"/>
              <a:t>Click </a:t>
            </a:r>
            <a:r>
              <a:rPr lang="de-AT" noProof="0" dirty="0" err="1"/>
              <a:t>to</a:t>
            </a:r>
            <a:r>
              <a:rPr lang="de-AT" noProof="0" dirty="0"/>
              <a:t> </a:t>
            </a:r>
            <a:r>
              <a:rPr lang="de-AT" noProof="0" dirty="0" err="1"/>
              <a:t>edit</a:t>
            </a:r>
            <a:r>
              <a:rPr lang="de-AT" noProof="0" dirty="0"/>
              <a:t>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2867" y="1200150"/>
            <a:ext cx="8636859" cy="37059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AT" noProof="0" dirty="0"/>
              <a:t>Click </a:t>
            </a:r>
            <a:r>
              <a:rPr lang="de-AT" noProof="0" dirty="0" err="1"/>
              <a:t>to</a:t>
            </a:r>
            <a:r>
              <a:rPr lang="de-AT" noProof="0" dirty="0"/>
              <a:t> </a:t>
            </a:r>
            <a:r>
              <a:rPr lang="de-AT" noProof="0" dirty="0" err="1"/>
              <a:t>edit</a:t>
            </a:r>
            <a:r>
              <a:rPr lang="de-AT" noProof="0" dirty="0"/>
              <a:t> Master </a:t>
            </a:r>
            <a:r>
              <a:rPr lang="de-AT" noProof="0" dirty="0" err="1"/>
              <a:t>text</a:t>
            </a:r>
            <a:r>
              <a:rPr lang="de-AT" noProof="0" dirty="0"/>
              <a:t> </a:t>
            </a:r>
            <a:r>
              <a:rPr lang="de-AT" noProof="0" dirty="0" err="1"/>
              <a:t>styles</a:t>
            </a:r>
            <a:endParaRPr lang="de-AT" noProof="0" dirty="0"/>
          </a:p>
          <a:p>
            <a:pPr lvl="1"/>
            <a:r>
              <a:rPr lang="de-AT" noProof="0" dirty="0"/>
              <a:t>Second </a:t>
            </a:r>
            <a:r>
              <a:rPr lang="de-AT" noProof="0" dirty="0" err="1"/>
              <a:t>level</a:t>
            </a:r>
            <a:endParaRPr lang="de-AT" noProof="0" dirty="0"/>
          </a:p>
          <a:p>
            <a:pPr lvl="2"/>
            <a:r>
              <a:rPr lang="de-AT" noProof="0" dirty="0"/>
              <a:t>Third </a:t>
            </a:r>
            <a:r>
              <a:rPr lang="de-AT" noProof="0" dirty="0" err="1"/>
              <a:t>level</a:t>
            </a:r>
            <a:endParaRPr lang="de-AT" noProof="0" dirty="0"/>
          </a:p>
          <a:p>
            <a:pPr lvl="3"/>
            <a:r>
              <a:rPr lang="de-AT" noProof="0" dirty="0" err="1"/>
              <a:t>Fourth</a:t>
            </a:r>
            <a:r>
              <a:rPr lang="de-AT" noProof="0" dirty="0"/>
              <a:t> </a:t>
            </a:r>
            <a:r>
              <a:rPr lang="de-AT" noProof="0" dirty="0" err="1"/>
              <a:t>level</a:t>
            </a:r>
            <a:endParaRPr lang="de-AT" noProof="0" dirty="0"/>
          </a:p>
          <a:p>
            <a:pPr lvl="4"/>
            <a:r>
              <a:rPr lang="de-AT" noProof="0" dirty="0" err="1"/>
              <a:t>Fifth</a:t>
            </a:r>
            <a:r>
              <a:rPr lang="de-AT" noProof="0" dirty="0"/>
              <a:t> </a:t>
            </a:r>
            <a:r>
              <a:rPr lang="de-AT" noProof="0" dirty="0" err="1"/>
              <a:t>level</a:t>
            </a:r>
            <a:endParaRPr lang="de-AT" noProof="0" dirty="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0" y="0"/>
            <a:ext cx="9144000" cy="36000"/>
            <a:chOff x="184149" y="1273174"/>
            <a:chExt cx="9144000" cy="36000"/>
          </a:xfrm>
        </p:grpSpPr>
        <p:sp>
          <p:nvSpPr>
            <p:cNvPr id="8" name="Rectangle 7"/>
            <p:cNvSpPr/>
            <p:nvPr userDrawn="1"/>
          </p:nvSpPr>
          <p:spPr>
            <a:xfrm>
              <a:off x="2012949" y="1273174"/>
              <a:ext cx="1828800" cy="36000"/>
            </a:xfrm>
            <a:prstGeom prst="rect">
              <a:avLst/>
            </a:prstGeom>
            <a:solidFill>
              <a:srgbClr val="FFFF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9" name="Rectangle 8"/>
            <p:cNvSpPr/>
            <p:nvPr userDrawn="1"/>
          </p:nvSpPr>
          <p:spPr>
            <a:xfrm>
              <a:off x="184149" y="1273174"/>
              <a:ext cx="1828800" cy="36000"/>
            </a:xfrm>
            <a:prstGeom prst="rect">
              <a:avLst/>
            </a:prstGeom>
            <a:solidFill>
              <a:srgbClr val="C3FF5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0" name="Rectangle 9"/>
            <p:cNvSpPr/>
            <p:nvPr userDrawn="1"/>
          </p:nvSpPr>
          <p:spPr>
            <a:xfrm>
              <a:off x="3841749" y="1273174"/>
              <a:ext cx="1828800" cy="36000"/>
            </a:xfrm>
            <a:prstGeom prst="rect">
              <a:avLst/>
            </a:prstGeom>
            <a:solidFill>
              <a:srgbClr val="FD8609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5670549" y="1273174"/>
              <a:ext cx="1828800" cy="36000"/>
            </a:xfrm>
            <a:prstGeom prst="rect">
              <a:avLst/>
            </a:prstGeom>
            <a:solidFill>
              <a:srgbClr val="FC0107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2" name="Rectangle 11"/>
            <p:cNvSpPr/>
            <p:nvPr userDrawn="1"/>
          </p:nvSpPr>
          <p:spPr>
            <a:xfrm>
              <a:off x="7499349" y="1273174"/>
              <a:ext cx="1828800" cy="36000"/>
            </a:xfrm>
            <a:prstGeom prst="rect">
              <a:avLst/>
            </a:prstGeom>
            <a:solidFill>
              <a:srgbClr val="1C98F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  <a:latin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90766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rgbClr val="404A4B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rgbClr val="404A4B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rgbClr val="404A4B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rgbClr val="404A4B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rgbClr val="404A4B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rgbClr val="404A4B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4.tiff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lawinen.report/blog/lawinensuedtirol.blogspot.com/1401989716513282632" TargetMode="External"/><Relationship Id="rId7" Type="http://schemas.openxmlformats.org/officeDocument/2006/relationships/hyperlink" Target="https://lawinen.report/blog/servizio-valanghe-tirolo.blogspot.com/4948230347015170032" TargetMode="Externa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.xml"/><Relationship Id="rId6" Type="http://schemas.openxmlformats.org/officeDocument/2006/relationships/hyperlink" Target="https://lawinen.report/blog/lawinenwarndienst.blogspot.com/2481576476198132983" TargetMode="External"/><Relationship Id="rId5" Type="http://schemas.openxmlformats.org/officeDocument/2006/relationships/hyperlink" Target="https://lawinen.report/blog/valanghealtoadige.blogspot.com/3433816889403873539" TargetMode="External"/><Relationship Id="rId4" Type="http://schemas.openxmlformats.org/officeDocument/2006/relationships/image" Target="../media/image26.jp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png"/><Relationship Id="rId7" Type="http://schemas.openxmlformats.org/officeDocument/2006/relationships/image" Target="../media/image9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8.jpg"/><Relationship Id="rId5" Type="http://schemas.openxmlformats.org/officeDocument/2006/relationships/image" Target="../media/image7.emf"/><Relationship Id="rId4" Type="http://schemas.openxmlformats.org/officeDocument/2006/relationships/image" Target="../media/image6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9.jpg"/><Relationship Id="rId7" Type="http://schemas.openxmlformats.org/officeDocument/2006/relationships/image" Target="../media/image8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7.emf"/><Relationship Id="rId5" Type="http://schemas.openxmlformats.org/officeDocument/2006/relationships/image" Target="../media/image6.jp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Das </a:t>
            </a:r>
            <a:r>
              <a:rPr lang="en-GB" dirty="0" err="1"/>
              <a:t>Projekt</a:t>
            </a:r>
            <a:r>
              <a:rPr lang="en-GB" dirty="0"/>
              <a:t> ALBINA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 descr="CartoonSkifahrer.jpg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4350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F0A3B6D-3BF9-7942-8922-5DECB9EAF0C2}"/>
              </a:ext>
            </a:extLst>
          </p:cNvPr>
          <p:cNvSpPr txBox="1"/>
          <p:nvPr/>
        </p:nvSpPr>
        <p:spPr>
          <a:xfrm>
            <a:off x="31202" y="3881616"/>
            <a:ext cx="908159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err="1">
                <a:solidFill>
                  <a:schemeClr val="bg1"/>
                </a:solidFill>
                <a:latin typeface="Arial"/>
                <a:cs typeface="Arial"/>
              </a:rPr>
              <a:t>Euregio-Lawinenreport</a:t>
            </a:r>
            <a:r>
              <a:rPr lang="en-GB" sz="1400" dirty="0">
                <a:solidFill>
                  <a:schemeClr val="bg1"/>
                </a:solidFill>
                <a:latin typeface="Arial"/>
                <a:cs typeface="Arial"/>
              </a:rPr>
              <a:t> | </a:t>
            </a:r>
            <a:r>
              <a:rPr lang="en-GB" sz="1400" dirty="0" err="1">
                <a:solidFill>
                  <a:schemeClr val="bg1"/>
                </a:solidFill>
                <a:latin typeface="Arial"/>
                <a:cs typeface="Arial"/>
              </a:rPr>
              <a:t>Bollettino</a:t>
            </a:r>
            <a:r>
              <a:rPr lang="en-GB" sz="140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GB" sz="1400" dirty="0" err="1">
                <a:solidFill>
                  <a:schemeClr val="bg1"/>
                </a:solidFill>
                <a:latin typeface="Arial"/>
                <a:cs typeface="Arial"/>
              </a:rPr>
              <a:t>Valanghe</a:t>
            </a:r>
            <a:r>
              <a:rPr lang="en-GB" sz="140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GB" sz="1400" dirty="0" err="1">
                <a:solidFill>
                  <a:schemeClr val="bg1"/>
                </a:solidFill>
                <a:latin typeface="Arial"/>
                <a:cs typeface="Arial"/>
              </a:rPr>
              <a:t>dell’Euregio</a:t>
            </a:r>
            <a:endParaRPr lang="en-GB" sz="1400" dirty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sz="1400" dirty="0">
                <a:solidFill>
                  <a:schemeClr val="bg1"/>
                </a:solidFill>
                <a:latin typeface="Arial"/>
                <a:cs typeface="Arial"/>
              </a:rPr>
              <a:t>18.01.2022 </a:t>
            </a:r>
          </a:p>
          <a:p>
            <a:r>
              <a:rPr lang="en-GB" sz="2400" dirty="0" err="1">
                <a:solidFill>
                  <a:schemeClr val="bg1"/>
                </a:solidFill>
                <a:latin typeface="Arial"/>
                <a:cs typeface="Arial"/>
              </a:rPr>
              <a:t>Schneedeckenmodel</a:t>
            </a:r>
            <a:r>
              <a:rPr lang="en-GB" sz="2400" dirty="0">
                <a:solidFill>
                  <a:schemeClr val="bg1"/>
                </a:solidFill>
                <a:latin typeface="Arial"/>
                <a:cs typeface="Arial"/>
              </a:rPr>
              <a:t> SNOWPACK</a:t>
            </a:r>
          </a:p>
          <a:p>
            <a:r>
              <a:rPr lang="en-GB" sz="2400" dirty="0" err="1">
                <a:solidFill>
                  <a:schemeClr val="bg1"/>
                </a:solidFill>
                <a:latin typeface="Arial"/>
                <a:cs typeface="Arial"/>
              </a:rPr>
              <a:t>Modello</a:t>
            </a:r>
            <a:r>
              <a:rPr lang="en-GB" sz="240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GB" sz="2400" dirty="0" err="1">
                <a:solidFill>
                  <a:schemeClr val="bg1"/>
                </a:solidFill>
                <a:latin typeface="Arial"/>
                <a:cs typeface="Arial"/>
              </a:rPr>
              <a:t>manto</a:t>
            </a:r>
            <a:r>
              <a:rPr lang="en-GB" sz="240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GB" sz="2400" dirty="0" err="1">
                <a:solidFill>
                  <a:schemeClr val="bg1"/>
                </a:solidFill>
                <a:latin typeface="Arial"/>
                <a:cs typeface="Arial"/>
              </a:rPr>
              <a:t>nevoso</a:t>
            </a:r>
            <a:r>
              <a:rPr lang="en-GB" sz="2400" dirty="0">
                <a:solidFill>
                  <a:schemeClr val="bg1"/>
                </a:solidFill>
                <a:latin typeface="Arial"/>
                <a:cs typeface="Arial"/>
              </a:rPr>
              <a:t> SNOWPACK</a:t>
            </a:r>
          </a:p>
        </p:txBody>
      </p:sp>
    </p:spTree>
    <p:extLst>
      <p:ext uri="{BB962C8B-B14F-4D97-AF65-F5344CB8AC3E}">
        <p14:creationId xmlns:p14="http://schemas.microsoft.com/office/powerpoint/2010/main" val="3677449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A2A8A3-84A3-E242-841D-5EE2F817F8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Stratigraphie | </a:t>
            </a:r>
            <a:r>
              <a:rPr lang="it-IT" dirty="0"/>
              <a:t>stratigrafia</a:t>
            </a:r>
          </a:p>
        </p:txBody>
      </p:sp>
      <p:pic>
        <p:nvPicPr>
          <p:cNvPr id="9" name="Picture 8" descr="Graphical user interface&#10;&#10;Description automatically generated">
            <a:extLst>
              <a:ext uri="{FF2B5EF4-FFF2-40B4-BE49-F238E27FC236}">
                <a16:creationId xmlns:a16="http://schemas.microsoft.com/office/drawing/2014/main" id="{56D0FA5E-6380-BC41-A0B3-484DB13FCAE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7355" b="33694"/>
          <a:stretch/>
        </p:blipFill>
        <p:spPr>
          <a:xfrm>
            <a:off x="1550923" y="859574"/>
            <a:ext cx="5477559" cy="4283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9648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F144-FD69-464C-AD78-93C59BF833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DE" dirty="0"/>
              <a:t>Grenzen des SK38 | Limiti del SK38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6296F0-71AB-324D-8D87-5608454F6B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1471" y="1098176"/>
            <a:ext cx="3945628" cy="3741681"/>
          </a:xfrm>
        </p:spPr>
        <p:txBody>
          <a:bodyPr/>
          <a:lstStyle/>
          <a:p>
            <a:pPr marL="0" indent="0">
              <a:buNone/>
            </a:pPr>
            <a:r>
              <a:rPr lang="en-DE" sz="3200" dirty="0"/>
              <a:t>Wie bestimmt man diese?</a:t>
            </a:r>
          </a:p>
          <a:p>
            <a:pPr>
              <a:buFont typeface="Lucida Grande" panose="020B0600040502020204" pitchFamily="34" charset="0"/>
              <a:buChar char="→"/>
            </a:pPr>
            <a:r>
              <a:rPr lang="en-DE" dirty="0"/>
              <a:t>Überprüfen mit Messungen</a:t>
            </a:r>
          </a:p>
          <a:p>
            <a:pPr>
              <a:buFont typeface="Lucida Grande" panose="020B0600040502020204" pitchFamily="34" charset="0"/>
              <a:buChar char="→"/>
            </a:pPr>
            <a:r>
              <a:rPr lang="en-DE" dirty="0"/>
              <a:t>Erfahrung</a:t>
            </a:r>
          </a:p>
          <a:p>
            <a:pPr>
              <a:buFont typeface="Lucida Grande" panose="020B0600040502020204" pitchFamily="34" charset="0"/>
              <a:buChar char="→"/>
            </a:pPr>
            <a:r>
              <a:rPr lang="en-DE" dirty="0"/>
              <a:t>Genau verstehen, was der Index macht</a:t>
            </a:r>
          </a:p>
          <a:p>
            <a:pPr>
              <a:buFont typeface="Wingdings" pitchFamily="2" charset="2"/>
              <a:buChar char="à"/>
            </a:pPr>
            <a:endParaRPr lang="en-DE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EB4EABE9-D0D5-F54C-A885-70E206DC8FEB}"/>
              </a:ext>
            </a:extLst>
          </p:cNvPr>
          <p:cNvSpPr txBox="1">
            <a:spLocks/>
          </p:cNvSpPr>
          <p:nvPr/>
        </p:nvSpPr>
        <p:spPr>
          <a:xfrm>
            <a:off x="4987571" y="1098175"/>
            <a:ext cx="3945628" cy="37416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55600" indent="-355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rgbClr val="404A4B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rgbClr val="404A4B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rgbClr val="404A4B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800" kern="1200">
                <a:solidFill>
                  <a:srgbClr val="404A4B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800" kern="1200">
                <a:solidFill>
                  <a:srgbClr val="404A4B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3200" dirty="0"/>
              <a:t>Come </a:t>
            </a:r>
            <a:r>
              <a:rPr lang="en-GB" sz="3200" dirty="0" err="1"/>
              <a:t>si</a:t>
            </a:r>
            <a:r>
              <a:rPr lang="en-GB" sz="3200" dirty="0"/>
              <a:t> </a:t>
            </a:r>
            <a:r>
              <a:rPr lang="en-GB" sz="3200" dirty="0" err="1"/>
              <a:t>determina</a:t>
            </a:r>
            <a:r>
              <a:rPr lang="en-GB" sz="3200" dirty="0"/>
              <a:t> </a:t>
            </a:r>
            <a:r>
              <a:rPr lang="en-GB" sz="3200" dirty="0" err="1"/>
              <a:t>questi</a:t>
            </a:r>
            <a:r>
              <a:rPr lang="en-GB" sz="3200" dirty="0"/>
              <a:t>?</a:t>
            </a:r>
            <a:endParaRPr lang="en-GB" dirty="0"/>
          </a:p>
          <a:p>
            <a:pPr>
              <a:buFont typeface="Lucida Grande" panose="020B0600040502020204" pitchFamily="34" charset="0"/>
              <a:buChar char="→"/>
            </a:pPr>
            <a:r>
              <a:rPr lang="en-GB" dirty="0" err="1"/>
              <a:t>Paragonare</a:t>
            </a:r>
            <a:r>
              <a:rPr lang="en-GB" dirty="0"/>
              <a:t> con </a:t>
            </a:r>
            <a:r>
              <a:rPr lang="en-GB" dirty="0" err="1"/>
              <a:t>osservazioni</a:t>
            </a:r>
            <a:endParaRPr lang="en-GB" dirty="0"/>
          </a:p>
          <a:p>
            <a:pPr>
              <a:buFont typeface="Lucida Grande" panose="020B0600040502020204" pitchFamily="34" charset="0"/>
              <a:buChar char="→"/>
            </a:pPr>
            <a:r>
              <a:rPr lang="en-GB" dirty="0" err="1"/>
              <a:t>Esperienza</a:t>
            </a:r>
            <a:endParaRPr lang="en-GB" dirty="0"/>
          </a:p>
          <a:p>
            <a:pPr>
              <a:buFont typeface="Lucida Grande" panose="020B0600040502020204" pitchFamily="34" charset="0"/>
              <a:buChar char="→"/>
            </a:pPr>
            <a:r>
              <a:rPr lang="en-GB" dirty="0" err="1"/>
              <a:t>Capire</a:t>
            </a:r>
            <a:r>
              <a:rPr lang="en-GB" dirty="0"/>
              <a:t> </a:t>
            </a:r>
            <a:r>
              <a:rPr lang="en-GB" dirty="0" err="1"/>
              <a:t>esattamente</a:t>
            </a:r>
            <a:r>
              <a:rPr lang="en-GB" dirty="0"/>
              <a:t> </a:t>
            </a:r>
            <a:r>
              <a:rPr lang="en-GB" dirty="0" err="1"/>
              <a:t>cosa</a:t>
            </a:r>
            <a:r>
              <a:rPr lang="en-GB" dirty="0"/>
              <a:t> fa </a:t>
            </a:r>
            <a:r>
              <a:rPr lang="en-GB" dirty="0" err="1"/>
              <a:t>l'indice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4170375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0C456F-DE66-C947-A8A3-4AA38DF38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SK38 Stabilitätsindex | </a:t>
            </a:r>
            <a:r>
              <a:rPr lang="de-DE" dirty="0" err="1"/>
              <a:t>indice</a:t>
            </a:r>
            <a:r>
              <a:rPr lang="de-DE" dirty="0"/>
              <a:t> </a:t>
            </a:r>
            <a:r>
              <a:rPr lang="de-DE" dirty="0" err="1"/>
              <a:t>stabilità</a:t>
            </a:r>
            <a:endParaRPr lang="de-DE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4D6FCF9-7ECC-0B49-9F14-4793139457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88157"/>
            <a:ext cx="3358874" cy="75545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00B7949-4372-4944-BF2B-0D01BC54B66C}"/>
              </a:ext>
            </a:extLst>
          </p:cNvPr>
          <p:cNvSpPr/>
          <p:nvPr/>
        </p:nvSpPr>
        <p:spPr>
          <a:xfrm>
            <a:off x="940904" y="2802816"/>
            <a:ext cx="2417970" cy="251792"/>
          </a:xfrm>
          <a:prstGeom prst="rect">
            <a:avLst/>
          </a:prstGeom>
          <a:noFill/>
          <a:ln w="1270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2C4F621-B52C-5640-A308-0E30CA844CC7}"/>
              </a:ext>
            </a:extLst>
          </p:cNvPr>
          <p:cNvSpPr/>
          <p:nvPr/>
        </p:nvSpPr>
        <p:spPr>
          <a:xfrm>
            <a:off x="1914939" y="3079137"/>
            <a:ext cx="463826" cy="251792"/>
          </a:xfrm>
          <a:prstGeom prst="rect">
            <a:avLst/>
          </a:prstGeom>
          <a:noFill/>
          <a:ln w="1270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17A4FBB-938D-5342-B3BB-2C9785E6A52F}"/>
              </a:ext>
            </a:extLst>
          </p:cNvPr>
          <p:cNvSpPr/>
          <p:nvPr/>
        </p:nvSpPr>
        <p:spPr>
          <a:xfrm>
            <a:off x="742120" y="3558272"/>
            <a:ext cx="198784" cy="198784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8C4A920-C3C4-4E4E-9AB6-63E48A2931DE}"/>
              </a:ext>
            </a:extLst>
          </p:cNvPr>
          <p:cNvSpPr txBox="1"/>
          <p:nvPr/>
        </p:nvSpPr>
        <p:spPr>
          <a:xfrm>
            <a:off x="940904" y="3485975"/>
            <a:ext cx="20837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Neigung | </a:t>
            </a:r>
            <a:r>
              <a:rPr lang="de-DE" dirty="0" err="1"/>
              <a:t>Pendenza</a:t>
            </a:r>
            <a:endParaRPr lang="de-DE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ABDA2F7-D8F9-7749-AA7D-BF87A9D1C971}"/>
              </a:ext>
            </a:extLst>
          </p:cNvPr>
          <p:cNvSpPr/>
          <p:nvPr/>
        </p:nvSpPr>
        <p:spPr>
          <a:xfrm>
            <a:off x="1808922" y="3079137"/>
            <a:ext cx="106017" cy="251792"/>
          </a:xfrm>
          <a:prstGeom prst="rect">
            <a:avLst/>
          </a:prstGeom>
          <a:noFill/>
          <a:ln w="12700">
            <a:solidFill>
              <a:srgbClr val="4E81B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4F4C8B8-1115-4E4D-A79A-07321FA242A9}"/>
              </a:ext>
            </a:extLst>
          </p:cNvPr>
          <p:cNvSpPr/>
          <p:nvPr/>
        </p:nvSpPr>
        <p:spPr>
          <a:xfrm>
            <a:off x="742120" y="3897669"/>
            <a:ext cx="198784" cy="198784"/>
          </a:xfrm>
          <a:prstGeom prst="rect">
            <a:avLst/>
          </a:prstGeom>
          <a:solidFill>
            <a:srgbClr val="4E81B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F638CED-997B-E84A-94FC-C341DB040CE8}"/>
              </a:ext>
            </a:extLst>
          </p:cNvPr>
          <p:cNvSpPr txBox="1"/>
          <p:nvPr/>
        </p:nvSpPr>
        <p:spPr>
          <a:xfrm>
            <a:off x="940904" y="3812395"/>
            <a:ext cx="23461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Schneebrett | </a:t>
            </a:r>
            <a:r>
              <a:rPr lang="de-DE" dirty="0" err="1"/>
              <a:t>Lastrone</a:t>
            </a:r>
            <a:endParaRPr lang="de-DE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6287A33-3438-DC49-94F9-2C6E5E11A135}"/>
              </a:ext>
            </a:extLst>
          </p:cNvPr>
          <p:cNvSpPr/>
          <p:nvPr/>
        </p:nvSpPr>
        <p:spPr>
          <a:xfrm>
            <a:off x="705954" y="2799539"/>
            <a:ext cx="234950" cy="251792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F1C6A18-9C6F-C34D-AB37-3F2A2856D120}"/>
              </a:ext>
            </a:extLst>
          </p:cNvPr>
          <p:cNvSpPr/>
          <p:nvPr/>
        </p:nvSpPr>
        <p:spPr>
          <a:xfrm>
            <a:off x="742120" y="4212387"/>
            <a:ext cx="198784" cy="19878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3B0FDB9-9416-9A49-832F-9E7A516D3238}"/>
              </a:ext>
            </a:extLst>
          </p:cNvPr>
          <p:cNvSpPr txBox="1"/>
          <p:nvPr/>
        </p:nvSpPr>
        <p:spPr>
          <a:xfrm>
            <a:off x="940904" y="4143244"/>
            <a:ext cx="28877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Last Skifahrer | Peso </a:t>
            </a:r>
            <a:r>
              <a:rPr lang="de-DE" dirty="0" err="1"/>
              <a:t>sciatore</a:t>
            </a:r>
            <a:endParaRPr lang="de-DE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20852816-E881-F746-AC4F-9080C71B25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07" y="1257374"/>
            <a:ext cx="1627809" cy="700197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33320970-BF63-B642-A048-6AA37700CD06}"/>
              </a:ext>
            </a:extLst>
          </p:cNvPr>
          <p:cNvSpPr txBox="1"/>
          <p:nvPr/>
        </p:nvSpPr>
        <p:spPr>
          <a:xfrm>
            <a:off x="1769564" y="1184899"/>
            <a:ext cx="35851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Scherfestigkeit | </a:t>
            </a:r>
            <a:r>
              <a:rPr lang="de-DE" dirty="0" err="1"/>
              <a:t>Resistenza</a:t>
            </a:r>
            <a:r>
              <a:rPr lang="de-DE" dirty="0"/>
              <a:t> al </a:t>
            </a:r>
            <a:r>
              <a:rPr lang="de-DE" dirty="0" err="1"/>
              <a:t>taglio</a:t>
            </a:r>
            <a:r>
              <a:rPr lang="de-DE" dirty="0"/>
              <a:t>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019C6E5-C02F-0B4F-AFF9-100A06AF19AB}"/>
              </a:ext>
            </a:extLst>
          </p:cNvPr>
          <p:cNvSpPr txBox="1"/>
          <p:nvPr/>
        </p:nvSpPr>
        <p:spPr>
          <a:xfrm>
            <a:off x="1769564" y="1534990"/>
            <a:ext cx="32040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Scherspannung | </a:t>
            </a:r>
            <a:r>
              <a:rPr lang="de-DE" dirty="0" err="1"/>
              <a:t>Sforzo</a:t>
            </a:r>
            <a:r>
              <a:rPr lang="de-DE" dirty="0"/>
              <a:t> di </a:t>
            </a:r>
            <a:r>
              <a:rPr lang="de-DE" dirty="0" err="1"/>
              <a:t>taglio</a:t>
            </a:r>
            <a:endParaRPr lang="de-DE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E8D9C00F-E8FA-7140-AF05-F190C41487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404" y="2136253"/>
            <a:ext cx="1651000" cy="366243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F9596D0-8FD6-5842-B84E-BF60E73F1828}"/>
              </a:ext>
            </a:extLst>
          </p:cNvPr>
          <p:cNvSpPr/>
          <p:nvPr/>
        </p:nvSpPr>
        <p:spPr>
          <a:xfrm>
            <a:off x="937867" y="2165001"/>
            <a:ext cx="828537" cy="251792"/>
          </a:xfrm>
          <a:prstGeom prst="rect">
            <a:avLst/>
          </a:prstGeom>
          <a:noFill/>
          <a:ln w="1270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C049753-BFA5-0543-97FB-5BD36C149234}"/>
              </a:ext>
            </a:extLst>
          </p:cNvPr>
          <p:cNvSpPr/>
          <p:nvPr/>
        </p:nvSpPr>
        <p:spPr>
          <a:xfrm>
            <a:off x="609601" y="2165001"/>
            <a:ext cx="326472" cy="251792"/>
          </a:xfrm>
          <a:prstGeom prst="rect">
            <a:avLst/>
          </a:prstGeom>
          <a:noFill/>
          <a:ln w="12700">
            <a:solidFill>
              <a:srgbClr val="4E81B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8A7B2E6F-5AB4-1F44-9680-C044CD5927C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75421" y="1433472"/>
            <a:ext cx="1459657" cy="2977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17960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0C456F-DE66-C947-A8A3-4AA38DF38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SK38 Stabilitätsindex | </a:t>
            </a:r>
            <a:r>
              <a:rPr lang="de-DE" dirty="0" err="1"/>
              <a:t>indice</a:t>
            </a:r>
            <a:r>
              <a:rPr lang="de-DE" dirty="0"/>
              <a:t> </a:t>
            </a:r>
            <a:r>
              <a:rPr lang="de-DE" dirty="0" err="1"/>
              <a:t>stabilità</a:t>
            </a:r>
            <a:endParaRPr lang="de-DE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20852816-E881-F746-AC4F-9080C71B25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07" y="1257374"/>
            <a:ext cx="1627809" cy="700197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33320970-BF63-B642-A048-6AA37700CD06}"/>
              </a:ext>
            </a:extLst>
          </p:cNvPr>
          <p:cNvSpPr txBox="1"/>
          <p:nvPr/>
        </p:nvSpPr>
        <p:spPr>
          <a:xfrm>
            <a:off x="1769564" y="1184899"/>
            <a:ext cx="35851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Scherfestigkeit | </a:t>
            </a:r>
            <a:r>
              <a:rPr lang="de-DE" dirty="0" err="1"/>
              <a:t>Resistenza</a:t>
            </a:r>
            <a:r>
              <a:rPr lang="de-DE" dirty="0"/>
              <a:t> al </a:t>
            </a:r>
            <a:r>
              <a:rPr lang="de-DE" dirty="0" err="1"/>
              <a:t>taglio</a:t>
            </a:r>
            <a:r>
              <a:rPr lang="de-DE" dirty="0"/>
              <a:t>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019C6E5-C02F-0B4F-AFF9-100A06AF19AB}"/>
              </a:ext>
            </a:extLst>
          </p:cNvPr>
          <p:cNvSpPr txBox="1"/>
          <p:nvPr/>
        </p:nvSpPr>
        <p:spPr>
          <a:xfrm>
            <a:off x="1769564" y="1534990"/>
            <a:ext cx="32040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Scherspannung | </a:t>
            </a:r>
            <a:r>
              <a:rPr lang="de-DE" dirty="0" err="1"/>
              <a:t>Sforzo</a:t>
            </a:r>
            <a:r>
              <a:rPr lang="de-DE" dirty="0"/>
              <a:t> di </a:t>
            </a:r>
            <a:r>
              <a:rPr lang="de-DE" dirty="0" err="1"/>
              <a:t>taglio</a:t>
            </a:r>
            <a:endParaRPr lang="de-DE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E8D9C00F-E8FA-7140-AF05-F190C41487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404" y="2136253"/>
            <a:ext cx="1651000" cy="366243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F9596D0-8FD6-5842-B84E-BF60E73F1828}"/>
              </a:ext>
            </a:extLst>
          </p:cNvPr>
          <p:cNvSpPr/>
          <p:nvPr/>
        </p:nvSpPr>
        <p:spPr>
          <a:xfrm>
            <a:off x="937867" y="2165001"/>
            <a:ext cx="828537" cy="251792"/>
          </a:xfrm>
          <a:prstGeom prst="rect">
            <a:avLst/>
          </a:prstGeom>
          <a:noFill/>
          <a:ln w="1270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C049753-BFA5-0543-97FB-5BD36C149234}"/>
              </a:ext>
            </a:extLst>
          </p:cNvPr>
          <p:cNvSpPr/>
          <p:nvPr/>
        </p:nvSpPr>
        <p:spPr>
          <a:xfrm>
            <a:off x="609601" y="2165001"/>
            <a:ext cx="326472" cy="251792"/>
          </a:xfrm>
          <a:prstGeom prst="rect">
            <a:avLst/>
          </a:prstGeom>
          <a:noFill/>
          <a:ln w="12700">
            <a:solidFill>
              <a:srgbClr val="4E81B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3BA6FF08-59F1-CA40-AF5E-EF4EBE1201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404" y="2776904"/>
            <a:ext cx="2373707" cy="674222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7891F14D-5524-484D-AE0C-4F5AF3ED5BA7}"/>
              </a:ext>
            </a:extLst>
          </p:cNvPr>
          <p:cNvSpPr/>
          <p:nvPr/>
        </p:nvSpPr>
        <p:spPr>
          <a:xfrm>
            <a:off x="742120" y="3558272"/>
            <a:ext cx="198784" cy="198784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41C3301-2923-8549-B312-507B2EC3C8BF}"/>
              </a:ext>
            </a:extLst>
          </p:cNvPr>
          <p:cNvSpPr txBox="1"/>
          <p:nvPr/>
        </p:nvSpPr>
        <p:spPr>
          <a:xfrm>
            <a:off x="940904" y="3485975"/>
            <a:ext cx="20837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Neigung | </a:t>
            </a:r>
            <a:r>
              <a:rPr lang="de-DE" dirty="0" err="1"/>
              <a:t>Pendenza</a:t>
            </a:r>
            <a:endParaRPr lang="de-DE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F6805E3-1A61-DF41-9F65-18E9A5FEBE71}"/>
              </a:ext>
            </a:extLst>
          </p:cNvPr>
          <p:cNvSpPr/>
          <p:nvPr/>
        </p:nvSpPr>
        <p:spPr>
          <a:xfrm>
            <a:off x="742120" y="3897669"/>
            <a:ext cx="198784" cy="198784"/>
          </a:xfrm>
          <a:prstGeom prst="rect">
            <a:avLst/>
          </a:prstGeom>
          <a:solidFill>
            <a:srgbClr val="4E81B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23AFF18-0733-D440-85D0-EFE843B6B025}"/>
              </a:ext>
            </a:extLst>
          </p:cNvPr>
          <p:cNvSpPr txBox="1"/>
          <p:nvPr/>
        </p:nvSpPr>
        <p:spPr>
          <a:xfrm>
            <a:off x="940904" y="3812395"/>
            <a:ext cx="23461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Schneebrett | </a:t>
            </a:r>
            <a:r>
              <a:rPr lang="de-DE" dirty="0" err="1"/>
              <a:t>Lastrone</a:t>
            </a:r>
            <a:endParaRPr lang="de-DE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DC2A62A8-CD9D-DB47-BF09-5304AE6EA97D}"/>
              </a:ext>
            </a:extLst>
          </p:cNvPr>
          <p:cNvSpPr/>
          <p:nvPr/>
        </p:nvSpPr>
        <p:spPr>
          <a:xfrm>
            <a:off x="742120" y="4212387"/>
            <a:ext cx="198784" cy="19878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09190F6-F0DA-CD40-A3DD-DA368D2B80D3}"/>
              </a:ext>
            </a:extLst>
          </p:cNvPr>
          <p:cNvSpPr txBox="1"/>
          <p:nvPr/>
        </p:nvSpPr>
        <p:spPr>
          <a:xfrm>
            <a:off x="940904" y="4143244"/>
            <a:ext cx="28877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Last Skifahrer | Peso </a:t>
            </a:r>
            <a:r>
              <a:rPr lang="de-DE" dirty="0" err="1"/>
              <a:t>sciatore</a:t>
            </a:r>
            <a:endParaRPr lang="de-DE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CD848A76-8CEC-6D45-8797-5DC9C69105A6}"/>
              </a:ext>
            </a:extLst>
          </p:cNvPr>
          <p:cNvSpPr/>
          <p:nvPr/>
        </p:nvSpPr>
        <p:spPr>
          <a:xfrm>
            <a:off x="1328943" y="3191821"/>
            <a:ext cx="1029943" cy="251792"/>
          </a:xfrm>
          <a:prstGeom prst="rect">
            <a:avLst/>
          </a:prstGeom>
          <a:noFill/>
          <a:ln w="12700">
            <a:solidFill>
              <a:srgbClr val="4E81B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048F0395-DA72-5B41-9ABE-ECB76DF39DF4}"/>
              </a:ext>
            </a:extLst>
          </p:cNvPr>
          <p:cNvSpPr/>
          <p:nvPr/>
        </p:nvSpPr>
        <p:spPr>
          <a:xfrm>
            <a:off x="909566" y="2958621"/>
            <a:ext cx="289151" cy="442079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D4CCE3C-0398-7749-AFE6-D44E011104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29399" y="2074175"/>
            <a:ext cx="3713085" cy="2753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19214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0C456F-DE66-C947-A8A3-4AA38DF38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SK38 Stabilitätsindex | </a:t>
            </a:r>
            <a:r>
              <a:rPr lang="de-DE" dirty="0" err="1"/>
              <a:t>indice</a:t>
            </a:r>
            <a:r>
              <a:rPr lang="de-DE" dirty="0"/>
              <a:t> </a:t>
            </a:r>
            <a:r>
              <a:rPr lang="de-DE" dirty="0" err="1"/>
              <a:t>stabilità</a:t>
            </a:r>
            <a:endParaRPr lang="de-DE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20852816-E881-F746-AC4F-9080C71B25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07" y="1257374"/>
            <a:ext cx="1627809" cy="700197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33320970-BF63-B642-A048-6AA37700CD06}"/>
              </a:ext>
            </a:extLst>
          </p:cNvPr>
          <p:cNvSpPr txBox="1"/>
          <p:nvPr/>
        </p:nvSpPr>
        <p:spPr>
          <a:xfrm>
            <a:off x="1769564" y="1184899"/>
            <a:ext cx="35851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Scherfestigkeit | </a:t>
            </a:r>
            <a:r>
              <a:rPr lang="de-DE" dirty="0" err="1"/>
              <a:t>Resistenza</a:t>
            </a:r>
            <a:r>
              <a:rPr lang="de-DE" dirty="0"/>
              <a:t> al </a:t>
            </a:r>
            <a:r>
              <a:rPr lang="de-DE" dirty="0" err="1"/>
              <a:t>taglio</a:t>
            </a:r>
            <a:r>
              <a:rPr lang="de-DE" dirty="0"/>
              <a:t>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019C6E5-C02F-0B4F-AFF9-100A06AF19AB}"/>
              </a:ext>
            </a:extLst>
          </p:cNvPr>
          <p:cNvSpPr txBox="1"/>
          <p:nvPr/>
        </p:nvSpPr>
        <p:spPr>
          <a:xfrm>
            <a:off x="1769564" y="1534990"/>
            <a:ext cx="32152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Scherspannung | </a:t>
            </a:r>
            <a:r>
              <a:rPr lang="de-DE" dirty="0" err="1"/>
              <a:t>Sforzo</a:t>
            </a:r>
            <a:r>
              <a:rPr lang="de-DE" dirty="0"/>
              <a:t> di </a:t>
            </a:r>
            <a:r>
              <a:rPr lang="de-DE" dirty="0" err="1"/>
              <a:t>taglio</a:t>
            </a:r>
            <a:endParaRPr lang="de-DE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E8D9C00F-E8FA-7140-AF05-F190C41487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404" y="2136253"/>
            <a:ext cx="1651000" cy="366243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F9596D0-8FD6-5842-B84E-BF60E73F1828}"/>
              </a:ext>
            </a:extLst>
          </p:cNvPr>
          <p:cNvSpPr/>
          <p:nvPr/>
        </p:nvSpPr>
        <p:spPr>
          <a:xfrm>
            <a:off x="937867" y="2165001"/>
            <a:ext cx="828537" cy="251792"/>
          </a:xfrm>
          <a:prstGeom prst="rect">
            <a:avLst/>
          </a:prstGeom>
          <a:noFill/>
          <a:ln w="1270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C049753-BFA5-0543-97FB-5BD36C149234}"/>
              </a:ext>
            </a:extLst>
          </p:cNvPr>
          <p:cNvSpPr/>
          <p:nvPr/>
        </p:nvSpPr>
        <p:spPr>
          <a:xfrm>
            <a:off x="609601" y="2165001"/>
            <a:ext cx="326472" cy="251792"/>
          </a:xfrm>
          <a:prstGeom prst="rect">
            <a:avLst/>
          </a:prstGeom>
          <a:noFill/>
          <a:ln w="12700">
            <a:solidFill>
              <a:srgbClr val="4E81B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3BA6FF08-59F1-CA40-AF5E-EF4EBE1201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404" y="2776904"/>
            <a:ext cx="2373707" cy="674222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7891F14D-5524-484D-AE0C-4F5AF3ED5BA7}"/>
              </a:ext>
            </a:extLst>
          </p:cNvPr>
          <p:cNvSpPr/>
          <p:nvPr/>
        </p:nvSpPr>
        <p:spPr>
          <a:xfrm>
            <a:off x="742120" y="3558272"/>
            <a:ext cx="198784" cy="198784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41C3301-2923-8549-B312-507B2EC3C8BF}"/>
              </a:ext>
            </a:extLst>
          </p:cNvPr>
          <p:cNvSpPr txBox="1"/>
          <p:nvPr/>
        </p:nvSpPr>
        <p:spPr>
          <a:xfrm>
            <a:off x="940904" y="3485975"/>
            <a:ext cx="20837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Neigung | </a:t>
            </a:r>
            <a:r>
              <a:rPr lang="de-DE" dirty="0" err="1"/>
              <a:t>Pendenza</a:t>
            </a:r>
            <a:endParaRPr lang="de-DE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F6805E3-1A61-DF41-9F65-18E9A5FEBE71}"/>
              </a:ext>
            </a:extLst>
          </p:cNvPr>
          <p:cNvSpPr/>
          <p:nvPr/>
        </p:nvSpPr>
        <p:spPr>
          <a:xfrm>
            <a:off x="742120" y="3897669"/>
            <a:ext cx="198784" cy="198784"/>
          </a:xfrm>
          <a:prstGeom prst="rect">
            <a:avLst/>
          </a:prstGeom>
          <a:solidFill>
            <a:srgbClr val="4E81B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23AFF18-0733-D440-85D0-EFE843B6B025}"/>
              </a:ext>
            </a:extLst>
          </p:cNvPr>
          <p:cNvSpPr txBox="1"/>
          <p:nvPr/>
        </p:nvSpPr>
        <p:spPr>
          <a:xfrm>
            <a:off x="940904" y="3812395"/>
            <a:ext cx="23461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Schneebrett | </a:t>
            </a:r>
            <a:r>
              <a:rPr lang="de-DE" dirty="0" err="1"/>
              <a:t>Lastrone</a:t>
            </a:r>
            <a:endParaRPr lang="de-DE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DC2A62A8-CD9D-DB47-BF09-5304AE6EA97D}"/>
              </a:ext>
            </a:extLst>
          </p:cNvPr>
          <p:cNvSpPr/>
          <p:nvPr/>
        </p:nvSpPr>
        <p:spPr>
          <a:xfrm>
            <a:off x="742120" y="4212387"/>
            <a:ext cx="198784" cy="19878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09190F6-F0DA-CD40-A3DD-DA368D2B80D3}"/>
              </a:ext>
            </a:extLst>
          </p:cNvPr>
          <p:cNvSpPr txBox="1"/>
          <p:nvPr/>
        </p:nvSpPr>
        <p:spPr>
          <a:xfrm>
            <a:off x="940904" y="4143244"/>
            <a:ext cx="28877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Last Skifahrer | Peso </a:t>
            </a:r>
            <a:r>
              <a:rPr lang="de-DE" dirty="0" err="1"/>
              <a:t>sciatore</a:t>
            </a:r>
            <a:endParaRPr lang="de-DE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CD848A76-8CEC-6D45-8797-5DC9C69105A6}"/>
              </a:ext>
            </a:extLst>
          </p:cNvPr>
          <p:cNvSpPr/>
          <p:nvPr/>
        </p:nvSpPr>
        <p:spPr>
          <a:xfrm>
            <a:off x="1328943" y="3191821"/>
            <a:ext cx="1029943" cy="251792"/>
          </a:xfrm>
          <a:prstGeom prst="rect">
            <a:avLst/>
          </a:prstGeom>
          <a:noFill/>
          <a:ln w="12700">
            <a:solidFill>
              <a:srgbClr val="4E81B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048F0395-DA72-5B41-9ABE-ECB76DF39DF4}"/>
              </a:ext>
            </a:extLst>
          </p:cNvPr>
          <p:cNvSpPr/>
          <p:nvPr/>
        </p:nvSpPr>
        <p:spPr>
          <a:xfrm>
            <a:off x="909566" y="2958621"/>
            <a:ext cx="289151" cy="442079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D4CCE3C-0398-7749-AFE6-D44E011104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29399" y="2074175"/>
            <a:ext cx="3713085" cy="2753902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F010E69E-02AB-EC40-9638-B2F2042CBB6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28639" y="3018601"/>
            <a:ext cx="1337588" cy="321320"/>
          </a:xfrm>
          <a:prstGeom prst="rect">
            <a:avLst/>
          </a:prstGeom>
        </p:spPr>
      </p:pic>
      <p:sp>
        <p:nvSpPr>
          <p:cNvPr id="34" name="Rectangle 33">
            <a:extLst>
              <a:ext uri="{FF2B5EF4-FFF2-40B4-BE49-F238E27FC236}">
                <a16:creationId xmlns:a16="http://schemas.microsoft.com/office/drawing/2014/main" id="{32090299-E03B-1E4B-B0BE-F86A5887D874}"/>
              </a:ext>
            </a:extLst>
          </p:cNvPr>
          <p:cNvSpPr/>
          <p:nvPr/>
        </p:nvSpPr>
        <p:spPr>
          <a:xfrm>
            <a:off x="3674772" y="2970781"/>
            <a:ext cx="391455" cy="442079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503749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0C456F-DE66-C947-A8A3-4AA38DF38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SK38 Stabilitätsindex | </a:t>
            </a:r>
            <a:r>
              <a:rPr lang="de-DE" dirty="0" err="1"/>
              <a:t>indice</a:t>
            </a:r>
            <a:r>
              <a:rPr lang="de-DE" dirty="0"/>
              <a:t> </a:t>
            </a:r>
            <a:r>
              <a:rPr lang="de-DE" dirty="0" err="1"/>
              <a:t>stabilità</a:t>
            </a:r>
            <a:endParaRPr lang="de-DE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20852816-E881-F746-AC4F-9080C71B25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07" y="1257374"/>
            <a:ext cx="1627809" cy="700197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33320970-BF63-B642-A048-6AA37700CD06}"/>
              </a:ext>
            </a:extLst>
          </p:cNvPr>
          <p:cNvSpPr txBox="1"/>
          <p:nvPr/>
        </p:nvSpPr>
        <p:spPr>
          <a:xfrm>
            <a:off x="1769564" y="1184899"/>
            <a:ext cx="35851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Scherfestigkeit | </a:t>
            </a:r>
            <a:r>
              <a:rPr lang="de-DE" dirty="0" err="1"/>
              <a:t>Resistenza</a:t>
            </a:r>
            <a:r>
              <a:rPr lang="de-DE" dirty="0"/>
              <a:t> al </a:t>
            </a:r>
            <a:r>
              <a:rPr lang="de-DE" dirty="0" err="1"/>
              <a:t>taglio</a:t>
            </a:r>
            <a:r>
              <a:rPr lang="de-DE" dirty="0"/>
              <a:t>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019C6E5-C02F-0B4F-AFF9-100A06AF19AB}"/>
              </a:ext>
            </a:extLst>
          </p:cNvPr>
          <p:cNvSpPr txBox="1"/>
          <p:nvPr/>
        </p:nvSpPr>
        <p:spPr>
          <a:xfrm>
            <a:off x="1769564" y="1534990"/>
            <a:ext cx="32152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Scherspannung | </a:t>
            </a:r>
            <a:r>
              <a:rPr lang="de-DE" dirty="0" err="1"/>
              <a:t>Sforzo</a:t>
            </a:r>
            <a:r>
              <a:rPr lang="de-DE" dirty="0"/>
              <a:t> di </a:t>
            </a:r>
            <a:r>
              <a:rPr lang="de-DE" dirty="0" err="1"/>
              <a:t>taglio</a:t>
            </a:r>
            <a:endParaRPr lang="de-DE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E8D9C00F-E8FA-7140-AF05-F190C41487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404" y="2136253"/>
            <a:ext cx="1651000" cy="366243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F9596D0-8FD6-5842-B84E-BF60E73F1828}"/>
              </a:ext>
            </a:extLst>
          </p:cNvPr>
          <p:cNvSpPr/>
          <p:nvPr/>
        </p:nvSpPr>
        <p:spPr>
          <a:xfrm>
            <a:off x="937867" y="2165001"/>
            <a:ext cx="828537" cy="251792"/>
          </a:xfrm>
          <a:prstGeom prst="rect">
            <a:avLst/>
          </a:prstGeom>
          <a:noFill/>
          <a:ln w="1270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C049753-BFA5-0543-97FB-5BD36C149234}"/>
              </a:ext>
            </a:extLst>
          </p:cNvPr>
          <p:cNvSpPr/>
          <p:nvPr/>
        </p:nvSpPr>
        <p:spPr>
          <a:xfrm>
            <a:off x="609601" y="2165001"/>
            <a:ext cx="326472" cy="251792"/>
          </a:xfrm>
          <a:prstGeom prst="rect">
            <a:avLst/>
          </a:prstGeom>
          <a:noFill/>
          <a:ln w="12700">
            <a:solidFill>
              <a:srgbClr val="4E81B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3BA6FF08-59F1-CA40-AF5E-EF4EBE1201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404" y="2776904"/>
            <a:ext cx="2373707" cy="674222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7891F14D-5524-484D-AE0C-4F5AF3ED5BA7}"/>
              </a:ext>
            </a:extLst>
          </p:cNvPr>
          <p:cNvSpPr/>
          <p:nvPr/>
        </p:nvSpPr>
        <p:spPr>
          <a:xfrm>
            <a:off x="742120" y="3558272"/>
            <a:ext cx="198784" cy="198784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41C3301-2923-8549-B312-507B2EC3C8BF}"/>
              </a:ext>
            </a:extLst>
          </p:cNvPr>
          <p:cNvSpPr txBox="1"/>
          <p:nvPr/>
        </p:nvSpPr>
        <p:spPr>
          <a:xfrm>
            <a:off x="940904" y="3485975"/>
            <a:ext cx="20837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Neigung | </a:t>
            </a:r>
            <a:r>
              <a:rPr lang="de-DE" dirty="0" err="1"/>
              <a:t>Pendenza</a:t>
            </a:r>
            <a:endParaRPr lang="de-DE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F6805E3-1A61-DF41-9F65-18E9A5FEBE71}"/>
              </a:ext>
            </a:extLst>
          </p:cNvPr>
          <p:cNvSpPr/>
          <p:nvPr/>
        </p:nvSpPr>
        <p:spPr>
          <a:xfrm>
            <a:off x="742120" y="3897669"/>
            <a:ext cx="198784" cy="198784"/>
          </a:xfrm>
          <a:prstGeom prst="rect">
            <a:avLst/>
          </a:prstGeom>
          <a:solidFill>
            <a:srgbClr val="4E81B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23AFF18-0733-D440-85D0-EFE843B6B025}"/>
              </a:ext>
            </a:extLst>
          </p:cNvPr>
          <p:cNvSpPr txBox="1"/>
          <p:nvPr/>
        </p:nvSpPr>
        <p:spPr>
          <a:xfrm>
            <a:off x="940904" y="3812395"/>
            <a:ext cx="23461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Schneebrett | </a:t>
            </a:r>
            <a:r>
              <a:rPr lang="de-DE" dirty="0" err="1"/>
              <a:t>Lastrone</a:t>
            </a:r>
            <a:endParaRPr lang="de-DE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DC2A62A8-CD9D-DB47-BF09-5304AE6EA97D}"/>
              </a:ext>
            </a:extLst>
          </p:cNvPr>
          <p:cNvSpPr/>
          <p:nvPr/>
        </p:nvSpPr>
        <p:spPr>
          <a:xfrm>
            <a:off x="742120" y="4212387"/>
            <a:ext cx="198784" cy="19878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09190F6-F0DA-CD40-A3DD-DA368D2B80D3}"/>
              </a:ext>
            </a:extLst>
          </p:cNvPr>
          <p:cNvSpPr txBox="1"/>
          <p:nvPr/>
        </p:nvSpPr>
        <p:spPr>
          <a:xfrm>
            <a:off x="940904" y="4143244"/>
            <a:ext cx="28877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Last Skifahrer | Peso </a:t>
            </a:r>
            <a:r>
              <a:rPr lang="de-DE" dirty="0" err="1"/>
              <a:t>sciatore</a:t>
            </a:r>
            <a:endParaRPr lang="de-DE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CD848A76-8CEC-6D45-8797-5DC9C69105A6}"/>
              </a:ext>
            </a:extLst>
          </p:cNvPr>
          <p:cNvSpPr/>
          <p:nvPr/>
        </p:nvSpPr>
        <p:spPr>
          <a:xfrm>
            <a:off x="1328943" y="3191821"/>
            <a:ext cx="1029943" cy="251792"/>
          </a:xfrm>
          <a:prstGeom prst="rect">
            <a:avLst/>
          </a:prstGeom>
          <a:noFill/>
          <a:ln w="12700">
            <a:solidFill>
              <a:srgbClr val="4E81B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048F0395-DA72-5B41-9ABE-ECB76DF39DF4}"/>
              </a:ext>
            </a:extLst>
          </p:cNvPr>
          <p:cNvSpPr/>
          <p:nvPr/>
        </p:nvSpPr>
        <p:spPr>
          <a:xfrm>
            <a:off x="909566" y="2958621"/>
            <a:ext cx="289151" cy="442079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F010E69E-02AB-EC40-9638-B2F2042CBB6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28639" y="3018601"/>
            <a:ext cx="1337588" cy="321320"/>
          </a:xfrm>
          <a:prstGeom prst="rect">
            <a:avLst/>
          </a:prstGeom>
        </p:spPr>
      </p:pic>
      <p:sp>
        <p:nvSpPr>
          <p:cNvPr id="34" name="Rectangle 33">
            <a:extLst>
              <a:ext uri="{FF2B5EF4-FFF2-40B4-BE49-F238E27FC236}">
                <a16:creationId xmlns:a16="http://schemas.microsoft.com/office/drawing/2014/main" id="{32090299-E03B-1E4B-B0BE-F86A5887D874}"/>
              </a:ext>
            </a:extLst>
          </p:cNvPr>
          <p:cNvSpPr/>
          <p:nvPr/>
        </p:nvSpPr>
        <p:spPr>
          <a:xfrm>
            <a:off x="3674772" y="2970781"/>
            <a:ext cx="391455" cy="442079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7438DAD-9300-544D-BF22-A9D108C3A89C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221" t="835" r="2800" b="50000"/>
          <a:stretch/>
        </p:blipFill>
        <p:spPr>
          <a:xfrm>
            <a:off x="4645783" y="2074175"/>
            <a:ext cx="4344146" cy="2605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20492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0C456F-DE66-C947-A8A3-4AA38DF38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SK38 Stabilitätsindex | </a:t>
            </a:r>
            <a:r>
              <a:rPr lang="de-DE" dirty="0" err="1"/>
              <a:t>indice</a:t>
            </a:r>
            <a:r>
              <a:rPr lang="de-DE" dirty="0"/>
              <a:t> </a:t>
            </a:r>
            <a:r>
              <a:rPr lang="de-DE" dirty="0" err="1"/>
              <a:t>stabilità</a:t>
            </a:r>
            <a:endParaRPr lang="de-DE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20852816-E881-F746-AC4F-9080C71B25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07" y="1257374"/>
            <a:ext cx="1627809" cy="700197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33320970-BF63-B642-A048-6AA37700CD06}"/>
              </a:ext>
            </a:extLst>
          </p:cNvPr>
          <p:cNvSpPr txBox="1"/>
          <p:nvPr/>
        </p:nvSpPr>
        <p:spPr>
          <a:xfrm>
            <a:off x="1769564" y="1184899"/>
            <a:ext cx="35851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Scherfestigkeit | </a:t>
            </a:r>
            <a:r>
              <a:rPr lang="de-DE" dirty="0" err="1"/>
              <a:t>Resistenza</a:t>
            </a:r>
            <a:r>
              <a:rPr lang="de-DE" dirty="0"/>
              <a:t> al </a:t>
            </a:r>
            <a:r>
              <a:rPr lang="de-DE" dirty="0" err="1"/>
              <a:t>taglio</a:t>
            </a:r>
            <a:r>
              <a:rPr lang="de-DE" dirty="0"/>
              <a:t>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019C6E5-C02F-0B4F-AFF9-100A06AF19AB}"/>
              </a:ext>
            </a:extLst>
          </p:cNvPr>
          <p:cNvSpPr txBox="1"/>
          <p:nvPr/>
        </p:nvSpPr>
        <p:spPr>
          <a:xfrm>
            <a:off x="1769564" y="1534990"/>
            <a:ext cx="31622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Scherspannung | </a:t>
            </a:r>
            <a:r>
              <a:rPr lang="de-DE" dirty="0" err="1"/>
              <a:t>Sforzo</a:t>
            </a:r>
            <a:r>
              <a:rPr lang="de-DE" dirty="0"/>
              <a:t> a </a:t>
            </a:r>
            <a:r>
              <a:rPr lang="de-DE" dirty="0" err="1"/>
              <a:t>taglio</a:t>
            </a:r>
            <a:endParaRPr lang="de-DE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E8D9C00F-E8FA-7140-AF05-F190C41487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404" y="2136253"/>
            <a:ext cx="1651000" cy="366243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F9596D0-8FD6-5842-B84E-BF60E73F1828}"/>
              </a:ext>
            </a:extLst>
          </p:cNvPr>
          <p:cNvSpPr/>
          <p:nvPr/>
        </p:nvSpPr>
        <p:spPr>
          <a:xfrm>
            <a:off x="937867" y="2165001"/>
            <a:ext cx="828537" cy="251792"/>
          </a:xfrm>
          <a:prstGeom prst="rect">
            <a:avLst/>
          </a:prstGeom>
          <a:noFill/>
          <a:ln w="1270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C049753-BFA5-0543-97FB-5BD36C149234}"/>
              </a:ext>
            </a:extLst>
          </p:cNvPr>
          <p:cNvSpPr/>
          <p:nvPr/>
        </p:nvSpPr>
        <p:spPr>
          <a:xfrm>
            <a:off x="609601" y="2165001"/>
            <a:ext cx="326472" cy="251792"/>
          </a:xfrm>
          <a:prstGeom prst="rect">
            <a:avLst/>
          </a:prstGeom>
          <a:noFill/>
          <a:ln w="12700">
            <a:solidFill>
              <a:srgbClr val="4E81B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3BA6FF08-59F1-CA40-AF5E-EF4EBE1201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404" y="2776904"/>
            <a:ext cx="2373707" cy="674222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7891F14D-5524-484D-AE0C-4F5AF3ED5BA7}"/>
              </a:ext>
            </a:extLst>
          </p:cNvPr>
          <p:cNvSpPr/>
          <p:nvPr/>
        </p:nvSpPr>
        <p:spPr>
          <a:xfrm>
            <a:off x="742120" y="3558272"/>
            <a:ext cx="198784" cy="198784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41C3301-2923-8549-B312-507B2EC3C8BF}"/>
              </a:ext>
            </a:extLst>
          </p:cNvPr>
          <p:cNvSpPr txBox="1"/>
          <p:nvPr/>
        </p:nvSpPr>
        <p:spPr>
          <a:xfrm>
            <a:off x="940904" y="3485975"/>
            <a:ext cx="20837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Neigung | </a:t>
            </a:r>
            <a:r>
              <a:rPr lang="de-DE" dirty="0" err="1"/>
              <a:t>Pendenza</a:t>
            </a:r>
            <a:endParaRPr lang="de-DE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F6805E3-1A61-DF41-9F65-18E9A5FEBE71}"/>
              </a:ext>
            </a:extLst>
          </p:cNvPr>
          <p:cNvSpPr/>
          <p:nvPr/>
        </p:nvSpPr>
        <p:spPr>
          <a:xfrm>
            <a:off x="742120" y="3897669"/>
            <a:ext cx="198784" cy="198784"/>
          </a:xfrm>
          <a:prstGeom prst="rect">
            <a:avLst/>
          </a:prstGeom>
          <a:solidFill>
            <a:srgbClr val="4E81B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23AFF18-0733-D440-85D0-EFE843B6B025}"/>
              </a:ext>
            </a:extLst>
          </p:cNvPr>
          <p:cNvSpPr txBox="1"/>
          <p:nvPr/>
        </p:nvSpPr>
        <p:spPr>
          <a:xfrm>
            <a:off x="940904" y="3812395"/>
            <a:ext cx="23461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Schneebrett | </a:t>
            </a:r>
            <a:r>
              <a:rPr lang="de-DE" dirty="0" err="1"/>
              <a:t>Lastrone</a:t>
            </a:r>
            <a:endParaRPr lang="de-DE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DC2A62A8-CD9D-DB47-BF09-5304AE6EA97D}"/>
              </a:ext>
            </a:extLst>
          </p:cNvPr>
          <p:cNvSpPr/>
          <p:nvPr/>
        </p:nvSpPr>
        <p:spPr>
          <a:xfrm>
            <a:off x="742120" y="4212387"/>
            <a:ext cx="198784" cy="19878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09190F6-F0DA-CD40-A3DD-DA368D2B80D3}"/>
              </a:ext>
            </a:extLst>
          </p:cNvPr>
          <p:cNvSpPr txBox="1"/>
          <p:nvPr/>
        </p:nvSpPr>
        <p:spPr>
          <a:xfrm>
            <a:off x="940904" y="4143244"/>
            <a:ext cx="28877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Last Skifahrer | Peso </a:t>
            </a:r>
            <a:r>
              <a:rPr lang="de-DE" dirty="0" err="1"/>
              <a:t>sciatore</a:t>
            </a:r>
            <a:endParaRPr lang="de-DE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CD848A76-8CEC-6D45-8797-5DC9C69105A6}"/>
              </a:ext>
            </a:extLst>
          </p:cNvPr>
          <p:cNvSpPr/>
          <p:nvPr/>
        </p:nvSpPr>
        <p:spPr>
          <a:xfrm>
            <a:off x="1328943" y="3191821"/>
            <a:ext cx="1029943" cy="251792"/>
          </a:xfrm>
          <a:prstGeom prst="rect">
            <a:avLst/>
          </a:prstGeom>
          <a:noFill/>
          <a:ln w="12700">
            <a:solidFill>
              <a:srgbClr val="4E81B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048F0395-DA72-5B41-9ABE-ECB76DF39DF4}"/>
              </a:ext>
            </a:extLst>
          </p:cNvPr>
          <p:cNvSpPr/>
          <p:nvPr/>
        </p:nvSpPr>
        <p:spPr>
          <a:xfrm>
            <a:off x="909566" y="2958621"/>
            <a:ext cx="289151" cy="442079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D4CCE3C-0398-7749-AFE6-D44E011104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29399" y="2074175"/>
            <a:ext cx="3713085" cy="2753902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CC503DF0-8ADF-B247-A795-4547024D2148}"/>
              </a:ext>
            </a:extLst>
          </p:cNvPr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281872" y="1024349"/>
            <a:ext cx="2952562" cy="3987882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/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C510F4E-07D0-2143-9E80-9F7627F3476F}"/>
              </a:ext>
            </a:extLst>
          </p:cNvPr>
          <p:cNvSpPr/>
          <p:nvPr/>
        </p:nvSpPr>
        <p:spPr>
          <a:xfrm>
            <a:off x="8311896" y="1957571"/>
            <a:ext cx="630588" cy="305466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184160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62BEE9-516A-AC49-842E-16789A62BB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SK38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A13FEB8-9510-E545-8E67-720ACF1E0A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5253" y="1089285"/>
            <a:ext cx="7454348" cy="3851095"/>
          </a:xfrm>
          <a:prstGeom prst="rect">
            <a:avLst/>
          </a:prstGeom>
        </p:spPr>
      </p:pic>
      <p:pic>
        <p:nvPicPr>
          <p:cNvPr id="6" name="Picture 5">
            <a:hlinkClick r:id="rId3"/>
            <a:extLst>
              <a:ext uri="{FF2B5EF4-FFF2-40B4-BE49-F238E27FC236}">
                <a16:creationId xmlns:a16="http://schemas.microsoft.com/office/drawing/2014/main" id="{41506999-5F70-574D-8BED-8104DB3ADD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41416" y="3503144"/>
            <a:ext cx="299279" cy="299279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>
            <a:hlinkClick r:id="rId5"/>
            <a:extLst>
              <a:ext uri="{FF2B5EF4-FFF2-40B4-BE49-F238E27FC236}">
                <a16:creationId xmlns:a16="http://schemas.microsoft.com/office/drawing/2014/main" id="{CF0BED77-3689-D74F-BCF3-17D438F0FB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41416" y="3904575"/>
            <a:ext cx="299279" cy="299279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7">
            <a:hlinkClick r:id="rId6"/>
            <a:extLst>
              <a:ext uri="{FF2B5EF4-FFF2-40B4-BE49-F238E27FC236}">
                <a16:creationId xmlns:a16="http://schemas.microsoft.com/office/drawing/2014/main" id="{02C33A7A-E4A0-E54F-9F55-AC88D05DD7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86512" y="3353504"/>
            <a:ext cx="299279" cy="299279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>
            <a:hlinkClick r:id="rId7"/>
            <a:extLst>
              <a:ext uri="{FF2B5EF4-FFF2-40B4-BE49-F238E27FC236}">
                <a16:creationId xmlns:a16="http://schemas.microsoft.com/office/drawing/2014/main" id="{3003BC1C-95EC-4B45-BC76-489E8105E3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86512" y="3754935"/>
            <a:ext cx="299279" cy="299279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13038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38EDEA-288E-4FBB-B383-1F09DAEEB7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x-none"/>
          </a:p>
        </p:txBody>
      </p:sp>
      <p:pic>
        <p:nvPicPr>
          <p:cNvPr id="6" name="Picture 5" descr="IMG_1179.jpg">
            <a:extLst>
              <a:ext uri="{FF2B5EF4-FFF2-40B4-BE49-F238E27FC236}">
                <a16:creationId xmlns:a16="http://schemas.microsoft.com/office/drawing/2014/main" id="{ED9797EB-FA8C-43A6-AA48-A082E89AAED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37512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0055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2F9F76-7E75-914A-AD30-519F6AD1A1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Was ist SNOWPACK? | </a:t>
            </a:r>
            <a:r>
              <a:rPr lang="de-DE" dirty="0" err="1"/>
              <a:t>Cos‘é</a:t>
            </a:r>
            <a:r>
              <a:rPr lang="de-DE" dirty="0"/>
              <a:t> SNOWPACK?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90E7451-0C46-5447-A798-6FC5BE3BBD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061" y="990552"/>
            <a:ext cx="6023661" cy="402167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1987295-051F-3F42-AE89-B19276160383}"/>
              </a:ext>
            </a:extLst>
          </p:cNvPr>
          <p:cNvSpPr txBox="1"/>
          <p:nvPr/>
        </p:nvSpPr>
        <p:spPr>
          <a:xfrm>
            <a:off x="6204288" y="990552"/>
            <a:ext cx="2856652" cy="1815882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/>
              <a:t>Finite-Element-Modell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/>
              <a:t>Löst mehrere Differentialgleichungen</a:t>
            </a:r>
          </a:p>
          <a:p>
            <a:endParaRPr lang="de-DE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/>
              <a:t>Energie- und Massenbilanzmodell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/>
              <a:t>(Mechanisches Modell)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7579690-0719-C047-A8A9-8F769054367D}"/>
              </a:ext>
            </a:extLst>
          </p:cNvPr>
          <p:cNvSpPr txBox="1"/>
          <p:nvPr/>
        </p:nvSpPr>
        <p:spPr>
          <a:xfrm>
            <a:off x="6204287" y="3196349"/>
            <a:ext cx="2856652" cy="1815882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285750" indent="-285750">
              <a:buFont typeface="Arial" panose="020B0604020202020204" pitchFamily="34" charset="0"/>
              <a:buChar char="•"/>
              <a:defRPr sz="1600"/>
            </a:lvl1pPr>
          </a:lstStyle>
          <a:p>
            <a:r>
              <a:rPr lang="it" dirty="0"/>
              <a:t>Modello ad elementi finiti</a:t>
            </a:r>
          </a:p>
          <a:p>
            <a:r>
              <a:rPr lang="it" dirty="0"/>
              <a:t>Risolve diverse equazioni differenziali</a:t>
            </a:r>
          </a:p>
          <a:p>
            <a:endParaRPr lang="it" dirty="0"/>
          </a:p>
          <a:p>
            <a:r>
              <a:rPr lang="it" dirty="0"/>
              <a:t>Modello di bilancio energetico e di massa</a:t>
            </a:r>
          </a:p>
          <a:p>
            <a:r>
              <a:rPr lang="it" dirty="0"/>
              <a:t>(Modello meccanico)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18290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A2A8A3-84A3-E242-841D-5EE2F817F8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Technische Fakten | </a:t>
            </a:r>
            <a:r>
              <a:rPr lang="de-DE" dirty="0" err="1"/>
              <a:t>Informazioni</a:t>
            </a:r>
            <a:r>
              <a:rPr lang="de-DE" dirty="0"/>
              <a:t> </a:t>
            </a:r>
            <a:r>
              <a:rPr lang="de-DE" dirty="0" err="1"/>
              <a:t>tecniche</a:t>
            </a:r>
            <a:endParaRPr lang="de-DE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BDA9ABF-EE81-9544-B897-D156097A5F15}"/>
              </a:ext>
            </a:extLst>
          </p:cNvPr>
          <p:cNvSpPr txBox="1"/>
          <p:nvPr/>
        </p:nvSpPr>
        <p:spPr>
          <a:xfrm>
            <a:off x="236376" y="1007705"/>
            <a:ext cx="4242318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Es benötigt </a:t>
            </a:r>
            <a:r>
              <a:rPr lang="de-DE" dirty="0" err="1"/>
              <a:t>Meteo</a:t>
            </a:r>
            <a:r>
              <a:rPr lang="de-DE" dirty="0"/>
              <a:t> Daten als Input</a:t>
            </a:r>
            <a:br>
              <a:rPr lang="de-DE" dirty="0"/>
            </a:br>
            <a:r>
              <a:rPr lang="de-DE" sz="1400" dirty="0"/>
              <a:t>TA, RH, VW, DW, PSUM od. HS, ISWR, TSS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Vertikales 1-D Modell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Konzentriert sich auf vertikale Gradienten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Schnee als poröses Dreiphasenmedium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Es können beliebig viele Schichten simuliert werden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Vor allem Schwachschichten und Schichtgrenzen wie Oberflächenreif oder Tiefenreif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Schneeverfrachtung kann parametrisiert werden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Hangsimulationen sind möglich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201A941-0994-FA45-BFE3-ADEBC3355564}"/>
              </a:ext>
            </a:extLst>
          </p:cNvPr>
          <p:cNvSpPr txBox="1"/>
          <p:nvPr/>
        </p:nvSpPr>
        <p:spPr>
          <a:xfrm>
            <a:off x="4463776" y="1008000"/>
            <a:ext cx="4440892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" dirty="0"/>
              <a:t>Ha bisogno di dati meteo come input</a:t>
            </a:r>
            <a:br>
              <a:rPr lang="it" dirty="0"/>
            </a:br>
            <a:r>
              <a:rPr lang="it" sz="1400" dirty="0"/>
              <a:t>TA, RH, VW, DW, DW, PSUM o HS, ISWR, TSS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" dirty="0"/>
              <a:t>Modello verticale 1-D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" dirty="0"/>
              <a:t>Si concentra sui gradienti verticali</a:t>
            </a:r>
            <a:br>
              <a:rPr lang="it" dirty="0"/>
            </a:br>
            <a:endParaRPr lang="it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" dirty="0"/>
              <a:t>Neve come medio trifase poroso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" dirty="0"/>
              <a:t>È possibile simulare qualsiasi numero di strati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" dirty="0"/>
              <a:t>Soprattutto gli strati deboli e i confini degli strati come la brina superficiale o la brina di profondità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" dirty="0"/>
              <a:t>Il trasporto eolico della neve può essere parametrizzato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" dirty="0"/>
              <a:t>Sono possibili simulazioni per pendii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98876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A2A8A3-84A3-E242-841D-5EE2F817F8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Technische Fakten | </a:t>
            </a:r>
            <a:r>
              <a:rPr lang="de-DE" dirty="0" err="1"/>
              <a:t>Informazioni</a:t>
            </a:r>
            <a:r>
              <a:rPr lang="de-DE" dirty="0"/>
              <a:t> </a:t>
            </a:r>
            <a:r>
              <a:rPr lang="de-DE" dirty="0" err="1"/>
              <a:t>tecniche</a:t>
            </a:r>
            <a:endParaRPr lang="de-DE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BDA9ABF-EE81-9544-B897-D156097A5F15}"/>
              </a:ext>
            </a:extLst>
          </p:cNvPr>
          <p:cNvSpPr txBox="1"/>
          <p:nvPr/>
        </p:nvSpPr>
        <p:spPr>
          <a:xfrm>
            <a:off x="236376" y="1007705"/>
            <a:ext cx="4242318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Es benötigt </a:t>
            </a:r>
            <a:r>
              <a:rPr lang="de-DE" b="1" dirty="0" err="1"/>
              <a:t>Meteo</a:t>
            </a:r>
            <a:r>
              <a:rPr lang="de-DE" b="1" dirty="0"/>
              <a:t> Daten </a:t>
            </a:r>
            <a:r>
              <a:rPr lang="de-DE" dirty="0"/>
              <a:t>als Input</a:t>
            </a:r>
            <a:br>
              <a:rPr lang="de-DE" dirty="0"/>
            </a:br>
            <a:r>
              <a:rPr lang="de-DE" sz="1400" dirty="0"/>
              <a:t>TA, RH, VW, DW, PSUM od. HS, ISWR, TSS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Vertikales </a:t>
            </a:r>
            <a:r>
              <a:rPr lang="de-DE" b="1" dirty="0"/>
              <a:t>1-D</a:t>
            </a:r>
            <a:r>
              <a:rPr lang="de-DE" dirty="0"/>
              <a:t> Modell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Konzentriert sich auf </a:t>
            </a:r>
            <a:r>
              <a:rPr lang="de-DE" b="1" dirty="0"/>
              <a:t>vertikale Gradienten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Schnee als </a:t>
            </a:r>
            <a:r>
              <a:rPr lang="de-DE" b="1" dirty="0"/>
              <a:t>poröses Dreiphasenmedium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Es können beliebig viele Schichten simuliert werden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Vor allem </a:t>
            </a:r>
            <a:r>
              <a:rPr lang="de-DE" b="1" dirty="0"/>
              <a:t>Schwachschichten</a:t>
            </a:r>
            <a:r>
              <a:rPr lang="de-DE" dirty="0"/>
              <a:t> und Schichtgrenzen wie Oberflächenreif oder Tiefenreif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b="1" dirty="0"/>
              <a:t>Schneeverfrachtung</a:t>
            </a:r>
            <a:r>
              <a:rPr lang="de-DE" dirty="0"/>
              <a:t> kann parametrisiert werden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b="1" dirty="0"/>
              <a:t>Hangsimulationen</a:t>
            </a:r>
            <a:r>
              <a:rPr lang="de-DE" dirty="0"/>
              <a:t> sind möglich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201A941-0994-FA45-BFE3-ADEBC3355564}"/>
              </a:ext>
            </a:extLst>
          </p:cNvPr>
          <p:cNvSpPr txBox="1"/>
          <p:nvPr/>
        </p:nvSpPr>
        <p:spPr>
          <a:xfrm>
            <a:off x="4463776" y="1008000"/>
            <a:ext cx="4440892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" dirty="0"/>
              <a:t>Ha bisogno di </a:t>
            </a:r>
            <a:r>
              <a:rPr lang="it" b="1" dirty="0"/>
              <a:t>dati meteo </a:t>
            </a:r>
            <a:r>
              <a:rPr lang="it" dirty="0"/>
              <a:t>come input</a:t>
            </a:r>
            <a:br>
              <a:rPr lang="it" dirty="0"/>
            </a:br>
            <a:r>
              <a:rPr lang="it" sz="1400" dirty="0"/>
              <a:t>TA, RH, VW, DW, DW, PSUM o HS, ISWR, TSS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" dirty="0"/>
              <a:t>Modello verticale </a:t>
            </a:r>
            <a:r>
              <a:rPr lang="it" b="1" dirty="0"/>
              <a:t>1-D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" dirty="0"/>
              <a:t>Si concentra sui </a:t>
            </a:r>
            <a:r>
              <a:rPr lang="it" b="1" dirty="0"/>
              <a:t>gradienti verticali</a:t>
            </a:r>
            <a:br>
              <a:rPr lang="it" dirty="0"/>
            </a:br>
            <a:endParaRPr lang="it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" dirty="0"/>
              <a:t>Neve come </a:t>
            </a:r>
            <a:r>
              <a:rPr lang="it" b="1" dirty="0"/>
              <a:t>medio trifase poroso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" dirty="0"/>
              <a:t>È possibile simulare qualsiasi numero di strati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" dirty="0"/>
              <a:t>Soprattutto gli </a:t>
            </a:r>
            <a:r>
              <a:rPr lang="it" b="1" dirty="0"/>
              <a:t>strati deboli </a:t>
            </a:r>
            <a:r>
              <a:rPr lang="it" dirty="0"/>
              <a:t>e i confini degli strati come la brina superficiale o la brina di profondità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" dirty="0"/>
              <a:t>Il </a:t>
            </a:r>
            <a:r>
              <a:rPr lang="it" b="1" dirty="0"/>
              <a:t>trasporto eolico </a:t>
            </a:r>
            <a:r>
              <a:rPr lang="it" dirty="0"/>
              <a:t>della neve può essere parametrizzato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" dirty="0"/>
              <a:t>Sono possibili </a:t>
            </a:r>
            <a:r>
              <a:rPr lang="it" b="1" dirty="0"/>
              <a:t>simulazioni per pendii</a:t>
            </a:r>
            <a:endParaRPr lang="de-DE" b="1" dirty="0"/>
          </a:p>
        </p:txBody>
      </p:sp>
    </p:spTree>
    <p:extLst>
      <p:ext uri="{BB962C8B-B14F-4D97-AF65-F5344CB8AC3E}">
        <p14:creationId xmlns:p14="http://schemas.microsoft.com/office/powerpoint/2010/main" val="36584093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0094C52E-69A1-888E-E011-721F93097476}"/>
              </a:ext>
            </a:extLst>
          </p:cNvPr>
          <p:cNvCxnSpPr>
            <a:cxnSpLocks/>
          </p:cNvCxnSpPr>
          <p:nvPr/>
        </p:nvCxnSpPr>
        <p:spPr>
          <a:xfrm>
            <a:off x="-1788909" y="-579886"/>
            <a:ext cx="508602" cy="0"/>
          </a:xfrm>
          <a:prstGeom prst="straightConnector1">
            <a:avLst/>
          </a:prstGeom>
          <a:ln w="57150">
            <a:solidFill>
              <a:srgbClr val="00B0F0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6989847" y="2634732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>
            <a:noAutofit/>
          </a:bodyPr>
          <a:lstStyle/>
          <a:p>
            <a:endParaRPr lang="en-US" sz="24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8C29135-63A2-8E6E-CE19-1D5DD1C6A06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494923" y="933281"/>
            <a:ext cx="1904103" cy="2691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5914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58C29135-63A2-8E6E-CE19-1D5DD1C6A06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494923" y="933281"/>
            <a:ext cx="1904103" cy="2691345"/>
          </a:xfrm>
          <a:prstGeom prst="rect">
            <a:avLst/>
          </a:prstGeom>
        </p:spPr>
      </p:pic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0094C52E-69A1-888E-E011-721F93097476}"/>
              </a:ext>
            </a:extLst>
          </p:cNvPr>
          <p:cNvCxnSpPr>
            <a:cxnSpLocks/>
          </p:cNvCxnSpPr>
          <p:nvPr/>
        </p:nvCxnSpPr>
        <p:spPr>
          <a:xfrm>
            <a:off x="-1788909" y="-579886"/>
            <a:ext cx="508602" cy="0"/>
          </a:xfrm>
          <a:prstGeom prst="straightConnector1">
            <a:avLst/>
          </a:prstGeom>
          <a:ln w="57150">
            <a:solidFill>
              <a:srgbClr val="00B0F0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6989847" y="2634732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>
            <a:noAutofit/>
          </a:bodyPr>
          <a:lstStyle/>
          <a:p>
            <a:endParaRPr lang="en-US" sz="2400" dirty="0"/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C931257A-9A4B-3AA7-3D70-9C4F2B328B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046" y="2107736"/>
            <a:ext cx="1664554" cy="1109703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F66D1F15-F386-B0BF-B420-C7DE480A3EE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94" t="38870"/>
          <a:stretch/>
        </p:blipFill>
        <p:spPr>
          <a:xfrm>
            <a:off x="1014042" y="3515352"/>
            <a:ext cx="824558" cy="1077398"/>
          </a:xfrm>
          <a:prstGeom prst="rect">
            <a:avLst/>
          </a:prstGeom>
        </p:spPr>
      </p:pic>
      <p:pic>
        <p:nvPicPr>
          <p:cNvPr id="36" name="Picture 35" descr="A picture containing snow, outdoor, person&#10;&#10;Description automatically generated">
            <a:extLst>
              <a:ext uri="{FF2B5EF4-FFF2-40B4-BE49-F238E27FC236}">
                <a16:creationId xmlns:a16="http://schemas.microsoft.com/office/drawing/2014/main" id="{7550F63C-25E0-178F-C5D5-84EE40F1BD8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3737" t="448" r="27130"/>
          <a:stretch/>
        </p:blipFill>
        <p:spPr>
          <a:xfrm>
            <a:off x="174046" y="3515323"/>
            <a:ext cx="797639" cy="1077427"/>
          </a:xfrm>
          <a:prstGeom prst="rect">
            <a:avLst/>
          </a:prstGeom>
        </p:spPr>
      </p:pic>
      <p:pic>
        <p:nvPicPr>
          <p:cNvPr id="37" name="Picture 36" descr="A person climbing a ladder&#10;&#10;Description automatically generated with medium confidence">
            <a:extLst>
              <a:ext uri="{FF2B5EF4-FFF2-40B4-BE49-F238E27FC236}">
                <a16:creationId xmlns:a16="http://schemas.microsoft.com/office/drawing/2014/main" id="{0B761CB6-3D24-F60D-B54A-791C43296D6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3116" y="190427"/>
            <a:ext cx="1655484" cy="165548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99D468B-917C-9C86-9449-5391E9014B8E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79"/>
          <a:stretch/>
        </p:blipFill>
        <p:spPr>
          <a:xfrm>
            <a:off x="3325011" y="3831229"/>
            <a:ext cx="2355876" cy="1091322"/>
          </a:xfrm>
          <a:prstGeom prst="rect">
            <a:avLst/>
          </a:prstGeom>
        </p:spPr>
      </p:pic>
      <p:cxnSp>
        <p:nvCxnSpPr>
          <p:cNvPr id="18" name="Elbow Connector 16">
            <a:extLst>
              <a:ext uri="{FF2B5EF4-FFF2-40B4-BE49-F238E27FC236}">
                <a16:creationId xmlns:a16="http://schemas.microsoft.com/office/drawing/2014/main" id="{F16B9EE8-0738-82A4-1685-EC77344CBBC7}"/>
              </a:ext>
            </a:extLst>
          </p:cNvPr>
          <p:cNvCxnSpPr>
            <a:cxnSpLocks/>
          </p:cNvCxnSpPr>
          <p:nvPr/>
        </p:nvCxnSpPr>
        <p:spPr>
          <a:xfrm>
            <a:off x="1899579" y="1056344"/>
            <a:ext cx="1722156" cy="777807"/>
          </a:xfrm>
          <a:prstGeom prst="curvedConnector3">
            <a:avLst/>
          </a:prstGeom>
          <a:ln w="57150">
            <a:solidFill>
              <a:srgbClr val="1B98FF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Elbow Connector 17">
            <a:extLst>
              <a:ext uri="{FF2B5EF4-FFF2-40B4-BE49-F238E27FC236}">
                <a16:creationId xmlns:a16="http://schemas.microsoft.com/office/drawing/2014/main" id="{960DE158-E922-96E2-30E3-0F305F0A2FD5}"/>
              </a:ext>
            </a:extLst>
          </p:cNvPr>
          <p:cNvCxnSpPr>
            <a:cxnSpLocks/>
          </p:cNvCxnSpPr>
          <p:nvPr/>
        </p:nvCxnSpPr>
        <p:spPr>
          <a:xfrm flipV="1">
            <a:off x="1944431" y="2326503"/>
            <a:ext cx="1656323" cy="642990"/>
          </a:xfrm>
          <a:prstGeom prst="curvedConnector3">
            <a:avLst/>
          </a:prstGeom>
          <a:ln w="57150">
            <a:solidFill>
              <a:srgbClr val="1B98FF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Elbow Connector 18">
            <a:extLst>
              <a:ext uri="{FF2B5EF4-FFF2-40B4-BE49-F238E27FC236}">
                <a16:creationId xmlns:a16="http://schemas.microsoft.com/office/drawing/2014/main" id="{960DE158-E922-96E2-30E3-0F305F0A2FD5}"/>
              </a:ext>
            </a:extLst>
          </p:cNvPr>
          <p:cNvCxnSpPr>
            <a:cxnSpLocks/>
          </p:cNvCxnSpPr>
          <p:nvPr/>
        </p:nvCxnSpPr>
        <p:spPr>
          <a:xfrm flipV="1">
            <a:off x="1920913" y="2622972"/>
            <a:ext cx="1656323" cy="1646500"/>
          </a:xfrm>
          <a:prstGeom prst="curvedConnector3">
            <a:avLst/>
          </a:prstGeom>
          <a:ln w="57150">
            <a:solidFill>
              <a:srgbClr val="1B98FF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Elbow Connector 18">
            <a:extLst>
              <a:ext uri="{FF2B5EF4-FFF2-40B4-BE49-F238E27FC236}">
                <a16:creationId xmlns:a16="http://schemas.microsoft.com/office/drawing/2014/main" id="{960DE158-E922-96E2-30E3-0F305F0A2FD5}"/>
              </a:ext>
            </a:extLst>
          </p:cNvPr>
          <p:cNvCxnSpPr>
            <a:cxnSpLocks/>
          </p:cNvCxnSpPr>
          <p:nvPr/>
        </p:nvCxnSpPr>
        <p:spPr>
          <a:xfrm rot="16200000" flipH="1">
            <a:off x="4687216" y="3438603"/>
            <a:ext cx="467751" cy="223419"/>
          </a:xfrm>
          <a:prstGeom prst="curvedConnector3">
            <a:avLst/>
          </a:prstGeom>
          <a:ln w="57150">
            <a:solidFill>
              <a:srgbClr val="1B98FF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2372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8" name="Elbow Connector 18">
            <a:extLst>
              <a:ext uri="{FF2B5EF4-FFF2-40B4-BE49-F238E27FC236}">
                <a16:creationId xmlns:a16="http://schemas.microsoft.com/office/drawing/2014/main" id="{960DE158-E922-96E2-30E3-0F305F0A2FD5}"/>
              </a:ext>
            </a:extLst>
          </p:cNvPr>
          <p:cNvCxnSpPr>
            <a:cxnSpLocks/>
          </p:cNvCxnSpPr>
          <p:nvPr/>
        </p:nvCxnSpPr>
        <p:spPr>
          <a:xfrm rot="16200000" flipH="1">
            <a:off x="4687216" y="3438603"/>
            <a:ext cx="467751" cy="223419"/>
          </a:xfrm>
          <a:prstGeom prst="curvedConnector3">
            <a:avLst/>
          </a:prstGeom>
          <a:ln w="57150">
            <a:solidFill>
              <a:srgbClr val="1B98FF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7" name="Picture 36" descr="A person climbing a ladder&#10;&#10;Description automatically generated with medium confidence">
            <a:extLst>
              <a:ext uri="{FF2B5EF4-FFF2-40B4-BE49-F238E27FC236}">
                <a16:creationId xmlns:a16="http://schemas.microsoft.com/office/drawing/2014/main" id="{0B761CB6-3D24-F60D-B54A-791C43296D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116" y="190427"/>
            <a:ext cx="1655484" cy="1655484"/>
          </a:xfrm>
          <a:prstGeom prst="rect">
            <a:avLst/>
          </a:prstGeom>
        </p:spPr>
      </p:pic>
      <p:cxnSp>
        <p:nvCxnSpPr>
          <p:cNvPr id="84" name="Elbow Connector 16">
            <a:extLst>
              <a:ext uri="{FF2B5EF4-FFF2-40B4-BE49-F238E27FC236}">
                <a16:creationId xmlns:a16="http://schemas.microsoft.com/office/drawing/2014/main" id="{F16B9EE8-0738-82A4-1685-EC77344CBBC7}"/>
              </a:ext>
            </a:extLst>
          </p:cNvPr>
          <p:cNvCxnSpPr>
            <a:cxnSpLocks/>
          </p:cNvCxnSpPr>
          <p:nvPr/>
        </p:nvCxnSpPr>
        <p:spPr>
          <a:xfrm>
            <a:off x="1899579" y="1068104"/>
            <a:ext cx="1722156" cy="777807"/>
          </a:xfrm>
          <a:prstGeom prst="curvedConnector3">
            <a:avLst/>
          </a:prstGeom>
          <a:ln w="57150">
            <a:solidFill>
              <a:srgbClr val="1B98FF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5" name="Elbow Connector 17">
            <a:extLst>
              <a:ext uri="{FF2B5EF4-FFF2-40B4-BE49-F238E27FC236}">
                <a16:creationId xmlns:a16="http://schemas.microsoft.com/office/drawing/2014/main" id="{960DE158-E922-96E2-30E3-0F305F0A2FD5}"/>
              </a:ext>
            </a:extLst>
          </p:cNvPr>
          <p:cNvCxnSpPr>
            <a:cxnSpLocks/>
          </p:cNvCxnSpPr>
          <p:nvPr/>
        </p:nvCxnSpPr>
        <p:spPr>
          <a:xfrm flipV="1">
            <a:off x="1944431" y="2338263"/>
            <a:ext cx="1656323" cy="642990"/>
          </a:xfrm>
          <a:prstGeom prst="curvedConnector3">
            <a:avLst/>
          </a:prstGeom>
          <a:ln w="57150">
            <a:solidFill>
              <a:srgbClr val="1B98FF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6" name="Elbow Connector 18">
            <a:extLst>
              <a:ext uri="{FF2B5EF4-FFF2-40B4-BE49-F238E27FC236}">
                <a16:creationId xmlns:a16="http://schemas.microsoft.com/office/drawing/2014/main" id="{960DE158-E922-96E2-30E3-0F305F0A2FD5}"/>
              </a:ext>
            </a:extLst>
          </p:cNvPr>
          <p:cNvCxnSpPr>
            <a:cxnSpLocks/>
          </p:cNvCxnSpPr>
          <p:nvPr/>
        </p:nvCxnSpPr>
        <p:spPr>
          <a:xfrm flipV="1">
            <a:off x="1920913" y="2634732"/>
            <a:ext cx="1656323" cy="1646500"/>
          </a:xfrm>
          <a:prstGeom prst="curvedConnector3">
            <a:avLst/>
          </a:prstGeom>
          <a:ln w="57150">
            <a:solidFill>
              <a:srgbClr val="1B98FF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6989847" y="2634732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>
            <a:noAutofit/>
          </a:bodyPr>
          <a:lstStyle/>
          <a:p>
            <a:endParaRPr lang="en-US" sz="2400" dirty="0"/>
          </a:p>
        </p:txBody>
      </p:sp>
      <p:pic>
        <p:nvPicPr>
          <p:cNvPr id="53" name="Picture 52">
            <a:extLst>
              <a:ext uri="{FF2B5EF4-FFF2-40B4-BE49-F238E27FC236}">
                <a16:creationId xmlns:a16="http://schemas.microsoft.com/office/drawing/2014/main" id="{699D468B-917C-9C86-9449-5391E9014B8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58"/>
          <a:stretch/>
        </p:blipFill>
        <p:spPr>
          <a:xfrm>
            <a:off x="-347814" y="199081"/>
            <a:ext cx="2400310" cy="1093903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C931257A-9A4B-3AA7-3D70-9C4F2B328BA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046" y="2107736"/>
            <a:ext cx="1664554" cy="1109703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F66D1F15-F386-B0BF-B420-C7DE480A3EE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94" t="38870"/>
          <a:stretch/>
        </p:blipFill>
        <p:spPr>
          <a:xfrm>
            <a:off x="1014042" y="3515352"/>
            <a:ext cx="824558" cy="1077398"/>
          </a:xfrm>
          <a:prstGeom prst="rect">
            <a:avLst/>
          </a:prstGeom>
        </p:spPr>
      </p:pic>
      <p:pic>
        <p:nvPicPr>
          <p:cNvPr id="36" name="Picture 35" descr="A picture containing snow, outdoor, person&#10;&#10;Description automatically generated">
            <a:extLst>
              <a:ext uri="{FF2B5EF4-FFF2-40B4-BE49-F238E27FC236}">
                <a16:creationId xmlns:a16="http://schemas.microsoft.com/office/drawing/2014/main" id="{7550F63C-25E0-178F-C5D5-84EE40F1BD82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3737" t="448" r="27130"/>
          <a:stretch/>
        </p:blipFill>
        <p:spPr>
          <a:xfrm>
            <a:off x="174046" y="3515323"/>
            <a:ext cx="797639" cy="107742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99D468B-917C-9C86-9449-5391E9014B8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79"/>
          <a:stretch/>
        </p:blipFill>
        <p:spPr>
          <a:xfrm>
            <a:off x="3325011" y="3831229"/>
            <a:ext cx="2355876" cy="109132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99D468B-917C-9C86-9449-5391E9014B8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58"/>
          <a:stretch/>
        </p:blipFill>
        <p:spPr>
          <a:xfrm>
            <a:off x="-1533649" y="2617125"/>
            <a:ext cx="2394646" cy="109132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99D468B-917C-9C86-9449-5391E9014B8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58"/>
          <a:stretch/>
        </p:blipFill>
        <p:spPr>
          <a:xfrm>
            <a:off x="-991830" y="3008462"/>
            <a:ext cx="2394646" cy="109132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699D468B-917C-9C86-9449-5391E9014B8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58"/>
          <a:stretch/>
        </p:blipFill>
        <p:spPr>
          <a:xfrm>
            <a:off x="-492893" y="3554123"/>
            <a:ext cx="2394646" cy="109132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99D468B-917C-9C86-9449-5391E9014B8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58"/>
          <a:stretch/>
        </p:blipFill>
        <p:spPr>
          <a:xfrm>
            <a:off x="205493" y="4011535"/>
            <a:ext cx="2394646" cy="1091322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699D468B-917C-9C86-9449-5391E9014B8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58"/>
          <a:stretch/>
        </p:blipFill>
        <p:spPr>
          <a:xfrm>
            <a:off x="444648" y="4326330"/>
            <a:ext cx="2394646" cy="1091322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99D468B-917C-9C86-9449-5391E9014B8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58"/>
          <a:stretch/>
        </p:blipFill>
        <p:spPr>
          <a:xfrm>
            <a:off x="-384594" y="1438687"/>
            <a:ext cx="2400310" cy="1093903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699D468B-917C-9C86-9449-5391E9014B8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58"/>
          <a:stretch/>
        </p:blipFill>
        <p:spPr>
          <a:xfrm>
            <a:off x="35496" y="1779662"/>
            <a:ext cx="2400310" cy="1093903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699D468B-917C-9C86-9449-5391E9014B8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58"/>
          <a:stretch/>
        </p:blipFill>
        <p:spPr>
          <a:xfrm>
            <a:off x="411399" y="2226251"/>
            <a:ext cx="2400310" cy="1093903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99D468B-917C-9C86-9449-5391E9014B8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58"/>
          <a:stretch/>
        </p:blipFill>
        <p:spPr>
          <a:xfrm>
            <a:off x="936210" y="2767901"/>
            <a:ext cx="2400310" cy="1093903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699D468B-917C-9C86-9449-5391E9014B8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58"/>
          <a:stretch/>
        </p:blipFill>
        <p:spPr>
          <a:xfrm>
            <a:off x="1441073" y="3193488"/>
            <a:ext cx="2400310" cy="1093903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699D468B-917C-9C86-9449-5391E9014B8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58"/>
          <a:stretch/>
        </p:blipFill>
        <p:spPr>
          <a:xfrm>
            <a:off x="1990784" y="3739149"/>
            <a:ext cx="2400310" cy="1093903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699D468B-917C-9C86-9449-5391E9014B8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58"/>
          <a:stretch/>
        </p:blipFill>
        <p:spPr>
          <a:xfrm>
            <a:off x="2551592" y="4445507"/>
            <a:ext cx="2400310" cy="1093903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58C29135-63A2-8E6E-CE19-1D5DD1C6A069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3494923" y="933281"/>
            <a:ext cx="1904103" cy="2691345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699D468B-917C-9C86-9449-5391E9014B8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58"/>
          <a:stretch/>
        </p:blipFill>
        <p:spPr>
          <a:xfrm>
            <a:off x="195895" y="593633"/>
            <a:ext cx="2400310" cy="1093903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699D468B-917C-9C86-9449-5391E9014B8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58"/>
          <a:stretch/>
        </p:blipFill>
        <p:spPr>
          <a:xfrm>
            <a:off x="615985" y="934608"/>
            <a:ext cx="2400310" cy="1093903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699D468B-917C-9C86-9449-5391E9014B8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58"/>
          <a:stretch/>
        </p:blipFill>
        <p:spPr>
          <a:xfrm>
            <a:off x="991888" y="1381197"/>
            <a:ext cx="2400310" cy="1093903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699D468B-917C-9C86-9449-5391E9014B8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58"/>
          <a:stretch/>
        </p:blipFill>
        <p:spPr>
          <a:xfrm>
            <a:off x="1516699" y="1922847"/>
            <a:ext cx="2400310" cy="1093903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699D468B-917C-9C86-9449-5391E9014B8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58"/>
          <a:stretch/>
        </p:blipFill>
        <p:spPr>
          <a:xfrm>
            <a:off x="2021562" y="2348434"/>
            <a:ext cx="2400310" cy="1093903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699D468B-917C-9C86-9449-5391E9014B8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58"/>
          <a:stretch/>
        </p:blipFill>
        <p:spPr>
          <a:xfrm>
            <a:off x="2571273" y="2894095"/>
            <a:ext cx="2400310" cy="1093903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699D468B-917C-9C86-9449-5391E9014B8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58"/>
          <a:stretch/>
        </p:blipFill>
        <p:spPr>
          <a:xfrm>
            <a:off x="3132081" y="3600453"/>
            <a:ext cx="2400310" cy="1093903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699D468B-917C-9C86-9449-5391E9014B8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58"/>
          <a:stretch/>
        </p:blipFill>
        <p:spPr>
          <a:xfrm>
            <a:off x="3643578" y="4086334"/>
            <a:ext cx="2400310" cy="1093903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699D468B-917C-9C86-9449-5391E9014B8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58"/>
          <a:stretch/>
        </p:blipFill>
        <p:spPr>
          <a:xfrm>
            <a:off x="1818565" y="203242"/>
            <a:ext cx="2400310" cy="1093903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699D468B-917C-9C86-9449-5391E9014B8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58"/>
          <a:stretch/>
        </p:blipFill>
        <p:spPr>
          <a:xfrm>
            <a:off x="2362274" y="597794"/>
            <a:ext cx="2400310" cy="1093903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699D468B-917C-9C86-9449-5391E9014B8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58"/>
          <a:stretch/>
        </p:blipFill>
        <p:spPr>
          <a:xfrm>
            <a:off x="2782364" y="938769"/>
            <a:ext cx="2400310" cy="1093903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699D468B-917C-9C86-9449-5391E9014B8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58"/>
          <a:stretch/>
        </p:blipFill>
        <p:spPr>
          <a:xfrm>
            <a:off x="3158267" y="1385358"/>
            <a:ext cx="2400310" cy="1093903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699D468B-917C-9C86-9449-5391E9014B8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58"/>
          <a:stretch/>
        </p:blipFill>
        <p:spPr>
          <a:xfrm>
            <a:off x="3683078" y="1927008"/>
            <a:ext cx="2400310" cy="1093903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699D468B-917C-9C86-9449-5391E9014B8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58"/>
          <a:stretch/>
        </p:blipFill>
        <p:spPr>
          <a:xfrm>
            <a:off x="4187941" y="2352595"/>
            <a:ext cx="2400310" cy="1093903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699D468B-917C-9C86-9449-5391E9014B8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58"/>
          <a:stretch/>
        </p:blipFill>
        <p:spPr>
          <a:xfrm>
            <a:off x="4737652" y="2898256"/>
            <a:ext cx="2400310" cy="1093903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699D468B-917C-9C86-9449-5391E9014B8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58"/>
          <a:stretch/>
        </p:blipFill>
        <p:spPr>
          <a:xfrm>
            <a:off x="5298460" y="3604614"/>
            <a:ext cx="2400310" cy="1093903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699D468B-917C-9C86-9449-5391E9014B8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58"/>
          <a:stretch/>
        </p:blipFill>
        <p:spPr>
          <a:xfrm>
            <a:off x="5809957" y="4090495"/>
            <a:ext cx="2400310" cy="1093903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699D468B-917C-9C86-9449-5391E9014B8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58"/>
          <a:stretch/>
        </p:blipFill>
        <p:spPr>
          <a:xfrm>
            <a:off x="3707378" y="212531"/>
            <a:ext cx="2400310" cy="1093903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699D468B-917C-9C86-9449-5391E9014B8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58"/>
          <a:stretch/>
        </p:blipFill>
        <p:spPr>
          <a:xfrm>
            <a:off x="4251087" y="607083"/>
            <a:ext cx="2400310" cy="1093903"/>
          </a:xfrm>
          <a:prstGeom prst="rect">
            <a:avLst/>
          </a:prstGeom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699D468B-917C-9C86-9449-5391E9014B8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58"/>
          <a:stretch/>
        </p:blipFill>
        <p:spPr>
          <a:xfrm>
            <a:off x="4671177" y="948058"/>
            <a:ext cx="2400310" cy="1093903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699D468B-917C-9C86-9449-5391E9014B8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58"/>
          <a:stretch/>
        </p:blipFill>
        <p:spPr>
          <a:xfrm>
            <a:off x="5047080" y="1394647"/>
            <a:ext cx="2400310" cy="1093903"/>
          </a:xfrm>
          <a:prstGeom prst="rect">
            <a:avLst/>
          </a:prstGeom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id="{699D468B-917C-9C86-9449-5391E9014B8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58"/>
          <a:stretch/>
        </p:blipFill>
        <p:spPr>
          <a:xfrm>
            <a:off x="5571891" y="1936297"/>
            <a:ext cx="2400310" cy="1093903"/>
          </a:xfrm>
          <a:prstGeom prst="rect">
            <a:avLst/>
          </a:prstGeom>
        </p:spPr>
      </p:pic>
      <p:pic>
        <p:nvPicPr>
          <p:cNvPr id="68" name="Picture 67">
            <a:extLst>
              <a:ext uri="{FF2B5EF4-FFF2-40B4-BE49-F238E27FC236}">
                <a16:creationId xmlns:a16="http://schemas.microsoft.com/office/drawing/2014/main" id="{699D468B-917C-9C86-9449-5391E9014B8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58"/>
          <a:stretch/>
        </p:blipFill>
        <p:spPr>
          <a:xfrm>
            <a:off x="6076754" y="2361884"/>
            <a:ext cx="2400310" cy="1093903"/>
          </a:xfrm>
          <a:prstGeom prst="rect">
            <a:avLst/>
          </a:prstGeom>
        </p:spPr>
      </p:pic>
      <p:pic>
        <p:nvPicPr>
          <p:cNvPr id="69" name="Picture 68">
            <a:extLst>
              <a:ext uri="{FF2B5EF4-FFF2-40B4-BE49-F238E27FC236}">
                <a16:creationId xmlns:a16="http://schemas.microsoft.com/office/drawing/2014/main" id="{699D468B-917C-9C86-9449-5391E9014B8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58"/>
          <a:stretch/>
        </p:blipFill>
        <p:spPr>
          <a:xfrm>
            <a:off x="6626465" y="2907545"/>
            <a:ext cx="2400310" cy="1093903"/>
          </a:xfrm>
          <a:prstGeom prst="rect">
            <a:avLst/>
          </a:prstGeom>
        </p:spPr>
      </p:pic>
      <p:pic>
        <p:nvPicPr>
          <p:cNvPr id="70" name="Picture 69">
            <a:extLst>
              <a:ext uri="{FF2B5EF4-FFF2-40B4-BE49-F238E27FC236}">
                <a16:creationId xmlns:a16="http://schemas.microsoft.com/office/drawing/2014/main" id="{699D468B-917C-9C86-9449-5391E9014B8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58"/>
          <a:stretch/>
        </p:blipFill>
        <p:spPr>
          <a:xfrm>
            <a:off x="7187273" y="3613903"/>
            <a:ext cx="2400310" cy="1093903"/>
          </a:xfrm>
          <a:prstGeom prst="rect">
            <a:avLst/>
          </a:prstGeom>
        </p:spPr>
      </p:pic>
      <p:pic>
        <p:nvPicPr>
          <p:cNvPr id="71" name="Picture 70">
            <a:extLst>
              <a:ext uri="{FF2B5EF4-FFF2-40B4-BE49-F238E27FC236}">
                <a16:creationId xmlns:a16="http://schemas.microsoft.com/office/drawing/2014/main" id="{699D468B-917C-9C86-9449-5391E9014B8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58"/>
          <a:stretch/>
        </p:blipFill>
        <p:spPr>
          <a:xfrm>
            <a:off x="7698770" y="4099784"/>
            <a:ext cx="2400310" cy="1093903"/>
          </a:xfrm>
          <a:prstGeom prst="rect">
            <a:avLst/>
          </a:prstGeom>
        </p:spPr>
      </p:pic>
      <p:pic>
        <p:nvPicPr>
          <p:cNvPr id="72" name="Picture 71">
            <a:extLst>
              <a:ext uri="{FF2B5EF4-FFF2-40B4-BE49-F238E27FC236}">
                <a16:creationId xmlns:a16="http://schemas.microsoft.com/office/drawing/2014/main" id="{699D468B-917C-9C86-9449-5391E9014B8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58"/>
          <a:stretch/>
        </p:blipFill>
        <p:spPr>
          <a:xfrm>
            <a:off x="5871332" y="212531"/>
            <a:ext cx="2400310" cy="1093903"/>
          </a:xfrm>
          <a:prstGeom prst="rect">
            <a:avLst/>
          </a:prstGeom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id="{699D468B-917C-9C86-9449-5391E9014B8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58"/>
          <a:stretch/>
        </p:blipFill>
        <p:spPr>
          <a:xfrm>
            <a:off x="6415041" y="607083"/>
            <a:ext cx="2400310" cy="1093903"/>
          </a:xfrm>
          <a:prstGeom prst="rect">
            <a:avLst/>
          </a:prstGeom>
        </p:spPr>
      </p:pic>
      <p:pic>
        <p:nvPicPr>
          <p:cNvPr id="74" name="Picture 73">
            <a:extLst>
              <a:ext uri="{FF2B5EF4-FFF2-40B4-BE49-F238E27FC236}">
                <a16:creationId xmlns:a16="http://schemas.microsoft.com/office/drawing/2014/main" id="{699D468B-917C-9C86-9449-5391E9014B8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58"/>
          <a:stretch/>
        </p:blipFill>
        <p:spPr>
          <a:xfrm>
            <a:off x="6835131" y="948058"/>
            <a:ext cx="2400310" cy="1093903"/>
          </a:xfrm>
          <a:prstGeom prst="rect">
            <a:avLst/>
          </a:prstGeom>
        </p:spPr>
      </p:pic>
      <p:pic>
        <p:nvPicPr>
          <p:cNvPr id="75" name="Picture 74">
            <a:extLst>
              <a:ext uri="{FF2B5EF4-FFF2-40B4-BE49-F238E27FC236}">
                <a16:creationId xmlns:a16="http://schemas.microsoft.com/office/drawing/2014/main" id="{699D468B-917C-9C86-9449-5391E9014B8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58"/>
          <a:stretch/>
        </p:blipFill>
        <p:spPr>
          <a:xfrm>
            <a:off x="7211034" y="1394647"/>
            <a:ext cx="2400310" cy="1093903"/>
          </a:xfrm>
          <a:prstGeom prst="rect">
            <a:avLst/>
          </a:prstGeom>
        </p:spPr>
      </p:pic>
      <p:pic>
        <p:nvPicPr>
          <p:cNvPr id="76" name="Picture 75">
            <a:extLst>
              <a:ext uri="{FF2B5EF4-FFF2-40B4-BE49-F238E27FC236}">
                <a16:creationId xmlns:a16="http://schemas.microsoft.com/office/drawing/2014/main" id="{699D468B-917C-9C86-9449-5391E9014B8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58"/>
          <a:stretch/>
        </p:blipFill>
        <p:spPr>
          <a:xfrm>
            <a:off x="7735845" y="1936297"/>
            <a:ext cx="2400310" cy="1093903"/>
          </a:xfrm>
          <a:prstGeom prst="rect">
            <a:avLst/>
          </a:prstGeom>
        </p:spPr>
      </p:pic>
      <p:pic>
        <p:nvPicPr>
          <p:cNvPr id="77" name="Picture 76">
            <a:extLst>
              <a:ext uri="{FF2B5EF4-FFF2-40B4-BE49-F238E27FC236}">
                <a16:creationId xmlns:a16="http://schemas.microsoft.com/office/drawing/2014/main" id="{699D468B-917C-9C86-9449-5391E9014B8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58"/>
          <a:stretch/>
        </p:blipFill>
        <p:spPr>
          <a:xfrm>
            <a:off x="8240708" y="2361884"/>
            <a:ext cx="2400310" cy="1093903"/>
          </a:xfrm>
          <a:prstGeom prst="rect">
            <a:avLst/>
          </a:prstGeom>
        </p:spPr>
      </p:pic>
      <p:pic>
        <p:nvPicPr>
          <p:cNvPr id="78" name="Picture 77">
            <a:extLst>
              <a:ext uri="{FF2B5EF4-FFF2-40B4-BE49-F238E27FC236}">
                <a16:creationId xmlns:a16="http://schemas.microsoft.com/office/drawing/2014/main" id="{699D468B-917C-9C86-9449-5391E9014B8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58"/>
          <a:stretch/>
        </p:blipFill>
        <p:spPr>
          <a:xfrm>
            <a:off x="8790419" y="2907545"/>
            <a:ext cx="2400310" cy="1093903"/>
          </a:xfrm>
          <a:prstGeom prst="rect">
            <a:avLst/>
          </a:prstGeom>
        </p:spPr>
      </p:pic>
      <p:pic>
        <p:nvPicPr>
          <p:cNvPr id="79" name="Picture 78">
            <a:extLst>
              <a:ext uri="{FF2B5EF4-FFF2-40B4-BE49-F238E27FC236}">
                <a16:creationId xmlns:a16="http://schemas.microsoft.com/office/drawing/2014/main" id="{699D468B-917C-9C86-9449-5391E9014B8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58"/>
          <a:stretch/>
        </p:blipFill>
        <p:spPr>
          <a:xfrm>
            <a:off x="9862724" y="4099784"/>
            <a:ext cx="2400310" cy="1093903"/>
          </a:xfrm>
          <a:prstGeom prst="rect">
            <a:avLst/>
          </a:prstGeom>
        </p:spPr>
      </p:pic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0094C52E-69A1-888E-E011-721F93097476}"/>
              </a:ext>
            </a:extLst>
          </p:cNvPr>
          <p:cNvCxnSpPr>
            <a:cxnSpLocks/>
          </p:cNvCxnSpPr>
          <p:nvPr/>
        </p:nvCxnSpPr>
        <p:spPr>
          <a:xfrm>
            <a:off x="-1788909" y="-579886"/>
            <a:ext cx="508602" cy="0"/>
          </a:xfrm>
          <a:prstGeom prst="straightConnector1">
            <a:avLst/>
          </a:prstGeom>
          <a:ln w="57150">
            <a:solidFill>
              <a:srgbClr val="00B0F0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9958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5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5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5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5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6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6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000"/>
                            </p:stCondLst>
                            <p:childTnLst>
                              <p:par>
                                <p:cTn id="67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6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7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7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8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8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9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9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9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9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0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0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0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0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1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13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1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2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2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3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3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4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4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4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4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7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5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5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52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5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5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57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4000"/>
                            </p:stCondLst>
                            <p:childTnLst>
                              <p:par>
                                <p:cTn id="159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6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6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63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6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6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68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9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7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7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73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4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7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7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78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9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8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8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83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4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8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8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88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9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9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9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93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4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9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9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98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9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0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0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03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>
                            <p:stCondLst>
                              <p:cond delay="5000"/>
                            </p:stCondLst>
                            <p:childTnLst>
                              <p:par>
                                <p:cTn id="20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0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0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09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0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14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1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1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19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0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2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2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24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5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2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2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29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3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3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34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5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3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3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39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0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4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4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44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58C29135-63A2-8E6E-CE19-1D5DD1C6A06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494923" y="933281"/>
            <a:ext cx="1904103" cy="2691345"/>
          </a:xfrm>
          <a:prstGeom prst="rect">
            <a:avLst/>
          </a:prstGeom>
        </p:spPr>
      </p:pic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0094C52E-69A1-888E-E011-721F93097476}"/>
              </a:ext>
            </a:extLst>
          </p:cNvPr>
          <p:cNvCxnSpPr>
            <a:cxnSpLocks/>
          </p:cNvCxnSpPr>
          <p:nvPr/>
        </p:nvCxnSpPr>
        <p:spPr>
          <a:xfrm>
            <a:off x="-1788909" y="-579886"/>
            <a:ext cx="508602" cy="0"/>
          </a:xfrm>
          <a:prstGeom prst="straightConnector1">
            <a:avLst/>
          </a:prstGeom>
          <a:ln w="57150">
            <a:solidFill>
              <a:srgbClr val="00B0F0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6989847" y="2634732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>
            <a:noAutofit/>
          </a:bodyPr>
          <a:lstStyle/>
          <a:p>
            <a:endParaRPr lang="en-US" sz="24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88237" y="1194420"/>
            <a:ext cx="2805962" cy="1440312"/>
          </a:xfrm>
          <a:prstGeom prst="rect">
            <a:avLst/>
          </a:prstGeom>
        </p:spPr>
      </p:pic>
      <p:cxnSp>
        <p:nvCxnSpPr>
          <p:cNvPr id="17" name="Elbow Connector 18">
            <a:extLst>
              <a:ext uri="{FF2B5EF4-FFF2-40B4-BE49-F238E27FC236}">
                <a16:creationId xmlns:a16="http://schemas.microsoft.com/office/drawing/2014/main" id="{960DE158-E922-96E2-30E3-0F305F0A2FD5}"/>
              </a:ext>
            </a:extLst>
          </p:cNvPr>
          <p:cNvCxnSpPr>
            <a:cxnSpLocks/>
          </p:cNvCxnSpPr>
          <p:nvPr/>
        </p:nvCxnSpPr>
        <p:spPr>
          <a:xfrm flipV="1">
            <a:off x="5032801" y="1811029"/>
            <a:ext cx="751409" cy="645032"/>
          </a:xfrm>
          <a:prstGeom prst="curvedConnector3">
            <a:avLst/>
          </a:prstGeom>
          <a:ln w="57150">
            <a:solidFill>
              <a:srgbClr val="1B98FF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3" name="Picture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78584" y="2943608"/>
            <a:ext cx="2837104" cy="1775242"/>
          </a:xfrm>
          <a:prstGeom prst="rect">
            <a:avLst/>
          </a:prstGeom>
        </p:spPr>
      </p:pic>
      <p:cxnSp>
        <p:nvCxnSpPr>
          <p:cNvPr id="24" name="Elbow Connector 18">
            <a:extLst>
              <a:ext uri="{FF2B5EF4-FFF2-40B4-BE49-F238E27FC236}">
                <a16:creationId xmlns:a16="http://schemas.microsoft.com/office/drawing/2014/main" id="{960DE158-E922-96E2-30E3-0F305F0A2FD5}"/>
              </a:ext>
            </a:extLst>
          </p:cNvPr>
          <p:cNvCxnSpPr>
            <a:cxnSpLocks/>
          </p:cNvCxnSpPr>
          <p:nvPr/>
        </p:nvCxnSpPr>
        <p:spPr>
          <a:xfrm>
            <a:off x="5185201" y="2608461"/>
            <a:ext cx="751409" cy="613760"/>
          </a:xfrm>
          <a:prstGeom prst="curvedConnector3">
            <a:avLst/>
          </a:prstGeom>
          <a:ln w="57150">
            <a:solidFill>
              <a:srgbClr val="1B98FF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5" name="Picture 24" descr="Bildschirmfoto 2022-09-22 um 17.32.32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59492">
            <a:off x="5995511" y="2811092"/>
            <a:ext cx="3005879" cy="674905"/>
          </a:xfrm>
          <a:prstGeom prst="rect">
            <a:avLst/>
          </a:prstGeom>
          <a:ln w="38100" cap="rnd" cmpd="sng">
            <a:solidFill>
              <a:srgbClr val="000000"/>
            </a:solidFill>
          </a:ln>
        </p:spPr>
      </p:pic>
      <p:pic>
        <p:nvPicPr>
          <p:cNvPr id="13" name="Picture 12" descr="Bildschirmfoto 2022-09-22 um 14.55.02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85789">
            <a:off x="5950887" y="449618"/>
            <a:ext cx="3043494" cy="748309"/>
          </a:xfrm>
          <a:prstGeom prst="rect">
            <a:avLst/>
          </a:prstGeom>
          <a:ln w="38100" cap="rnd" cmpd="sng">
            <a:solidFill>
              <a:srgbClr val="000000"/>
            </a:solidFill>
          </a:ln>
        </p:spPr>
      </p:pic>
    </p:spTree>
    <p:extLst>
      <p:ext uri="{BB962C8B-B14F-4D97-AF65-F5344CB8AC3E}">
        <p14:creationId xmlns:p14="http://schemas.microsoft.com/office/powerpoint/2010/main" val="1645127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A2A8A3-84A3-E242-841D-5EE2F817F8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Stratigraphie | </a:t>
            </a:r>
            <a:r>
              <a:rPr lang="it-IT" dirty="0"/>
              <a:t>stratigrafia</a:t>
            </a:r>
          </a:p>
        </p:txBody>
      </p:sp>
      <p:pic>
        <p:nvPicPr>
          <p:cNvPr id="9" name="Picture 8" descr="Graphical user interface&#10;&#10;Description automatically generated">
            <a:extLst>
              <a:ext uri="{FF2B5EF4-FFF2-40B4-BE49-F238E27FC236}">
                <a16:creationId xmlns:a16="http://schemas.microsoft.com/office/drawing/2014/main" id="{56D0FA5E-6380-BC41-A0B3-484DB13FCA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4209" y="991831"/>
            <a:ext cx="5441025" cy="402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0922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10584</TotalTime>
  <Words>645</Words>
  <Application>Microsoft Macintosh PowerPoint</Application>
  <PresentationFormat>On-screen Show (16:9)</PresentationFormat>
  <Paragraphs>102</Paragraphs>
  <Slides>18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Arial</vt:lpstr>
      <vt:lpstr>Calibri</vt:lpstr>
      <vt:lpstr>Lucida Grande</vt:lpstr>
      <vt:lpstr>Wingdings</vt:lpstr>
      <vt:lpstr>Office Theme</vt:lpstr>
      <vt:lpstr>3_Office Theme</vt:lpstr>
      <vt:lpstr>Das Projekt ALBINA</vt:lpstr>
      <vt:lpstr>Was ist SNOWPACK? | Cos‘é SNOWPACK?</vt:lpstr>
      <vt:lpstr>Technische Fakten | Informazioni tecniche</vt:lpstr>
      <vt:lpstr>Technische Fakten | Informazioni tecniche</vt:lpstr>
      <vt:lpstr>PowerPoint Presentation</vt:lpstr>
      <vt:lpstr>PowerPoint Presentation</vt:lpstr>
      <vt:lpstr>PowerPoint Presentation</vt:lpstr>
      <vt:lpstr>PowerPoint Presentation</vt:lpstr>
      <vt:lpstr>Stratigraphie | stratigrafia</vt:lpstr>
      <vt:lpstr>Stratigraphie | stratigrafia</vt:lpstr>
      <vt:lpstr>Grenzen des SK38 | Limiti del SK38</vt:lpstr>
      <vt:lpstr>SK38 Stabilitätsindex | indice stabilità</vt:lpstr>
      <vt:lpstr>SK38 Stabilitätsindex | indice stabilità</vt:lpstr>
      <vt:lpstr>SK38 Stabilitätsindex | indice stabilità</vt:lpstr>
      <vt:lpstr>SK38 Stabilitätsindex | indice stabilità</vt:lpstr>
      <vt:lpstr>SK38 Stabilitätsindex | indice stabilità</vt:lpstr>
      <vt:lpstr>SK38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CHM</dc:creator>
  <cp:lastModifiedBy>Christoph Mitterer</cp:lastModifiedBy>
  <cp:revision>418</cp:revision>
  <dcterms:created xsi:type="dcterms:W3CDTF">2018-01-11T15:59:20Z</dcterms:created>
  <dcterms:modified xsi:type="dcterms:W3CDTF">2023-01-18T14:47:27Z</dcterms:modified>
</cp:coreProperties>
</file>