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5753100" cy="3238500"/>
  <p:notesSz cx="5753100" cy="32385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PPNQKN+MSAM10" panose="02000500000000000000" pitchFamily="2" charset="0"/>
      <p:regular r:id="rId56"/>
    </p:embeddedFont>
    <p:embeddedFont>
      <p:font typeface="RMLQGD+SFSS0500" panose="02000500000000000000" pitchFamily="2" charset="0"/>
      <p:regular r:id="rId57"/>
    </p:embeddedFont>
    <p:embeddedFont>
      <p:font typeface="WNVCTE+SFTT1000" panose="02000500000000000000" pitchFamily="2" charset="0"/>
      <p:regular r:id="rId58"/>
    </p:embeddedFont>
  </p:embeddedFontLst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 varScale="1">
        <p:scale>
          <a:sx n="247" d="100"/>
          <a:sy n="247" d="100"/>
        </p:scale>
        <p:origin x="832" y="1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3/7/23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jt.fischer@bfw.gv.a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8sUOEV--pA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5waSw2mMfY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docs.avaframe.org/" TargetMode="External"/><Relationship Id="rId3" Type="http://schemas.openxmlformats.org/officeDocument/2006/relationships/hyperlink" Target="http://unesdoc.unesco.org/images/0004/000480/048004MB.pdf" TargetMode="External"/><Relationship Id="rId7" Type="http://schemas.openxmlformats.org/officeDocument/2006/relationships/hyperlink" Target="https://www.oegsl.at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americanavalancheassociation.org/swag/" TargetMode="External"/><Relationship Id="rId5" Type="http://schemas.openxmlformats.org/officeDocument/2006/relationships/hyperlink" Target="www.avalancheassociation.ca/resource/resmgr/standards_docs/tasarm_english.pdf" TargetMode="External"/><Relationship Id="rId10" Type="http://schemas.openxmlformats.org/officeDocument/2006/relationships/hyperlink" Target="jt.fischer@bfw.gv.at" TargetMode="External"/><Relationship Id="rId4" Type="http://schemas.openxmlformats.org/officeDocument/2006/relationships/hyperlink" Target="https://www.avalanches.org/standards/" TargetMode="External"/><Relationship Id="rId9" Type="http://schemas.openxmlformats.org/officeDocument/2006/relationships/hyperlink" Target="http://arc.lib.montana.edu/snow-science/workshops.ph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nesdoc.unesco.org/images/0004/000480/048004MB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valanches.org/standards/" TargetMode="Externa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.xml"/><Relationship Id="rId7" Type="http://schemas.openxmlformats.org/officeDocument/2006/relationships/slide" Target="slide3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17.xml"/><Relationship Id="rId4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alanches.org/standard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valanches.org/standards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1246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30480" y="101123"/>
            <a:ext cx="4250360" cy="410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3333B2"/>
                </a:solidFill>
                <a:latin typeface="+mj-lt"/>
                <a:cs typeface="IIVMIV+SFSX1440"/>
              </a:rPr>
              <a:t>La </a:t>
            </a:r>
            <a:r>
              <a:rPr sz="1450" dirty="0" err="1">
                <a:solidFill>
                  <a:srgbClr val="3333B2"/>
                </a:solidFill>
                <a:latin typeface="+mj-lt"/>
                <a:cs typeface="IIVMIV+SFSX1440"/>
              </a:rPr>
              <a:t>modell</a:t>
            </a:r>
            <a:r>
              <a:rPr lang="de-AT" sz="1450" dirty="0" err="1">
                <a:solidFill>
                  <a:srgbClr val="3333B2"/>
                </a:solidFill>
                <a:latin typeface="+mj-lt"/>
                <a:cs typeface="IIVMIV+SFSX1440"/>
              </a:rPr>
              <a:t>az</a:t>
            </a:r>
            <a:r>
              <a:rPr sz="1450" dirty="0" err="1">
                <a:solidFill>
                  <a:srgbClr val="3333B2"/>
                </a:solidFill>
                <a:latin typeface="+mj-lt"/>
                <a:cs typeface="IIVMIV+SFSX1440"/>
              </a:rPr>
              <a:t>ione</a:t>
            </a:r>
            <a:r>
              <a:rPr sz="1450" dirty="0">
                <a:solidFill>
                  <a:srgbClr val="3333B2"/>
                </a:solidFill>
                <a:latin typeface="+mj-lt"/>
                <a:cs typeface="IIVMIV+SFSX1440"/>
              </a:rPr>
              <a:t> delle valanghe </a:t>
            </a:r>
            <a:r>
              <a:rPr sz="1450" dirty="0">
                <a:solidFill>
                  <a:srgbClr val="3333B2"/>
                </a:solidFill>
                <a:latin typeface="+mj-lt"/>
                <a:cs typeface="KUBUTP+SFSS1440"/>
              </a:rPr>
              <a:t>incontra il </a:t>
            </a:r>
            <a:r>
              <a:rPr lang="de-CH" sz="1450" dirty="0" err="1">
                <a:solidFill>
                  <a:srgbClr val="3333B2"/>
                </a:solidFill>
                <a:latin typeface="+mj-lt"/>
                <a:cs typeface="KUBUTP+SFSS1440"/>
              </a:rPr>
              <a:t>Bollettino</a:t>
            </a:r>
            <a:r>
              <a:rPr sz="1450" dirty="0">
                <a:solidFill>
                  <a:srgbClr val="3333B2"/>
                </a:solidFill>
                <a:latin typeface="+mj-lt"/>
                <a:cs typeface="KUBUTP+SFSS1440"/>
              </a:rPr>
              <a:t> Valanghe dell'Euregio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47460" y="596893"/>
            <a:ext cx="3616401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3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AHCCWC+SFSX1000"/>
              </a:rPr>
              <a:t>Valanghe: classificazione, processi, modelli e simulazione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33674" y="1039632"/>
            <a:ext cx="1644636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PD Dr Jan-Thomas Fischer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15907" y="1220942"/>
            <a:ext cx="1480786" cy="145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4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WNVCTE+SFTT1000"/>
                <a:cs typeface="WNVCTE+SFTT10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jt.fischer@bfw.gv.at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599334" y="2650261"/>
            <a:ext cx="71366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spc="-11" dirty="0">
                <a:solidFill>
                  <a:srgbClr val="000000"/>
                </a:solidFill>
                <a:cs typeface="TDKSWS+SFSS1000"/>
              </a:rPr>
              <a:t>Marzo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24269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45" dirty="0">
                <a:solidFill>
                  <a:srgbClr val="000000"/>
                </a:solidFill>
                <a:cs typeface="KUBUTP+SFSS1440"/>
              </a:rPr>
              <a:t>EAWS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dimensione 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1-5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314699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45" dirty="0">
                <a:solidFill>
                  <a:srgbClr val="000000"/>
                </a:solidFill>
                <a:cs typeface="KUBUTP+SFSS1440"/>
              </a:rPr>
              <a:t>EAWS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dimensione 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1-5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24269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45" dirty="0">
                <a:solidFill>
                  <a:srgbClr val="000000"/>
                </a:solidFill>
                <a:cs typeface="KUBUTP+SFSS1440"/>
              </a:rPr>
              <a:t>EAWS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dimensione 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1-5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946547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Panoramica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Classificazione delle valanghe</a:t>
            </a:r>
            <a:endParaRPr sz="1000" dirty="0">
              <a:solidFill>
                <a:srgbClr val="3333B2"/>
              </a:solidFill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Processi</a:t>
            </a:r>
            <a:endParaRPr sz="1000" dirty="0">
              <a:solidFill>
                <a:srgbClr val="3333B2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038772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Comprensione del processo e variabili</a:t>
            </a:r>
            <a:endParaRPr sz="1000" dirty="0">
              <a:solidFill>
                <a:srgbClr val="000000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Valanghe e velocità</a:t>
            </a:r>
            <a:endParaRPr sz="1000" dirty="0">
              <a:solidFill>
                <a:srgbClr val="CCCCCC"/>
              </a:solidFill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39829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Modelli semplici basati su dati e processi</a:t>
            </a:r>
            <a:endParaRPr sz="1000" dirty="0">
              <a:solidFill>
                <a:srgbClr val="CCCCCC"/>
              </a:solidFill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CCCCCC"/>
              </a:solidFill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7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31469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Comprensione del processo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5" y="3092171"/>
            <a:ext cx="155029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4" y="3092171"/>
            <a:ext cx="262903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0000" y="300623"/>
            <a:ext cx="2954621" cy="34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Comprensione del processo: regime di flusso -</a:t>
            </a:r>
          </a:p>
          <a:p>
            <a:pPr marL="0" marR="0">
              <a:lnSpc>
                <a:spcPts val="1315"/>
              </a:lnSpc>
              <a:spcBef>
                <a:spcPts val="79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Sviluppo e transizioni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9996" y="942836"/>
            <a:ext cx="1628841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Forme di movimento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93043" y="1144318"/>
            <a:ext cx="974649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Valanga di flusso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31372" y="1167985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93044" y="1296148"/>
            <a:ext cx="67836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(attrito)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093044" y="1485936"/>
            <a:ext cx="113221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Valanga fluidizzata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31374" y="1509600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093044" y="1637781"/>
            <a:ext cx="72290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(Salatura)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093044" y="1827553"/>
            <a:ext cx="108776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Valanga di polvere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931374" y="1851217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093044" y="1979393"/>
            <a:ext cx="83259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(Sospensione)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220367" y="2193521"/>
            <a:ext cx="2520280" cy="5790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2835" marR="0">
              <a:lnSpc>
                <a:spcPts val="1888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FF0000"/>
                </a:solidFill>
                <a:cs typeface="KJOFMM+gargi"/>
              </a:rPr>
              <a:t>nucleo denso</a:t>
            </a:r>
          </a:p>
          <a:p>
            <a:pPr marL="447738" marR="0">
              <a:lnSpc>
                <a:spcPts val="118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FFCC00"/>
                </a:solidFill>
                <a:cs typeface="KJOFMM+gargi"/>
              </a:rPr>
              <a:t>strato fluidizzato</a:t>
            </a:r>
          </a:p>
          <a:p>
            <a:pPr marL="0" marR="0">
              <a:lnSpc>
                <a:spcPts val="1190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0">
                <a:solidFill>
                  <a:srgbClr val="B3B3B3"/>
                </a:solidFill>
                <a:cs typeface="KJOFMM+gargi"/>
              </a:rPr>
              <a:t>nuvola di polvere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931955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012994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0000" y="300674"/>
            <a:ext cx="2882613" cy="34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Comprensione del processo: regime di flusso -</a:t>
            </a:r>
          </a:p>
          <a:p>
            <a:pPr marL="0" marR="0">
              <a:lnSpc>
                <a:spcPts val="1315"/>
              </a:lnSpc>
              <a:spcBef>
                <a:spcPts val="79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Sviluppo e transizioni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9997" y="1186384"/>
            <a:ext cx="1430969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Osservabili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93044" y="1387866"/>
            <a:ext cx="101681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Fluidità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31372" y="1411528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093044" y="1577655"/>
            <a:ext cx="99682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Velocità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31374" y="1601319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93044" y="1767444"/>
            <a:ext cx="497433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Densità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931374" y="1791108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10 / 39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C12AA99-1C7D-4FA6-69BC-74649C871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63" y="686516"/>
            <a:ext cx="2484481" cy="20523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2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>
              <a:latin typeface="+mj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946547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Panoramica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+mj-lt"/>
                <a:cs typeface="TDKSWS+SFSS1000"/>
              </a:rPr>
              <a:t>Classificazione delle valanghe</a:t>
            </a:r>
            <a:endParaRPr sz="1000" dirty="0">
              <a:solidFill>
                <a:srgbClr val="3333B2"/>
              </a:solidFill>
              <a:latin typeface="+mj-lt"/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+mj-lt"/>
                <a:cs typeface="TDKSWS+SFSS1000"/>
              </a:rPr>
              <a:t>Processi</a:t>
            </a:r>
            <a:endParaRPr sz="1000" dirty="0">
              <a:solidFill>
                <a:srgbClr val="3333B2"/>
              </a:solidFill>
              <a:latin typeface="+mj-lt"/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1107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latin typeface="+mj-lt"/>
                <a:cs typeface="TDKSWS+SFSS1000"/>
              </a:rPr>
              <a:t>Comprensione del processo e variabili</a:t>
            </a:r>
            <a:endParaRPr sz="1000" dirty="0">
              <a:solidFill>
                <a:srgbClr val="CCCCCC"/>
              </a:solidFill>
              <a:latin typeface="+mj-lt"/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Valanghe e velocità</a:t>
            </a:r>
            <a:endParaRPr sz="1000" dirty="0">
              <a:solidFill>
                <a:srgbClr val="000000"/>
              </a:solidFill>
              <a:latin typeface="+mj-lt"/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+mj-lt"/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latin typeface="+mj-lt"/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39829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latin typeface="+mj-lt"/>
                <a:cs typeface="TDKSWS+SFSS1000"/>
              </a:rPr>
              <a:t>Modelli semplici basati su dati e processi</a:t>
            </a:r>
            <a:endParaRPr sz="1000" dirty="0">
              <a:solidFill>
                <a:srgbClr val="CCCCCC"/>
              </a:solidFill>
              <a:latin typeface="+mj-lt"/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latin typeface="+mj-lt"/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CCCCCC"/>
              </a:solidFill>
              <a:latin typeface="+mj-lt"/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latin typeface="+mj-lt"/>
                <a:cs typeface="RMLQGD+SFSS0500"/>
              </a:rPr>
              <a:t>11 / 39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99" y="116174"/>
            <a:ext cx="228064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latin typeface="+mj-lt"/>
                <a:cs typeface="KUBUTP+SFSS1440"/>
              </a:rPr>
              <a:t>Valanghe </a:t>
            </a: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e velocità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latin typeface="+mj-lt"/>
                <a:cs typeface="RMLQGD+SFSS0500"/>
              </a:rPr>
              <a:t>12 / 39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99" y="116174"/>
            <a:ext cx="228064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cs typeface="KUBUTP+SFSS1440"/>
              </a:rPr>
              <a:t>Valanghe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e velocità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12 / 39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2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1306587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Panoramica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Classificazione delle valanghe</a:t>
            </a:r>
            <a:endParaRPr sz="1000" dirty="0">
              <a:solidFill>
                <a:srgbClr val="3333B2"/>
              </a:solidFill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Processi</a:t>
            </a:r>
            <a:endParaRPr sz="1000" dirty="0">
              <a:solidFill>
                <a:srgbClr val="3333B2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1107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Comprensione del processo e variabili</a:t>
            </a:r>
            <a:endParaRPr sz="1000" dirty="0">
              <a:solidFill>
                <a:srgbClr val="000000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Valanghe e velocità</a:t>
            </a:r>
            <a:endParaRPr sz="1000" dirty="0">
              <a:solidFill>
                <a:srgbClr val="000000"/>
              </a:solidFill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39829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semplici basati su dati e processi</a:t>
            </a:r>
            <a:endParaRPr sz="1000" dirty="0">
              <a:solidFill>
                <a:srgbClr val="000000"/>
              </a:solidFill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000000"/>
              </a:solidFill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31957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012996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99" y="116174"/>
            <a:ext cx="2280640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cs typeface="KUBUTP+SFSS1440"/>
              </a:rPr>
              <a:t>Valanghe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e velocità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3772" y="2726079"/>
            <a:ext cx="3505439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Misurazione del fronte e della velocità della neve da valanga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702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12 / 39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99" y="116174"/>
            <a:ext cx="2120853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Vista sulla </a:t>
            </a:r>
            <a:r>
              <a:rPr sz="1450" spc="-14" dirty="0">
                <a:solidFill>
                  <a:srgbClr val="000000"/>
                </a:solidFill>
                <a:cs typeface="KUBUTP+SFSS1440"/>
              </a:rPr>
              <a:t>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- </a:t>
            </a:r>
            <a:r>
              <a:rPr sz="1450" spc="-15" dirty="0">
                <a:solidFill>
                  <a:srgbClr val="000000"/>
                </a:solidFill>
                <a:cs typeface="KUBUTP+SFSS1440"/>
              </a:rPr>
              <a:t>radar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13 / 39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11699" y="3092171"/>
            <a:ext cx="351652" cy="108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latin typeface="RMLQGD+SFSS0500"/>
                <a:cs typeface="RMLQGD+SFSS0500"/>
              </a:rPr>
              <a:t>14 / 39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69996" y="793252"/>
            <a:ext cx="1382617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Dimensione </a:t>
            </a:r>
            <a:r>
              <a:rPr sz="1000" spc="-29" dirty="0">
                <a:solidFill>
                  <a:srgbClr val="000000"/>
                </a:solidFill>
                <a:cs typeface="TDKSWS+SFSS1000"/>
              </a:rPr>
              <a:t>EAWS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2-3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50-100 km/h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16511" y="1816922"/>
            <a:ext cx="132591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Dimensione </a:t>
            </a:r>
            <a:r>
              <a:rPr sz="1000" spc="-29" dirty="0">
                <a:solidFill>
                  <a:srgbClr val="000000"/>
                </a:solidFill>
                <a:cs typeface="TDKSWS+SFSS1000"/>
              </a:rPr>
              <a:t>EAWS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4-5</a:t>
            </a:r>
          </a:p>
          <a:p>
            <a:pPr marL="394587" marR="0" algn="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≈ 300 km/h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15 / 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69996" y="244142"/>
            <a:ext cx="1382617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Dimensione </a:t>
            </a:r>
            <a:r>
              <a:rPr sz="1000" spc="-29" dirty="0">
                <a:solidFill>
                  <a:srgbClr val="000000"/>
                </a:solidFill>
                <a:cs typeface="TDKSWS+SFSS1000"/>
              </a:rPr>
              <a:t>EAWS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2-3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50-100 km/h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16511" y="1267796"/>
            <a:ext cx="132591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Dimensione </a:t>
            </a:r>
            <a:r>
              <a:rPr sz="1000" spc="-29" dirty="0">
                <a:solidFill>
                  <a:srgbClr val="000000"/>
                </a:solidFill>
                <a:cs typeface="TDKSWS+SFSS1000"/>
              </a:rPr>
              <a:t>EAWS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≈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4-5</a:t>
            </a:r>
          </a:p>
          <a:p>
            <a:pPr marL="394587" marR="0" algn="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≈ 300 km/h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5003" y="1762012"/>
            <a:ext cx="85806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≈100 km/h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69998" y="1761999"/>
            <a:ext cx="858081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≈200 km/h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15003" y="1761999"/>
            <a:ext cx="85807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≈300 km/h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11699" y="3092167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15 / 39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5873" y="116174"/>
            <a:ext cx="235042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6" dirty="0">
                <a:solidFill>
                  <a:srgbClr val="000000"/>
                </a:solidFill>
                <a:cs typeface="KUBUTP+SFSS1440"/>
              </a:rPr>
              <a:t>Radar </a:t>
            </a:r>
            <a:r>
              <a:rPr sz="1450" spc="-13" dirty="0">
                <a:solidFill>
                  <a:srgbClr val="000000"/>
                </a:solidFill>
                <a:cs typeface="KUBUTP+SFSS1440"/>
              </a:rPr>
              <a:t>(GEODAR)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- </a:t>
            </a:r>
            <a:r>
              <a:rPr sz="1450" spc="-18" dirty="0">
                <a:solidFill>
                  <a:srgbClr val="000000"/>
                </a:solidFill>
                <a:cs typeface="KUBUTP+SFSS1440"/>
              </a:rPr>
              <a:t>Vdls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2015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82901" y="2545195"/>
            <a:ext cx="1609462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59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https://www.youtube.com/watch?v=m8sUOEV--pA</a:t>
            </a:r>
          </a:p>
          <a:p>
            <a:pPr marL="371843" marR="0">
              <a:lnSpc>
                <a:spcPts val="553"/>
              </a:lnSpc>
              <a:spcBef>
                <a:spcPts val="204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Koehler et. al 2016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16 / 39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96277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Transizione </a:t>
            </a:r>
            <a:r>
              <a:rPr sz="1450" spc="-14" dirty="0">
                <a:solidFill>
                  <a:srgbClr val="000000"/>
                </a:solidFill>
                <a:cs typeface="KUBUTP+SFSS1440"/>
              </a:rPr>
              <a:t>parziale del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regime di flusso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1841" y="2973110"/>
            <a:ext cx="96519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Koehler et al. 2015-2018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17 / 39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3034779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Transizione </a:t>
            </a:r>
            <a:r>
              <a:rPr sz="1450" spc="-11" dirty="0">
                <a:solidFill>
                  <a:srgbClr val="000000"/>
                </a:solidFill>
                <a:cs typeface="KUBUTP+SFSS1440"/>
              </a:rPr>
              <a:t>completa del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regime di flusso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91841" y="2985175"/>
            <a:ext cx="96519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Koehler et al. 2015-2018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18 / 39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8002" y="116174"/>
            <a:ext cx="2444572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Regimi di </a:t>
            </a:r>
            <a:r>
              <a:rPr sz="1450" spc="-25" dirty="0">
                <a:solidFill>
                  <a:srgbClr val="000000"/>
                </a:solidFill>
                <a:cs typeface="KUBUTP+SFSS1440"/>
              </a:rPr>
              <a:t>flusso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- classificazione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996" y="530849"/>
            <a:ext cx="1700490" cy="166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spc="-12" dirty="0">
                <a:solidFill>
                  <a:srgbClr val="3333B2"/>
                </a:solidFill>
                <a:cs typeface="TMWHSE+SFSS1200"/>
              </a:rPr>
              <a:t>freddo </a:t>
            </a:r>
            <a:r>
              <a:rPr sz="1200" dirty="0">
                <a:solidFill>
                  <a:srgbClr val="3333B2"/>
                </a:solidFill>
                <a:cs typeface="TMWHSE+SFSS1200"/>
              </a:rPr>
              <a:t>- valanga di polvere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80002" y="530849"/>
            <a:ext cx="1496747" cy="166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spc="-23" dirty="0">
                <a:solidFill>
                  <a:srgbClr val="3333B2"/>
                </a:solidFill>
                <a:cs typeface="TMWHSE+SFSS1200"/>
              </a:rPr>
              <a:t>caldo </a:t>
            </a:r>
            <a:r>
              <a:rPr sz="1200" dirty="0">
                <a:solidFill>
                  <a:srgbClr val="3333B2"/>
                </a:solidFill>
                <a:cs typeface="TMWHSE+SFSS1200"/>
              </a:rPr>
              <a:t>- flusso a valanga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052" y="2083002"/>
            <a:ext cx="1471409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Spesso anche forme miste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1380" y="2106652"/>
            <a:ext cx="250709" cy="47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3053" y="2272788"/>
            <a:ext cx="433772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 solito un regime di flusso (freddo/caldo) domina la mobilità e lo scarico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13053" y="2462578"/>
            <a:ext cx="45301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Sviluppo e transizione dei regimi di flusso in funzione della temperatura: </a:t>
            </a:r>
            <a:r>
              <a:rPr sz="1000" spc="-10" dirty="0">
                <a:solidFill>
                  <a:srgbClr val="000000"/>
                </a:solidFill>
                <a:cs typeface="TDKSWS+SFSS1000"/>
              </a:rPr>
              <a:t>freddo 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spc="-19" dirty="0">
                <a:solidFill>
                  <a:srgbClr val="000000"/>
                </a:solidFill>
                <a:cs typeface="TDKSWS+SFSS1000"/>
              </a:rPr>
              <a:t>caldo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5963" y="2685069"/>
            <a:ext cx="4040095" cy="910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98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cs typeface="QCVJVW+SFSS0700"/>
              </a:rPr>
              <a:t>Valanga di Moso 2014 (Val Passiria, Alto Adige), </a:t>
            </a:r>
            <a:r>
              <a:rPr sz="700" dirty="0">
                <a:solidFill>
                  <a:srgbClr val="000000"/>
                </a:solidFill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https://www.youtube.com/watch?v=f5waSw2mMfY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586367" y="2823516"/>
            <a:ext cx="747889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Koehler et al. 2018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19 / 39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946547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Panoramica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D6D6F0"/>
                </a:solidFill>
                <a:cs typeface="TDKSWS+SFSS1000"/>
              </a:rPr>
              <a:t>Classificazione delle valanghe</a:t>
            </a:r>
            <a:endParaRPr sz="1000" dirty="0">
              <a:solidFill>
                <a:srgbClr val="D6D6F0"/>
              </a:solidFill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D6D6F0"/>
                </a:solidFill>
                <a:cs typeface="TDKSWS+SFSS1000"/>
              </a:rPr>
              <a:t>Processi</a:t>
            </a:r>
            <a:endParaRPr sz="1000" dirty="0">
              <a:solidFill>
                <a:srgbClr val="D6D6F0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1107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Comprensione del processo e variabili</a:t>
            </a:r>
            <a:endParaRPr sz="1000" dirty="0">
              <a:solidFill>
                <a:srgbClr val="CCCCCC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Valanghe e velocità</a:t>
            </a:r>
            <a:endParaRPr sz="1000" dirty="0">
              <a:solidFill>
                <a:srgbClr val="CCCCCC"/>
              </a:solidFill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39829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semplici basati su dati e processi</a:t>
            </a:r>
            <a:endParaRPr sz="1000" dirty="0">
              <a:solidFill>
                <a:srgbClr val="000000"/>
              </a:solidFill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000000"/>
              </a:solidFill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1701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20 / 39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2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3106787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Classificazione delle </a:t>
            </a:r>
            <a:r>
              <a:rPr sz="1450" spc="-13" dirty="0">
                <a:solidFill>
                  <a:srgbClr val="000000"/>
                </a:solidFill>
                <a:cs typeface="KUBUTP+SFSS1440"/>
              </a:rPr>
              <a:t>valanghe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- </a:t>
            </a:r>
            <a:r>
              <a:rPr sz="1450" spc="-23" dirty="0">
                <a:solidFill>
                  <a:srgbClr val="000000"/>
                </a:solidFill>
                <a:cs typeface="KUBUTP+SFSS1440"/>
              </a:rPr>
              <a:t>Perché?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94585" y="1111209"/>
            <a:ext cx="232338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Valanghe di sciatori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Valanghe di catastrofi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1954659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Dinamica delle valanghe?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996" y="567577"/>
            <a:ext cx="1060501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Zone di pericolo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80003" y="555270"/>
            <a:ext cx="1315122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Misure di protezione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54545" y="2222321"/>
            <a:ext cx="1060500" cy="28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027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Quanto lontano?</a:t>
            </a:r>
          </a:p>
          <a:p>
            <a:pPr marL="0" marR="0">
              <a:lnSpc>
                <a:spcPts val="935"/>
              </a:lnSpc>
              <a:spcBef>
                <a:spcPts val="21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b="1" dirty="0">
                <a:solidFill>
                  <a:srgbClr val="000000"/>
                </a:solidFill>
                <a:cs typeface="AHCCWC+SFSX1000"/>
              </a:rPr>
              <a:t>Uscita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690466" y="2210027"/>
            <a:ext cx="1221235" cy="28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Quanto distruttivo?</a:t>
            </a:r>
          </a:p>
          <a:p>
            <a:pPr marL="117866" marR="0">
              <a:lnSpc>
                <a:spcPts val="547"/>
              </a:lnSpc>
              <a:spcBef>
                <a:spcPts val="474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→</a:t>
            </a:r>
            <a:r>
              <a:rPr lang="de-AT" sz="1000" dirty="0">
                <a:solidFill>
                  <a:srgbClr val="000000"/>
                </a:solidFill>
                <a:cs typeface="KLGBNM+CMSY10"/>
              </a:rPr>
              <a:t> </a:t>
            </a:r>
            <a:r>
              <a:rPr sz="1000" b="1" dirty="0" err="1">
                <a:solidFill>
                  <a:srgbClr val="000000"/>
                </a:solidFill>
                <a:cs typeface="AHCCWC+SFSX1000"/>
              </a:rPr>
              <a:t>Effetto</a:t>
            </a:r>
            <a:endParaRPr sz="1000" b="1" dirty="0">
              <a:solidFill>
                <a:srgbClr val="000000"/>
              </a:solidFill>
              <a:cs typeface="AHCCWC+SFSX100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11701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21 / 39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1954659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Dinamica delle valanghe?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996" y="463030"/>
            <a:ext cx="1060501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Zone di pericolo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80003" y="450724"/>
            <a:ext cx="1315122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Misure di protezione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44088" y="2745918"/>
            <a:ext cx="2788646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000000"/>
                </a:solidFill>
                <a:cs typeface="AHCCWC+SFSX1000"/>
              </a:rPr>
              <a:t>ONR 24800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- Protezione </a:t>
            </a:r>
            <a:r>
              <a:rPr sz="1000" spc="-10" dirty="0">
                <a:solidFill>
                  <a:srgbClr val="000000"/>
                </a:solidFill>
                <a:cs typeface="TDKSWS+SFSS1000"/>
              </a:rPr>
              <a:t>tecnica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dalle valanghe: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64851" y="2897743"/>
            <a:ext cx="5183035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storico, numerico-matematico, empirico-statistico, morfologico e </a:t>
            </a:r>
            <a:r>
              <a:rPr sz="1000" dirty="0" err="1">
                <a:solidFill>
                  <a:srgbClr val="000000"/>
                </a:solidFill>
                <a:cs typeface="TDKSWS+SFSS1000"/>
              </a:rPr>
              <a:t>fisico</a:t>
            </a:r>
            <a:br>
              <a:rPr lang="de-AT" sz="1000" dirty="0">
                <a:solidFill>
                  <a:srgbClr val="000000"/>
                </a:solidFill>
                <a:cs typeface="TDKSWS+SFSS1000"/>
              </a:rPr>
            </a:br>
            <a:r>
              <a:rPr sz="1000" dirty="0" err="1">
                <a:solidFill>
                  <a:srgbClr val="000000"/>
                </a:solidFill>
                <a:cs typeface="TDKSWS+SFSS1000"/>
              </a:rPr>
              <a:t>Metodo</a:t>
            </a:r>
            <a:endParaRPr sz="1000" dirty="0">
              <a:solidFill>
                <a:srgbClr val="000000"/>
              </a:solidFill>
              <a:cs typeface="TDKSWS+SFSS100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11693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21 / 39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08396039-55A2-E99A-5956-398470A1774C}"/>
              </a:ext>
            </a:extLst>
          </p:cNvPr>
          <p:cNvSpPr txBox="1"/>
          <p:nvPr/>
        </p:nvSpPr>
        <p:spPr>
          <a:xfrm>
            <a:off x="1254545" y="2129209"/>
            <a:ext cx="1060500" cy="28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027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Quanto lontano?</a:t>
            </a:r>
          </a:p>
          <a:p>
            <a:pPr marL="0" marR="0">
              <a:lnSpc>
                <a:spcPts val="935"/>
              </a:lnSpc>
              <a:spcBef>
                <a:spcPts val="21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dirty="0">
                <a:solidFill>
                  <a:srgbClr val="000000"/>
                </a:solidFill>
                <a:cs typeface="AHCCWC+SFSX1000"/>
              </a:rPr>
              <a:t>Uscita</a:t>
            </a: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9971F275-9143-8F72-8E71-9F9CCE524867}"/>
              </a:ext>
            </a:extLst>
          </p:cNvPr>
          <p:cNvSpPr txBox="1"/>
          <p:nvPr/>
        </p:nvSpPr>
        <p:spPr>
          <a:xfrm>
            <a:off x="3690466" y="2116915"/>
            <a:ext cx="1221235" cy="28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Quanto distruttivo?</a:t>
            </a:r>
          </a:p>
          <a:p>
            <a:pPr marL="117866" marR="0">
              <a:lnSpc>
                <a:spcPts val="547"/>
              </a:lnSpc>
              <a:spcBef>
                <a:spcPts val="474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→</a:t>
            </a:r>
            <a:r>
              <a:rPr lang="de-AT" sz="1000" dirty="0">
                <a:solidFill>
                  <a:srgbClr val="000000"/>
                </a:solidFill>
                <a:cs typeface="KLGBNM+CMSY10"/>
              </a:rPr>
              <a:t> </a:t>
            </a:r>
            <a:r>
              <a:rPr sz="1000" dirty="0" err="1">
                <a:solidFill>
                  <a:srgbClr val="000000"/>
                </a:solidFill>
                <a:cs typeface="AHCCWC+SFSX1000"/>
              </a:rPr>
              <a:t>Effetto</a:t>
            </a:r>
            <a:endParaRPr sz="1000" dirty="0">
              <a:solidFill>
                <a:srgbClr val="000000"/>
              </a:solidFill>
              <a:cs typeface="AHCCWC+SFSX100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71517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5" dirty="0">
                <a:solidFill>
                  <a:srgbClr val="000000"/>
                </a:solidFill>
                <a:cs typeface="KUBUTP+SFSS1440"/>
              </a:rPr>
              <a:t>Variabili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e obiettivi rilevanti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3043" y="992718"/>
            <a:ext cx="1477496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Uscita (statica, globale)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91371" y="1016370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4275" y="1179350"/>
            <a:ext cx="2466771" cy="262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6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9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900" dirty="0" err="1">
                <a:solidFill>
                  <a:srgbClr val="000000"/>
                </a:solidFill>
                <a:cs typeface="HCFRMM+SFSS0900"/>
              </a:rPr>
              <a:t>Angolo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 di scarico</a:t>
            </a:r>
          </a:p>
          <a:p>
            <a:pPr marL="0" marR="0">
              <a:lnSpc>
                <a:spcPts val="896"/>
              </a:lnSpc>
              <a:spcBef>
                <a:spcPts val="199"/>
              </a:spcBef>
              <a:spcAft>
                <a:spcPts val="0"/>
              </a:spcAft>
            </a:pPr>
            <a:r>
              <a:rPr lang="de-AT" sz="9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900" dirty="0" err="1">
                <a:solidFill>
                  <a:srgbClr val="000000"/>
                </a:solidFill>
                <a:cs typeface="HCFRMM+SFSS0900"/>
              </a:rPr>
              <a:t>Lunghezza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 di uscita: proiettata orizzontalmente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11093" y="1214537"/>
            <a:ext cx="227328" cy="88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69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cs typeface="IOVWOL+CMMI9"/>
              </a:rPr>
              <a:t>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54275" y="1457708"/>
            <a:ext cx="1084146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1829" marR="0">
              <a:lnSpc>
                <a:spcPts val="896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cs typeface="HCFRMM+SFSS0900"/>
              </a:rPr>
              <a:t>Lauﬂanco </a:t>
            </a:r>
            <a:r>
              <a:rPr sz="900" dirty="0">
                <a:solidFill>
                  <a:srgbClr val="000000"/>
                </a:solidFill>
                <a:cs typeface="DORQED+CMSSI9"/>
              </a:rPr>
              <a:t>L</a:t>
            </a:r>
            <a:r>
              <a:rPr sz="900" dirty="0">
                <a:solidFill>
                  <a:srgbClr val="000000"/>
                </a:solidFill>
                <a:cs typeface="IOVWOL+CMMI9"/>
              </a:rPr>
              <a:t>, </a:t>
            </a:r>
            <a:r>
              <a:rPr sz="900" dirty="0">
                <a:solidFill>
                  <a:srgbClr val="000000"/>
                </a:solidFill>
                <a:cs typeface="DORQED+CMSSI9"/>
              </a:rPr>
              <a:t>S</a:t>
            </a:r>
          </a:p>
          <a:p>
            <a:pPr marL="0" marR="0">
              <a:lnSpc>
                <a:spcPts val="896"/>
              </a:lnSpc>
              <a:spcBef>
                <a:spcPts val="199"/>
              </a:spcBef>
              <a:spcAft>
                <a:spcPts val="0"/>
              </a:spcAft>
            </a:pPr>
            <a:r>
              <a:rPr lang="de-AT" sz="9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Altezza di caduta </a:t>
            </a:r>
            <a:r>
              <a:rPr sz="900" dirty="0">
                <a:solidFill>
                  <a:srgbClr val="000000"/>
                </a:solidFill>
                <a:cs typeface="DORQED+CMSSI9"/>
              </a:rPr>
              <a:t>H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3043" y="1751873"/>
            <a:ext cx="249475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Variabili di flusso ed effetto (dinamico, locale)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371" y="1775525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54274" y="1938504"/>
            <a:ext cx="2066291" cy="362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6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9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900" dirty="0" err="1">
                <a:solidFill>
                  <a:srgbClr val="000000"/>
                </a:solidFill>
                <a:cs typeface="HCFRMM+SFSS0900"/>
              </a:rPr>
              <a:t>Velocità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 del flusso, -magnitudine</a:t>
            </a:r>
          </a:p>
          <a:p>
            <a:pPr marL="151829" marR="0">
              <a:lnSpc>
                <a:spcPts val="896"/>
              </a:lnSpc>
              <a:spcBef>
                <a:spcPts val="199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cs typeface="MESRQG+CMSY9"/>
              </a:rPr>
              <a:t>→ 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Energia / Pressione</a:t>
            </a:r>
          </a:p>
          <a:p>
            <a:pPr marL="0" marR="0">
              <a:lnSpc>
                <a:spcPts val="796"/>
              </a:lnSpc>
              <a:spcBef>
                <a:spcPts val="49"/>
              </a:spcBef>
              <a:spcAft>
                <a:spcPts val="0"/>
              </a:spcAft>
            </a:pPr>
            <a:r>
              <a:rPr lang="de-AT" sz="9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900" dirty="0">
                <a:solidFill>
                  <a:srgbClr val="000000"/>
                </a:solidFill>
                <a:cs typeface="HCFRMM+SFSS0900"/>
              </a:rPr>
              <a:t>Volume, densità, bilancio di massa</a:t>
            </a:r>
            <a:r>
              <a:rPr sz="900" dirty="0">
                <a:solidFill>
                  <a:srgbClr val="3333B2"/>
                </a:solidFill>
                <a:cs typeface="PPNQKN+MSAM10"/>
              </a:rPr>
              <a:t>: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17165" y="2355366"/>
            <a:ext cx="900191" cy="222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730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8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800" dirty="0">
                <a:solidFill>
                  <a:srgbClr val="000000"/>
                </a:solidFill>
                <a:cs typeface="QSLOMW+SFSS0800"/>
              </a:rPr>
              <a:t>Area di attivazione</a:t>
            </a:r>
          </a:p>
          <a:p>
            <a:pPr marL="0" marR="0">
              <a:lnSpc>
                <a:spcPts val="730"/>
              </a:lnSpc>
              <a:spcBef>
                <a:spcPts val="254"/>
              </a:spcBef>
              <a:spcAft>
                <a:spcPts val="0"/>
              </a:spcAft>
            </a:pPr>
            <a:r>
              <a:rPr lang="de-AT" sz="8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800" dirty="0" err="1">
                <a:solidFill>
                  <a:srgbClr val="000000"/>
                </a:solidFill>
                <a:cs typeface="QSLOMW+SFSS0800"/>
              </a:rPr>
              <a:t>Deposizione</a:t>
            </a:r>
            <a:endParaRPr sz="800" dirty="0">
              <a:solidFill>
                <a:srgbClr val="000000"/>
              </a:solidFill>
              <a:cs typeface="QSLOMW+SFSS080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60726" y="2495001"/>
            <a:ext cx="1152287" cy="343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4200" marR="0">
              <a:lnSpc>
                <a:spcPts val="918"/>
              </a:lnSpc>
              <a:spcBef>
                <a:spcPts val="0"/>
              </a:spcBef>
              <a:spcAft>
                <a:spcPts val="0"/>
              </a:spcAft>
            </a:pPr>
            <a:r>
              <a:rPr sz="400" dirty="0">
                <a:solidFill>
                  <a:srgbClr val="FF0000"/>
                </a:solidFill>
                <a:cs typeface="KJOFMM+gargi"/>
              </a:rPr>
              <a:t>nucleo </a:t>
            </a:r>
            <a:r>
              <a:rPr sz="400" spc="-10" dirty="0">
                <a:solidFill>
                  <a:srgbClr val="FF0000"/>
                </a:solidFill>
                <a:cs typeface="KJOFMM+gargi"/>
              </a:rPr>
              <a:t>denso</a:t>
            </a:r>
          </a:p>
          <a:p>
            <a:pPr marL="217741" marR="0">
              <a:lnSpc>
                <a:spcPts val="918"/>
              </a:lnSpc>
              <a:spcBef>
                <a:spcPts val="0"/>
              </a:spcBef>
              <a:spcAft>
                <a:spcPts val="0"/>
              </a:spcAft>
            </a:pPr>
            <a:r>
              <a:rPr sz="400" dirty="0">
                <a:solidFill>
                  <a:srgbClr val="FFCC00"/>
                </a:solidFill>
                <a:cs typeface="KJOFMM+gargi"/>
              </a:rPr>
              <a:t>strato fluidizzato</a:t>
            </a:r>
          </a:p>
          <a:p>
            <a:pPr marL="0" marR="0">
              <a:lnSpc>
                <a:spcPts val="918"/>
              </a:lnSpc>
              <a:spcBef>
                <a:spcPts val="50"/>
              </a:spcBef>
              <a:spcAft>
                <a:spcPts val="0"/>
              </a:spcAft>
            </a:pPr>
            <a:r>
              <a:rPr sz="400" dirty="0">
                <a:solidFill>
                  <a:srgbClr val="B3B3B3"/>
                </a:solidFill>
                <a:cs typeface="KJOFMM+gargi"/>
              </a:rPr>
              <a:t>nuvola </a:t>
            </a:r>
            <a:r>
              <a:rPr sz="400" spc="-11" dirty="0">
                <a:solidFill>
                  <a:srgbClr val="B3B3B3"/>
                </a:solidFill>
                <a:cs typeface="KJOFMM+gargi"/>
              </a:rPr>
              <a:t>di polvere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22 / 39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022217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Modelli - il caso </a:t>
            </a:r>
            <a:r>
              <a:rPr sz="1450" dirty="0">
                <a:solidFill>
                  <a:srgbClr val="000000"/>
                </a:solidFill>
                <a:cs typeface="QADKDW+CMSSI12"/>
              </a:rPr>
              <a:t>semplice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3695" y="2664344"/>
            <a:ext cx="62497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Compito: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99057" y="2816169"/>
            <a:ext cx="2514501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Modello </a:t>
            </a:r>
            <a:r>
              <a:rPr sz="1000" dirty="0">
                <a:solidFill>
                  <a:srgbClr val="000000"/>
                </a:solidFill>
                <a:cs typeface="RWVWTH+CMSSI10"/>
              </a:rPr>
              <a:t>semplice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per prevedere lo scarico</a:t>
            </a:r>
          </a:p>
          <a:p>
            <a:pPr marL="36811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Basato sui dati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Basato sui processi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11702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23 / 39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530723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Osservazione - variabile modello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24100" y="3016681"/>
            <a:ext cx="206365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Dimensioni rilevanti: Angolo </a:t>
            </a:r>
            <a:r>
              <a:rPr sz="1000" dirty="0">
                <a:solidFill>
                  <a:srgbClr val="000000"/>
                </a:solidFill>
                <a:cs typeface="GTQLHC+SFSI1000"/>
              </a:rPr>
              <a:t>di uscita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701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24 / 39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4037" y="469326"/>
            <a:ext cx="200464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Gradiente piatto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Modello a blocchi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17848" y="1792844"/>
            <a:ext cx="2082837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9316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Basato sui dati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Basato sui processi</a:t>
            </a:r>
          </a:p>
          <a:p>
            <a:pPr marL="0" marR="0">
              <a:lnSpc>
                <a:spcPts val="996"/>
              </a:lnSpc>
              <a:spcBef>
                <a:spcPts val="71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</a:t>
            </a:r>
            <a:r>
              <a:rPr lang="de-AT" sz="1000" dirty="0">
                <a:solidFill>
                  <a:srgbClr val="000000"/>
                </a:solidFill>
                <a:cs typeface="RPSVOE+CMSS10"/>
              </a:rPr>
              <a:t>    </a:t>
            </a:r>
            <a:r>
              <a:rPr sz="1050" spc="-437" baseline="39230" dirty="0">
                <a:solidFill>
                  <a:srgbClr val="000000"/>
                </a:solidFill>
                <a:cs typeface="LJLATR+CMSSI8"/>
              </a:rPr>
              <a:t>H</a:t>
            </a:r>
            <a:r>
              <a:rPr sz="1050" baseline="-35530" dirty="0">
                <a:solidFill>
                  <a:srgbClr val="000000"/>
                </a:solidFill>
                <a:cs typeface="LJLATR+CMSSI8"/>
              </a:rPr>
              <a:t>L</a:t>
            </a:r>
            <a:r>
              <a:rPr sz="1050" spc="2599" baseline="-35530" dirty="0">
                <a:solidFill>
                  <a:srgbClr val="000000"/>
                </a:solidFill>
                <a:cs typeface="Times New Roman"/>
              </a:rPr>
              <a:t>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 δ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spc="43" dirty="0">
                <a:solidFill>
                  <a:srgbClr val="000000"/>
                </a:solidFill>
                <a:cs typeface="Times New Roman"/>
              </a:rPr>
              <a:t>arctan</a:t>
            </a:r>
            <a:r>
              <a:rPr lang="de-AT" sz="1000" spc="43" dirty="0">
                <a:solidFill>
                  <a:srgbClr val="000000"/>
                </a:solidFill>
                <a:cs typeface="Times New Roman"/>
              </a:rPr>
              <a:t>   </a:t>
            </a:r>
            <a:r>
              <a:rPr sz="1000" spc="43" dirty="0">
                <a:solidFill>
                  <a:srgbClr val="000000"/>
                </a:solidFill>
                <a:cs typeface="Times New Roman"/>
              </a:rPr>
              <a:t> </a:t>
            </a:r>
            <a:r>
              <a:rPr sz="1050" spc="-437" baseline="39230" dirty="0">
                <a:solidFill>
                  <a:srgbClr val="000000"/>
                </a:solidFill>
                <a:cs typeface="LJLATR+CMSSI8"/>
              </a:rPr>
              <a:t>H</a:t>
            </a:r>
            <a:r>
              <a:rPr sz="1050" baseline="-35532" dirty="0">
                <a:solidFill>
                  <a:srgbClr val="000000"/>
                </a:solidFill>
                <a:cs typeface="LJLATR+CMSSI8"/>
              </a:rPr>
              <a:t>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30043" y="2300444"/>
            <a:ext cx="177722" cy="7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0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cs typeface="VFNGBF+CMSS8"/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89140" y="2327249"/>
            <a:ext cx="275556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Angolo di pendenza piano -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δ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- angolo di attrito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11701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25 / 39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24037" y="93266"/>
            <a:ext cx="2076649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Gradiente piatto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Modello a blocchi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02066" y="2902674"/>
            <a:ext cx="265305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Angolo di pendenza in piano vs. angolo di attrito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11541" y="3069303"/>
            <a:ext cx="177722" cy="7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0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cs typeface="VFNGBF+CMSS8"/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01646" y="3086199"/>
            <a:ext cx="268707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δ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Test del modello basato sulle </a:t>
            </a:r>
            <a:r>
              <a:rPr sz="1000" b="1" dirty="0">
                <a:solidFill>
                  <a:srgbClr val="000000"/>
                </a:solidFill>
                <a:cs typeface="AHCCWC+SFSX1000"/>
              </a:rPr>
              <a:t>osservazioni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26 / 39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389887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Previsione del modello rispetto all'osservazione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15694" y="2565772"/>
            <a:ext cx="308086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Risultato test modello: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δ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</a:t>
            </a:r>
            <a:r>
              <a:rPr lang="de-AT" sz="1000" dirty="0">
                <a:solidFill>
                  <a:srgbClr val="000000"/>
                </a:solidFill>
                <a:cs typeface="RPSVOE+CMSS10"/>
              </a:rPr>
              <a:t>  </a:t>
            </a:r>
            <a:r>
              <a:rPr sz="1050" spc="-437" baseline="39218" dirty="0">
                <a:solidFill>
                  <a:srgbClr val="000000"/>
                </a:solidFill>
                <a:cs typeface="LJLATR+CMSSI8"/>
              </a:rPr>
              <a:t>H</a:t>
            </a:r>
            <a:r>
              <a:rPr sz="1050" baseline="-34601" dirty="0">
                <a:solidFill>
                  <a:srgbClr val="000000"/>
                </a:solidFill>
                <a:cs typeface="LJLATR+CMSSI8"/>
              </a:rPr>
              <a:t>L</a:t>
            </a:r>
            <a:r>
              <a:rPr sz="1050" spc="275" baseline="-34601" dirty="0">
                <a:solidFill>
                  <a:srgbClr val="000000"/>
                </a:solidFill>
                <a:cs typeface="Times New Roman"/>
              </a:rPr>
              <a:t> </a:t>
            </a:r>
            <a:r>
              <a:rPr sz="1000" dirty="0">
                <a:solidFill>
                  <a:srgbClr val="000000"/>
                </a:solidFill>
                <a:cs typeface="AHCCWC+SFSX1000"/>
              </a:rPr>
              <a:t> </a:t>
            </a:r>
            <a:r>
              <a:rPr sz="1000" b="1" dirty="0">
                <a:solidFill>
                  <a:srgbClr val="000000"/>
                </a:solidFill>
                <a:cs typeface="AHCCWC+SFSX1000"/>
              </a:rPr>
              <a:t>non costante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82622" y="2721203"/>
            <a:ext cx="2347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troppo semplici? 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lang="de-AT" sz="1000" dirty="0">
                <a:solidFill>
                  <a:srgbClr val="000000"/>
                </a:solidFill>
                <a:cs typeface="KLGBNM+CMSY10"/>
              </a:rPr>
              <a:t> </a:t>
            </a:r>
            <a:r>
              <a:rPr sz="1000" b="1" dirty="0" err="1">
                <a:solidFill>
                  <a:srgbClr val="000000"/>
                </a:solidFill>
                <a:cs typeface="AHCCWC+SFSX1000"/>
              </a:rPr>
              <a:t>modelli</a:t>
            </a:r>
            <a:r>
              <a:rPr sz="1000" b="1" dirty="0">
                <a:solidFill>
                  <a:srgbClr val="000000"/>
                </a:solidFill>
                <a:cs typeface="AHCCWC+SFSX1000"/>
              </a:rPr>
              <a:t> migliori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17228" y="2900808"/>
            <a:ext cx="68397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Gauer et al. 2010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27 / 39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1018555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Panoramica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Classificazione delle valanghe</a:t>
            </a:r>
            <a:endParaRPr sz="1000" dirty="0">
              <a:solidFill>
                <a:srgbClr val="3333B2"/>
              </a:solidFill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Processi</a:t>
            </a:r>
            <a:endParaRPr sz="1000" dirty="0">
              <a:solidFill>
                <a:srgbClr val="3333B2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11078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Comprensione del processo e variabili</a:t>
            </a:r>
            <a:endParaRPr sz="1000" dirty="0">
              <a:solidFill>
                <a:srgbClr val="CCCCCC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Valanghe e velocità</a:t>
            </a:r>
            <a:endParaRPr sz="1000" dirty="0">
              <a:solidFill>
                <a:srgbClr val="CCCCCC"/>
              </a:solidFill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4127004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CCCCCC"/>
                </a:solidFill>
                <a:cs typeface="TDKSWS+SFSS1000"/>
              </a:rPr>
              <a:t>Modelli semplici basati su dati e processi</a:t>
            </a:r>
            <a:endParaRPr sz="1000" dirty="0">
              <a:solidFill>
                <a:srgbClr val="CCCCCC"/>
              </a:solidFill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000000"/>
              </a:solidFill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1701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28 / 39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162181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Modelli </a:t>
            </a:r>
            <a:r>
              <a:rPr sz="1450" spc="-11" dirty="0">
                <a:solidFill>
                  <a:srgbClr val="000000"/>
                </a:solidFill>
                <a:cs typeface="KUBUTP+SFSS1440"/>
              </a:rPr>
              <a:t>più complessi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996" y="641072"/>
            <a:ext cx="858712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Modello </a:t>
            </a:r>
            <a:r>
              <a:rPr sz="1200" dirty="0">
                <a:solidFill>
                  <a:srgbClr val="3333B2"/>
                </a:solidFill>
                <a:cs typeface="ROOBSU+CMMI12"/>
              </a:rPr>
              <a:t>α-β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180003" y="677610"/>
            <a:ext cx="1387545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modello dinamico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052" y="2061040"/>
            <a:ext cx="4783777" cy="71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Basato sui dati, concettuale: gradiente piatto 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modello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α-β</a:t>
            </a:r>
          </a:p>
          <a:p>
            <a:pPr marL="0" marR="0">
              <a:lnSpc>
                <a:spcPts val="1095"/>
              </a:lnSpc>
              <a:spcBef>
                <a:spcPts val="397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Basato sul processo, fisico: modello a blocchi 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modello dinamico</a:t>
            </a:r>
          </a:p>
          <a:p>
            <a:pPr marL="0" marR="0">
              <a:lnSpc>
                <a:spcPts val="1095"/>
              </a:lnSpc>
              <a:spcBef>
                <a:spcPts val="398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Transizione dal sentiero delle valanghe (sentiero della valle 2d) al terreno (topografia 3d)</a:t>
            </a:r>
          </a:p>
          <a:p>
            <a:pPr marL="0" marR="0">
              <a:lnSpc>
                <a:spcPts val="1095"/>
              </a:lnSpc>
              <a:spcBef>
                <a:spcPts val="398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...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1380" y="2084705"/>
            <a:ext cx="250709" cy="680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29 / 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2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3250803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1450" dirty="0">
                <a:cs typeface="KUBUTP+SFSS1440"/>
              </a:rPr>
              <a:t>C</a:t>
            </a:r>
            <a:r>
              <a:rPr sz="1450" dirty="0" err="1">
                <a:cs typeface="KUBUTP+SFSS1440"/>
              </a:rPr>
              <a:t>lassificazione</a:t>
            </a:r>
            <a:r>
              <a:rPr sz="1450" dirty="0">
                <a:cs typeface="KUBUTP+SFSS1440"/>
              </a:rPr>
              <a:t> delle </a:t>
            </a:r>
            <a:r>
              <a:rPr sz="1450" spc="-13" dirty="0">
                <a:cs typeface="KUBUTP+SFSS1440"/>
              </a:rPr>
              <a:t>valanghe </a:t>
            </a:r>
            <a:r>
              <a:rPr sz="1450" dirty="0">
                <a:cs typeface="KUBUTP+SFSS1440"/>
              </a:rPr>
              <a:t>- </a:t>
            </a:r>
            <a:r>
              <a:rPr sz="1450" spc="-23" dirty="0">
                <a:cs typeface="KUBUTP+SFSS1440"/>
              </a:rPr>
              <a:t>Perché?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794585" y="1111209"/>
            <a:ext cx="2323381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Valanghe di sciatori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 ⇔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Valanghe di catastrofi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9995" y="1418629"/>
            <a:ext cx="1651124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spc="-10" dirty="0">
                <a:solidFill>
                  <a:srgbClr val="3333B2"/>
                </a:solidFill>
                <a:cs typeface="TMWHSE+SFSS1200"/>
              </a:rPr>
              <a:t>Scopo </a:t>
            </a:r>
            <a:r>
              <a:rPr sz="1200" dirty="0">
                <a:solidFill>
                  <a:srgbClr val="3333B2"/>
                </a:solidFill>
                <a:cs typeface="TMWHSE+SFSS1200"/>
              </a:rPr>
              <a:t>della classificazione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053" y="1628556"/>
            <a:ext cx="27952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scopo scientifico (raggruppamento, analisi)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1380" y="1652222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3053" y="1818345"/>
            <a:ext cx="2415553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Scopo pratico (scambio di informazioni)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1380" y="1842010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931955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012994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322365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1" dirty="0">
                <a:solidFill>
                  <a:srgbClr val="000000"/>
                </a:solidFill>
                <a:cs typeface="KUBUTP+SFSS1440"/>
              </a:rPr>
              <a:t>Strumenti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digitali</a:t>
            </a:r>
            <a:r>
              <a:rPr sz="1450" spc="-11" dirty="0">
                <a:solidFill>
                  <a:srgbClr val="000000"/>
                </a:solidFill>
                <a:cs typeface="KUBUTP+SFSS1440"/>
              </a:rPr>
              <a:t>: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Modello </a:t>
            </a:r>
            <a:r>
              <a:rPr sz="145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Simulazione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180003" y="500889"/>
            <a:ext cx="1424739" cy="346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Attuazione /</a:t>
            </a:r>
          </a:p>
          <a:p>
            <a:pPr marL="0" marR="0">
              <a:lnSpc>
                <a:spcPts val="1315"/>
              </a:lnSpc>
              <a:spcBef>
                <a:spcPts val="79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Programmazione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9996" y="749911"/>
            <a:ext cx="1959037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Descrizione matematica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47038" y="2208713"/>
            <a:ext cx="317596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000000"/>
                </a:solidFill>
                <a:cs typeface="AHCCWC+SFSX1000"/>
              </a:rPr>
              <a:t>La simulazione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richiede l'implementazione </a:t>
            </a:r>
            <a:r>
              <a:rPr sz="1000" spc="-11" dirty="0">
                <a:solidFill>
                  <a:srgbClr val="000000"/>
                </a:solidFill>
                <a:cs typeface="TDKSWS+SFSS1000"/>
              </a:rPr>
              <a:t>(software)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di: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1380" y="2413306"/>
            <a:ext cx="3478146" cy="2355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35"/>
              </a:lnSpc>
            </a:pPr>
            <a:r>
              <a:rPr sz="1000" b="1" dirty="0" err="1">
                <a:solidFill>
                  <a:srgbClr val="000000"/>
                </a:solidFill>
                <a:cs typeface="AHCCWC+SFSX1000"/>
              </a:rPr>
              <a:t>Modello</a:t>
            </a:r>
            <a:r>
              <a:rPr lang="de-AT" sz="1000" dirty="0">
                <a:solidFill>
                  <a:srgbClr val="000000"/>
                </a:solidFill>
                <a:cs typeface="AHCCWC+SFSX1000"/>
              </a:rPr>
              <a:t> </a:t>
            </a:r>
            <a:r>
              <a:rPr lang="it-IT" sz="1000" dirty="0">
                <a:solidFill>
                  <a:srgbClr val="000000"/>
                </a:solidFill>
                <a:cs typeface="TDKSWS+SFSS1000"/>
              </a:rPr>
              <a:t>- Assunzioni e formulazione delle equazioni del modello</a:t>
            </a:r>
          </a:p>
          <a:p>
            <a:pPr marL="0" marR="0">
              <a:lnSpc>
                <a:spcPts val="935"/>
              </a:lnSpc>
              <a:spcBef>
                <a:spcPts val="0"/>
              </a:spcBef>
              <a:spcAft>
                <a:spcPts val="0"/>
              </a:spcAft>
            </a:pPr>
            <a:endParaRPr sz="1000" dirty="0">
              <a:solidFill>
                <a:srgbClr val="000000"/>
              </a:solidFill>
              <a:cs typeface="AHCCWC+SFSX100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1380" y="2603098"/>
            <a:ext cx="2857218" cy="2355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35"/>
              </a:lnSpc>
            </a:pPr>
            <a:r>
              <a:rPr sz="1000" b="1" dirty="0">
                <a:solidFill>
                  <a:srgbClr val="000000"/>
                </a:solidFill>
                <a:cs typeface="AHCCWC+SFSX1000"/>
              </a:rPr>
              <a:t>Attuazione e </a:t>
            </a:r>
            <a:r>
              <a:rPr sz="1000" b="1" dirty="0" err="1">
                <a:solidFill>
                  <a:srgbClr val="000000"/>
                </a:solidFill>
                <a:cs typeface="AHCCWC+SFSX1000"/>
              </a:rPr>
              <a:t>numerica</a:t>
            </a:r>
            <a:r>
              <a:rPr lang="de-AT" sz="1000" b="1" dirty="0">
                <a:solidFill>
                  <a:srgbClr val="000000"/>
                </a:solidFill>
                <a:cs typeface="AHCCWC+SFSX1000"/>
              </a:rPr>
              <a:t> </a:t>
            </a:r>
            <a:r>
              <a:rPr lang="de-AT" sz="1000" dirty="0">
                <a:solidFill>
                  <a:srgbClr val="000000"/>
                </a:solidFill>
                <a:cs typeface="TDKSWS+SFSS1000"/>
              </a:rPr>
              <a:t>- </a:t>
            </a:r>
            <a:r>
              <a:rPr lang="de-AT" sz="1000" dirty="0" err="1">
                <a:solidFill>
                  <a:srgbClr val="000000"/>
                </a:solidFill>
                <a:cs typeface="TDKSWS+SFSS1000"/>
              </a:rPr>
              <a:t>soluzione</a:t>
            </a:r>
            <a:r>
              <a:rPr lang="de-AT" sz="1000" dirty="0">
                <a:solidFill>
                  <a:srgbClr val="000000"/>
                </a:solidFill>
                <a:cs typeface="TDKSWS+SFSS1000"/>
              </a:rPr>
              <a:t> </a:t>
            </a:r>
            <a:r>
              <a:rPr lang="de-AT" sz="1000" dirty="0" err="1">
                <a:solidFill>
                  <a:srgbClr val="000000"/>
                </a:solidFill>
                <a:cs typeface="TDKSWS+SFSS1000"/>
              </a:rPr>
              <a:t>matematica</a:t>
            </a:r>
            <a:endParaRPr lang="de-AT" sz="1000" dirty="0">
              <a:solidFill>
                <a:srgbClr val="000000"/>
              </a:solidFill>
              <a:cs typeface="TDKSWS+SFSS1000"/>
            </a:endParaRPr>
          </a:p>
          <a:p>
            <a:pPr marL="0" marR="0">
              <a:lnSpc>
                <a:spcPts val="935"/>
              </a:lnSpc>
              <a:spcBef>
                <a:spcPts val="0"/>
              </a:spcBef>
              <a:spcAft>
                <a:spcPts val="0"/>
              </a:spcAft>
            </a:pPr>
            <a:endParaRPr sz="1000" dirty="0">
              <a:solidFill>
                <a:srgbClr val="000000"/>
              </a:solidFill>
              <a:cs typeface="AHCCWC+SFSX100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1380" y="2792883"/>
            <a:ext cx="2209146" cy="2355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35"/>
              </a:lnSpc>
            </a:pPr>
            <a:r>
              <a:rPr sz="1000" b="1" dirty="0">
                <a:solidFill>
                  <a:srgbClr val="000000"/>
                </a:solidFill>
                <a:cs typeface="AHCCWC+SFSX1000"/>
              </a:rPr>
              <a:t>Geodati e </a:t>
            </a:r>
            <a:r>
              <a:rPr sz="1000" b="1" dirty="0" err="1">
                <a:solidFill>
                  <a:srgbClr val="000000"/>
                </a:solidFill>
                <a:cs typeface="AHCCWC+SFSX1000"/>
              </a:rPr>
              <a:t>visualizzazione</a:t>
            </a:r>
            <a:r>
              <a:rPr lang="de-AT" sz="1000" dirty="0">
                <a:solidFill>
                  <a:srgbClr val="000000"/>
                </a:solidFill>
                <a:cs typeface="AHCCWC+SFSX1000"/>
              </a:rPr>
              <a:t> </a:t>
            </a:r>
            <a:r>
              <a:rPr lang="de-AT" sz="1000" dirty="0">
                <a:solidFill>
                  <a:srgbClr val="000000"/>
                </a:solidFill>
                <a:cs typeface="TDKSWS+SFSS1000"/>
              </a:rPr>
              <a:t>- </a:t>
            </a:r>
            <a:r>
              <a:rPr lang="de-AT" sz="1000" dirty="0" err="1">
                <a:solidFill>
                  <a:srgbClr val="000000"/>
                </a:solidFill>
                <a:cs typeface="TDKSWS+SFSS1000"/>
              </a:rPr>
              <a:t>Dati</a:t>
            </a:r>
            <a:r>
              <a:rPr lang="de-AT" sz="1000" dirty="0">
                <a:solidFill>
                  <a:srgbClr val="000000"/>
                </a:solidFill>
                <a:cs typeface="TDKSWS+SFSS1000"/>
              </a:rPr>
              <a:t> GIS</a:t>
            </a:r>
          </a:p>
          <a:p>
            <a:pPr marL="0" marR="0">
              <a:lnSpc>
                <a:spcPts val="935"/>
              </a:lnSpc>
              <a:spcBef>
                <a:spcPts val="0"/>
              </a:spcBef>
              <a:spcAft>
                <a:spcPts val="0"/>
              </a:spcAft>
            </a:pPr>
            <a:endParaRPr sz="1000" dirty="0">
              <a:solidFill>
                <a:srgbClr val="000000"/>
              </a:solidFill>
              <a:cs typeface="AHCCWC+SFSX100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11698" y="3092167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30 / 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2460" y="171076"/>
            <a:ext cx="4040842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cs typeface="KUBUTP+SFSS1440"/>
              </a:rPr>
              <a:t>Strumento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digitale</a:t>
            </a:r>
            <a:r>
              <a:rPr sz="1450" spc="-12" dirty="0">
                <a:solidFill>
                  <a:srgbClr val="000000"/>
                </a:solidFill>
                <a:cs typeface="KUBUTP+SFSS1440"/>
              </a:rPr>
              <a:t>: </a:t>
            </a:r>
            <a:r>
              <a:rPr sz="1450" spc="-18" dirty="0">
                <a:solidFill>
                  <a:srgbClr val="000000"/>
                </a:solidFill>
                <a:cs typeface="KUBUTP+SFSS1440"/>
              </a:rPr>
              <a:t>AvaFrame </a:t>
            </a:r>
            <a:r>
              <a:rPr sz="1450" spc="-15" dirty="0">
                <a:solidFill>
                  <a:srgbClr val="000000"/>
                </a:solidFill>
                <a:cs typeface="KUBUTP+SFSS1440"/>
              </a:rPr>
              <a:t>FlowPy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(basato sui dati)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3052" y="1965309"/>
            <a:ext cx="221830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livello necessario e sufficiente di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Complessità?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1385" y="1988974"/>
            <a:ext cx="250709" cy="7945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2113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2113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33052" y="2306929"/>
            <a:ext cx="2935586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Identificazione regionale delle foreste di protezione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o terreno valanghivo ...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33052" y="2648560"/>
            <a:ext cx="2098987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strumenti semplici e open source per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Pratica, ricerca e formazione ...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84106" y="3017941"/>
            <a:ext cx="114424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www.avaframe.org - Flow-Py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31 / 39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32460" y="171076"/>
            <a:ext cx="4040842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cs typeface="KUBUTP+SFSS1440"/>
              </a:rPr>
              <a:t>Strumento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digitale</a:t>
            </a:r>
            <a:r>
              <a:rPr sz="1450" spc="-12" dirty="0">
                <a:solidFill>
                  <a:srgbClr val="000000"/>
                </a:solidFill>
                <a:cs typeface="KUBUTP+SFSS1440"/>
              </a:rPr>
              <a:t>: </a:t>
            </a:r>
            <a:r>
              <a:rPr sz="1450" spc="-18" dirty="0">
                <a:solidFill>
                  <a:srgbClr val="000000"/>
                </a:solidFill>
                <a:cs typeface="KUBUTP+SFSS1440"/>
              </a:rPr>
              <a:t>AvaFrame </a:t>
            </a:r>
            <a:r>
              <a:rPr sz="1450" spc="-15" dirty="0">
                <a:solidFill>
                  <a:srgbClr val="000000"/>
                </a:solidFill>
                <a:cs typeface="KUBUTP+SFSS1440"/>
              </a:rPr>
              <a:t>FlowPy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(basato sui dati)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3052" y="2631147"/>
            <a:ext cx="178345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Base per la classificazione di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1385" y="2654807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33052" y="2782971"/>
            <a:ext cx="163944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Terreno soggetto a valanghe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32 / 39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4917938" cy="410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2" dirty="0">
                <a:solidFill>
                  <a:srgbClr val="000000"/>
                </a:solidFill>
                <a:cs typeface="KUBUTP+SFSS1440"/>
              </a:rPr>
              <a:t>Strumento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digitale</a:t>
            </a:r>
            <a:r>
              <a:rPr sz="1450" spc="-12" dirty="0">
                <a:solidFill>
                  <a:srgbClr val="000000"/>
                </a:solidFill>
                <a:cs typeface="KUBUTP+SFSS1440"/>
              </a:rPr>
              <a:t>: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simulazione di </a:t>
            </a:r>
            <a:r>
              <a:rPr sz="1450" dirty="0" err="1">
                <a:solidFill>
                  <a:srgbClr val="000000"/>
                </a:solidFill>
                <a:cs typeface="KUBUTP+SFSS1440"/>
              </a:rPr>
              <a:t>valanghe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 </a:t>
            </a:r>
            <a:r>
              <a:rPr sz="1450" spc="-26" dirty="0" err="1">
                <a:solidFill>
                  <a:srgbClr val="000000"/>
                </a:solidFill>
                <a:cs typeface="KUBUTP+SFSS1440"/>
              </a:rPr>
              <a:t>SamosAT</a:t>
            </a:r>
            <a:br>
              <a:rPr lang="de-AT" sz="1450" spc="-26" dirty="0">
                <a:solidFill>
                  <a:srgbClr val="000000"/>
                </a:solidFill>
                <a:cs typeface="KUBUTP+SFSS1440"/>
              </a:rPr>
            </a:br>
            <a:r>
              <a:rPr sz="1450" dirty="0">
                <a:solidFill>
                  <a:srgbClr val="000000"/>
                </a:solidFill>
                <a:cs typeface="KUBUTP+SFSS1440"/>
              </a:rPr>
              <a:t>(basato sul processo)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3053" y="2705769"/>
            <a:ext cx="4151223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Come si</a:t>
            </a:r>
            <a:r>
              <a:rPr sz="1000" spc="-10" dirty="0">
                <a:solidFill>
                  <a:srgbClr val="000000"/>
                </a:solidFill>
                <a:cs typeface="TDKSWS+SFSS1000"/>
              </a:rPr>
              <a:t> possono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misurare i parametri del modello?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Come si</a:t>
            </a:r>
            <a:r>
              <a:rPr sz="1000" spc="-10" dirty="0">
                <a:solidFill>
                  <a:srgbClr val="000000"/>
                </a:solidFill>
                <a:cs typeface="TDKSWS+SFSS1000"/>
              </a:rPr>
              <a:t> possono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identificare e quantificare le incertezze nel risultato?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...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1385" y="2729434"/>
            <a:ext cx="250709" cy="394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618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618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33 / 39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3754859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1" dirty="0">
                <a:solidFill>
                  <a:srgbClr val="000000"/>
                </a:solidFill>
                <a:cs typeface="KUBUTP+SFSS1440"/>
              </a:rPr>
              <a:t>Tecnologia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e simulazione </a:t>
            </a:r>
            <a:r>
              <a:rPr sz="1450" spc="-11" dirty="0">
                <a:solidFill>
                  <a:srgbClr val="000000"/>
                </a:solidFill>
                <a:cs typeface="KUBUTP+SFSS1440"/>
              </a:rPr>
              <a:t>dei sensori a valanga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9178" y="2677908"/>
            <a:ext cx="429419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I sensori determinano la posizione e la velocità durante il movimento della valanga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34 / 39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3466827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1" dirty="0">
                <a:solidFill>
                  <a:srgbClr val="000000"/>
                </a:solidFill>
                <a:cs typeface="KUBUTP+SFSS1440"/>
              </a:rPr>
              <a:t>Tecnologia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e simulazione </a:t>
            </a:r>
            <a:r>
              <a:rPr sz="1450" spc="-11" dirty="0">
                <a:solidFill>
                  <a:srgbClr val="000000"/>
                </a:solidFill>
                <a:cs typeface="KUBUTP+SFSS1440"/>
              </a:rPr>
              <a:t>dei sensori a valanga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73871" y="2202358"/>
            <a:ext cx="852724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Neuhauser et al. 2022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13050" y="2326420"/>
            <a:ext cx="231117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3 AvaNodes con densità diverse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51379" y="2350076"/>
            <a:ext cx="250709" cy="279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13050" y="2516212"/>
            <a:ext cx="220577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Confronto tra misurazioni e simulazioni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11699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35 / 39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674739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Compito 1: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Sentiero delle valanghe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0286" y="2624359"/>
            <a:ext cx="4796378" cy="2821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095"/>
              </a:lnSpc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Disegnare un percorso valanghivo idealizzato/generico </a:t>
            </a:r>
            <a:r>
              <a:rPr sz="1000" dirty="0">
                <a:solidFill>
                  <a:srgbClr val="000000"/>
                </a:solidFill>
                <a:cs typeface="GTQLHC+SFSI1000"/>
              </a:rPr>
              <a:t>a </a:t>
            </a:r>
            <a:r>
              <a:rPr sz="1000" dirty="0" err="1">
                <a:solidFill>
                  <a:srgbClr val="000000"/>
                </a:solidFill>
                <a:cs typeface="GTQLHC+SFSI1000"/>
              </a:rPr>
              <a:t>bastone</a:t>
            </a:r>
            <a:r>
              <a:rPr lang="de-AT" sz="1000" dirty="0">
                <a:solidFill>
                  <a:srgbClr val="000000"/>
                </a:solidFill>
                <a:cs typeface="GTQLHC+SFSI1000"/>
              </a:rPr>
              <a:t> </a:t>
            </a:r>
            <a:r>
              <a:rPr lang="it-IT" sz="1000" dirty="0">
                <a:solidFill>
                  <a:srgbClr val="000000"/>
                </a:solidFill>
                <a:cs typeface="TDKSWS+SFSS1000"/>
              </a:rPr>
              <a:t>con pendenza 30° per un </a:t>
            </a:r>
            <a:r>
              <a:rPr lang="it-IT" sz="1000" dirty="0" err="1">
                <a:solidFill>
                  <a:srgbClr val="000000"/>
                </a:solidFill>
                <a:cs typeface="TDKSWS+SFSS1000"/>
              </a:rPr>
              <a:t>Lauﬂangia</a:t>
            </a:r>
            <a:r>
              <a:rPr lang="it-IT" sz="1000" dirty="0">
                <a:solidFill>
                  <a:srgbClr val="000000"/>
                </a:solidFill>
                <a:cs typeface="TDKSWS+SFSS1000"/>
              </a:rPr>
              <a:t> di 1300 m e successiva, orizzontale Area di uscita (altezza di caduta = 750 m)...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3152" y="2785999"/>
            <a:ext cx="185161" cy="482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24"/>
              </a:lnSpc>
              <a:spcBef>
                <a:spcPts val="0"/>
              </a:spcBef>
              <a:spcAft>
                <a:spcPts val="0"/>
              </a:spcAft>
            </a:pPr>
            <a:r>
              <a:rPr sz="700" dirty="0">
                <a:solidFill>
                  <a:srgbClr val="000000"/>
                </a:solidFill>
                <a:cs typeface="CKMDDE+CMSY7"/>
              </a:rPr>
              <a:t>◦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11694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36 / 39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60273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Compito 1: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Sentiero delle valanghe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1716" y="2310407"/>
            <a:ext cx="4271627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95"/>
              </a:lnSpc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Disegnare un percorso valanghivo idealizzato/generico </a:t>
            </a:r>
            <a:r>
              <a:rPr sz="1000" dirty="0">
                <a:solidFill>
                  <a:srgbClr val="000000"/>
                </a:solidFill>
                <a:cs typeface="GTQLHC+SFSI1000"/>
              </a:rPr>
              <a:t>a </a:t>
            </a:r>
            <a:r>
              <a:rPr sz="1000" dirty="0" err="1">
                <a:solidFill>
                  <a:srgbClr val="000000"/>
                </a:solidFill>
                <a:cs typeface="GTQLHC+SFSI1000"/>
              </a:rPr>
              <a:t>bastone</a:t>
            </a:r>
            <a:r>
              <a:rPr sz="1000" dirty="0">
                <a:solidFill>
                  <a:srgbClr val="000000"/>
                </a:solidFill>
                <a:cs typeface="GTQLHC+SFSI1000"/>
              </a:rPr>
              <a:t>:</a:t>
            </a:r>
            <a:r>
              <a:rPr lang="it-IT" sz="1000" dirty="0">
                <a:solidFill>
                  <a:srgbClr val="000000"/>
                </a:solidFill>
                <a:cs typeface="TDKSWS+SFSS1000"/>
              </a:rPr>
              <a:t>con pendenza 30° per un </a:t>
            </a:r>
            <a:r>
              <a:rPr lang="it-IT" sz="1000" dirty="0" err="1">
                <a:solidFill>
                  <a:srgbClr val="000000"/>
                </a:solidFill>
                <a:cs typeface="TDKSWS+SFSS1000"/>
              </a:rPr>
              <a:t>Lauﬂangia</a:t>
            </a:r>
            <a:r>
              <a:rPr lang="it-IT" sz="1000" dirty="0">
                <a:solidFill>
                  <a:srgbClr val="000000"/>
                </a:solidFill>
                <a:cs typeface="TDKSWS+SFSS1000"/>
              </a:rPr>
              <a:t> di 1300 m e successiva, orizzontale</a:t>
            </a:r>
          </a:p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endParaRPr sz="1000" dirty="0">
              <a:solidFill>
                <a:srgbClr val="000000"/>
              </a:solidFill>
              <a:cs typeface="GTQLHC+SFSI100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24422" y="2614076"/>
            <a:ext cx="3240360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8112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Area di uscita (altezza di caduta = 750 m)...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lang="de-AT" sz="1000" dirty="0">
                <a:solidFill>
                  <a:srgbClr val="000000"/>
                </a:solidFill>
                <a:cs typeface="KLGBNM+CMSY10"/>
              </a:rPr>
              <a:t> </a:t>
            </a:r>
            <a:r>
              <a:rPr sz="1000" dirty="0" err="1">
                <a:solidFill>
                  <a:srgbClr val="000000"/>
                </a:solidFill>
                <a:cs typeface="TDKSWS+SFSS1000"/>
              </a:rPr>
              <a:t>Determinazione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 della scala (livello del mare, lunghezza)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11691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36 / 39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197756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Attività 2: Esaurimento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7418" y="839339"/>
            <a:ext cx="5147279" cy="591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Stima del run-out determinando la </a:t>
            </a:r>
            <a:r>
              <a:rPr sz="1000" dirty="0">
                <a:solidFill>
                  <a:srgbClr val="000000"/>
                </a:solidFill>
                <a:cs typeface="AHCCWC+SFSX1000"/>
              </a:rPr>
              <a:t>lunghezza di run-out prevista </a:t>
            </a:r>
            <a:r>
              <a:rPr sz="1000" dirty="0">
                <a:solidFill>
                  <a:srgbClr val="000000"/>
                </a:solidFill>
                <a:cs typeface="RWVWTH+CMSSI10"/>
              </a:rPr>
              <a:t>L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e l'altezza di caduta </a:t>
            </a:r>
            <a:r>
              <a:rPr sz="1000" dirty="0">
                <a:solidFill>
                  <a:srgbClr val="000000"/>
                </a:solidFill>
                <a:cs typeface="RWVWTH+CMSSI10"/>
              </a:rPr>
              <a:t>H</a:t>
            </a:r>
          </a:p>
          <a:p>
            <a:pPr marL="73711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mediante un semplice gradiente a somma forfettaria o un modello a blocchi (attrito di Coulomb) con angolo di fuga</a:t>
            </a:r>
          </a:p>
          <a:p>
            <a:pPr marL="2164563" marR="0">
              <a:lnSpc>
                <a:spcPts val="996"/>
              </a:lnSpc>
              <a:spcBef>
                <a:spcPts val="20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99996" y="1495731"/>
            <a:ext cx="773996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1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3333B2"/>
                </a:solidFill>
                <a:cs typeface="TMWHSE+SFSS1200"/>
              </a:rPr>
              <a:t>Metodi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1371" y="1718437"/>
            <a:ext cx="2109217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99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δ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µ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 </a:t>
            </a:r>
            <a:r>
              <a:rPr sz="1000" dirty="0">
                <a:solidFill>
                  <a:srgbClr val="000000"/>
                </a:solidFill>
                <a:cs typeface="RWVWTH+CMSSI10"/>
              </a:rPr>
              <a:t>H/L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</a:t>
            </a:r>
            <a:r>
              <a:rPr lang="de-AT" sz="1000" dirty="0">
                <a:solidFill>
                  <a:srgbClr val="000000"/>
                </a:solidFill>
                <a:cs typeface="RPSVOE+CMSS10"/>
              </a:rPr>
              <a:t> 25°</a:t>
            </a:r>
            <a:endParaRPr sz="1000" dirty="0">
              <a:solidFill>
                <a:srgbClr val="000000"/>
              </a:solidFill>
              <a:cs typeface="RPSVOE+CMSS10"/>
            </a:endParaRPr>
          </a:p>
          <a:p>
            <a:pPr marL="0" marR="0">
              <a:lnSpc>
                <a:spcPts val="996"/>
              </a:lnSpc>
              <a:spcBef>
                <a:spcPts val="498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α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δ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 </a:t>
            </a:r>
            <a:r>
              <a:rPr sz="1000" dirty="0">
                <a:solidFill>
                  <a:srgbClr val="000000"/>
                </a:solidFill>
                <a:cs typeface="MLUGGI+CMMI10"/>
              </a:rPr>
              <a:t>µ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 arctan </a:t>
            </a:r>
            <a:r>
              <a:rPr sz="1000" dirty="0">
                <a:solidFill>
                  <a:srgbClr val="000000"/>
                </a:solidFill>
                <a:cs typeface="RWVWTH+CMSSI10"/>
              </a:rPr>
              <a:t>H/L </a:t>
            </a:r>
            <a:r>
              <a:rPr sz="1000" dirty="0">
                <a:solidFill>
                  <a:srgbClr val="000000"/>
                </a:solidFill>
                <a:cs typeface="RPSVOE+CMSS10"/>
              </a:rPr>
              <a:t>=</a:t>
            </a:r>
            <a:r>
              <a:rPr lang="de-AT" sz="1000" dirty="0">
                <a:solidFill>
                  <a:srgbClr val="000000"/>
                </a:solidFill>
                <a:cs typeface="RPSVOE+CMSS10"/>
              </a:rPr>
              <a:t> 28°</a:t>
            </a:r>
            <a:endParaRPr sz="1000" dirty="0">
              <a:solidFill>
                <a:srgbClr val="000000"/>
              </a:solidFill>
              <a:cs typeface="RPSVOE+CMSS1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3043" y="2085234"/>
            <a:ext cx="25779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...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1371" y="2108885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911699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37 / 39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7999" y="343911"/>
            <a:ext cx="93839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Documenti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3053" y="861895"/>
            <a:ext cx="96696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Fonti online: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1385" y="885547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6920" y="1041490"/>
            <a:ext cx="315774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Atlante delle valanghe: </a:t>
            </a:r>
            <a:r>
              <a:rPr sz="500" dirty="0">
                <a:solidFill>
                  <a:srgbClr val="FFFFFF"/>
                </a:solidFill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http://unesdoc.unesco.org/images/0004/000480/048004MB.pdf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6921" y="1193331"/>
            <a:ext cx="1644351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spc="-25" dirty="0">
                <a:solidFill>
                  <a:srgbClr val="FFFFFF"/>
                </a:solidFill>
                <a:cs typeface="RMLQGD+SFSS0500"/>
              </a:rPr>
              <a:t>EAWS </a:t>
            </a:r>
            <a:r>
              <a:rPr sz="500" dirty="0">
                <a:solidFill>
                  <a:srgbClr val="FFFFFF"/>
                </a:solidFill>
                <a:cs typeface="SPKFNI+SFTT080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https://www.avalanches.org/standards/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6921" y="1345160"/>
            <a:ext cx="3517781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SPKFNI+SFTT080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CAA www.avalancheassociation.ca/resource/resmgr/standards_docs/tasarm_english.pdf</a:t>
            </a:r>
          </a:p>
          <a:p>
            <a:pPr marL="0" marR="0">
              <a:lnSpc>
                <a:spcPts val="553"/>
              </a:lnSpc>
              <a:spcBef>
                <a:spcPts val="591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SPKFNI+SFTT080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AAA https://www.americanavalancheassociation.org/swag/</a:t>
            </a:r>
          </a:p>
          <a:p>
            <a:pPr marL="0" marR="0">
              <a:lnSpc>
                <a:spcPts val="553"/>
              </a:lnSpc>
              <a:spcBef>
                <a:spcPts val="641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ÖGSL </a:t>
            </a:r>
            <a:r>
              <a:rPr sz="500" dirty="0">
                <a:solidFill>
                  <a:srgbClr val="FFFFFF"/>
                </a:solidFill>
                <a:cs typeface="SPKFNI+SFTT080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https://www.oegsl.at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6921" y="1800645"/>
            <a:ext cx="112190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AvaFrame </a:t>
            </a:r>
            <a:r>
              <a:rPr sz="500" dirty="0">
                <a:solidFill>
                  <a:srgbClr val="FFFFFF"/>
                </a:solidFill>
                <a:cs typeface="SPKFNI+SFTT080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docs.avaframe.org/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3053" y="1950005"/>
            <a:ext cx="1194966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fonti aggiuntive: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51380" y="1973671"/>
            <a:ext cx="250709" cy="604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3308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14270" y="2141804"/>
            <a:ext cx="240879" cy="745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19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79968" y="2142261"/>
            <a:ext cx="2182036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FFFFFF"/>
                </a:solidFill>
                <a:cs typeface="RMLQGD+SFSS0500"/>
              </a:rPr>
              <a:t>ISSW: </a:t>
            </a:r>
            <a:r>
              <a:rPr sz="500" dirty="0">
                <a:solidFill>
                  <a:srgbClr val="FFFFFF"/>
                </a:solidFill>
                <a:cs typeface="SPKFNI+SFTT080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http://arc.lib.montana.edu/snow-science/workshops.php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14270" y="2275827"/>
            <a:ext cx="2257965" cy="117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896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000000"/>
                </a:solidFill>
                <a:cs typeface="HCFRMM+SFSS0900"/>
              </a:rPr>
              <a:t>Basta chiedere: </a:t>
            </a:r>
            <a:r>
              <a:rPr sz="900" dirty="0">
                <a:solidFill>
                  <a:srgbClr val="000000"/>
                </a:solidFill>
                <a:cs typeface="RCLIFP+SFTT090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jt.fischer@bfw.gv.at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13053" y="2443465"/>
            <a:ext cx="1935263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Interessati? AvaFrame-r.avaﬂow, ...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911698" y="3092172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38 / 39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222998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10" dirty="0">
                <a:solidFill>
                  <a:srgbClr val="000000"/>
                </a:solidFill>
                <a:latin typeface="+mj-lt"/>
                <a:cs typeface="KUBUTP+SFSS1440"/>
              </a:rPr>
              <a:t>Categorie di </a:t>
            </a: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classificazione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3053" y="845106"/>
            <a:ext cx="4247635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Atlante delle valanghe: classificazione genetica (per lo più miscela di cause, ...)</a:t>
            </a:r>
          </a:p>
          <a:p>
            <a:pPr marL="0" marR="0">
              <a:lnSpc>
                <a:spcPts val="1095"/>
              </a:lnSpc>
              <a:spcBef>
                <a:spcPts val="398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Atlante delle valanghe: classificazione morfologica (zona, criterio, caratteristica)</a:t>
            </a:r>
          </a:p>
          <a:p>
            <a:pPr marL="0" marR="0">
              <a:lnSpc>
                <a:spcPts val="1095"/>
              </a:lnSpc>
              <a:spcBef>
                <a:spcPts val="398"/>
              </a:spcBef>
              <a:spcAft>
                <a:spcPts val="0"/>
              </a:spcAft>
            </a:pPr>
            <a:r>
              <a:rPr sz="1000" spc="-30" dirty="0">
                <a:solidFill>
                  <a:srgbClr val="000000"/>
                </a:solidFill>
                <a:latin typeface="+mj-lt"/>
                <a:cs typeface="TDKSWS+SFSS1000"/>
              </a:rPr>
              <a:t>EAWS: </a:t>
            </a: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classificazione delle dimensioni (criterio, relazione)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1385" y="868758"/>
            <a:ext cx="250709" cy="6807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PPNQKN+MSAM10"/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PPNQKN+MSAM10"/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PPNQKN+MSAM10"/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latin typeface="PPNQKN+MSAM10"/>
                <a:cs typeface="PPNQKN+MSAM10"/>
              </a:rPr>
              <a:t>◮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053" y="1414460"/>
            <a:ext cx="3020215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altre classificazioni: </a:t>
            </a:r>
            <a:r>
              <a:rPr lang="de-AT" sz="1000" dirty="0">
                <a:solidFill>
                  <a:srgbClr val="000000"/>
                </a:solidFill>
                <a:latin typeface="+mj-lt"/>
                <a:cs typeface="TDKSWS+SFSS1000"/>
              </a:rPr>
              <a:t>la </a:t>
            </a:r>
            <a:r>
              <a:rPr lang="de-AT" sz="1000" dirty="0" err="1">
                <a:solidFill>
                  <a:srgbClr val="000000"/>
                </a:solidFill>
                <a:latin typeface="+mj-lt"/>
                <a:cs typeface="TDKSWS+SFSS1000"/>
              </a:rPr>
              <a:t>quantità</a:t>
            </a: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, problemi di valanghe, ...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3873" y="2106081"/>
            <a:ext cx="3031726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b="1" dirty="0">
                <a:solidFill>
                  <a:srgbClr val="FFFFFF"/>
                </a:solidFill>
                <a:latin typeface="+mj-lt"/>
                <a:cs typeface="RMLQGD+SFSS0500"/>
              </a:rPr>
              <a:t>Atlante delle valanghe:</a:t>
            </a:r>
            <a:r>
              <a:rPr sz="500" dirty="0">
                <a:solidFill>
                  <a:srgbClr val="FFFFFF"/>
                </a:solidFill>
                <a:latin typeface="+mj-lt"/>
                <a:cs typeface="RMLQGD+SFSS0500"/>
              </a:rPr>
              <a:t> </a:t>
            </a:r>
            <a:r>
              <a:rPr sz="500" dirty="0">
                <a:solidFill>
                  <a:srgbClr val="FFFFFF"/>
                </a:solidFill>
                <a:latin typeface="+mj-lt"/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http://unesdoc.unesco.org/images/0004/000480/048004MB.pdf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73873" y="2257910"/>
            <a:ext cx="3031726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b="1" dirty="0">
                <a:solidFill>
                  <a:srgbClr val="FFFFFF"/>
                </a:solidFill>
                <a:latin typeface="+mj-lt"/>
                <a:cs typeface="RMLQGD+SFSS0500"/>
              </a:rPr>
              <a:t>Servizio europeo di avviso valanghe </a:t>
            </a:r>
            <a:r>
              <a:rPr sz="500" b="1" spc="-15" dirty="0">
                <a:solidFill>
                  <a:srgbClr val="FFFFFF"/>
                </a:solidFill>
                <a:latin typeface="+mj-lt"/>
                <a:cs typeface="RMLQGD+SFSS0500"/>
              </a:rPr>
              <a:t>(EAWS) </a:t>
            </a:r>
            <a:r>
              <a:rPr sz="500" dirty="0">
                <a:solidFill>
                  <a:srgbClr val="FFFFFF"/>
                </a:solidFill>
                <a:latin typeface="+mj-lt"/>
                <a:cs typeface="SPKFNI+SFTT080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https://www.avalanches.org/standards/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lang="de-AT" sz="500" dirty="0">
                <a:solidFill>
                  <a:srgbClr val="000000"/>
                </a:solidFill>
                <a:cs typeface="RMLQGD+SFSS0500"/>
              </a:rPr>
              <a:t>4</a:t>
            </a:r>
            <a:endParaRPr sz="500" dirty="0">
              <a:solidFill>
                <a:srgbClr val="000000"/>
              </a:solidFill>
              <a:cs typeface="RMLQGD+SFSS050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1476059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cs typeface="KUBUTP+SFSS1440"/>
              </a:rPr>
              <a:t>Sintesi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9995" y="803933"/>
            <a:ext cx="155075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Classificazione delle valanghe</a:t>
            </a:r>
            <a:endParaRPr sz="1000" dirty="0">
              <a:solidFill>
                <a:srgbClr val="3333B2"/>
              </a:solidFill>
              <a:cs typeface="TDKSWS+SFSS1000"/>
              <a:hlinkClick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9995" y="1222814"/>
            <a:ext cx="60409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Processi</a:t>
            </a:r>
            <a:endParaRPr sz="1000" dirty="0">
              <a:solidFill>
                <a:srgbClr val="3333B2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746" y="1374645"/>
            <a:ext cx="21827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Comprensione del processo e variabili</a:t>
            </a:r>
            <a:endParaRPr sz="1000" dirty="0">
              <a:solidFill>
                <a:srgbClr val="000000"/>
              </a:solidFill>
              <a:cs typeface="TDKSWS+SFSS1000"/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Valanghe e velocità</a:t>
            </a:r>
            <a:endParaRPr sz="1000" dirty="0">
              <a:solidFill>
                <a:srgbClr val="000000"/>
              </a:solidFill>
              <a:cs typeface="TDKSWS+SFSS100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9995" y="1945357"/>
            <a:ext cx="1410438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TDKSWS+SFSS1000"/>
              </a:rPr>
              <a:t>Modelli e simulazione</a:t>
            </a:r>
            <a:endParaRPr sz="1000" dirty="0">
              <a:solidFill>
                <a:srgbClr val="3333B2"/>
              </a:solidFill>
              <a:cs typeface="TDKSWS+SFSS100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9746" y="2097185"/>
            <a:ext cx="3982988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semplici basati su dati e processi</a:t>
            </a:r>
            <a:endParaRPr sz="1000" dirty="0">
              <a:solidFill>
                <a:srgbClr val="000000"/>
              </a:solidFill>
              <a:cs typeface="TDKSWS+SFSS1000"/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Modelli più complessi e strumenti digitali per la simulazione delle valanghe</a:t>
            </a:r>
            <a:endParaRPr sz="1000" dirty="0">
              <a:solidFill>
                <a:srgbClr val="000000"/>
              </a:solidFill>
              <a:cs typeface="TDKSWS+SFSS1000"/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11701" y="3092171"/>
            <a:ext cx="351652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39 / 39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5867" y="116174"/>
            <a:ext cx="495911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Dimensioni delle valanghe: potenziale di danno, </a:t>
            </a:r>
            <a:r>
              <a:rPr sz="1450" spc="-10" dirty="0">
                <a:solidFill>
                  <a:srgbClr val="000000"/>
                </a:solidFill>
                <a:latin typeface="+mj-lt"/>
                <a:cs typeface="KUBUTP+SFSS1440"/>
              </a:rPr>
              <a:t>portata, </a:t>
            </a: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estensione </a:t>
            </a:r>
            <a:r>
              <a:rPr sz="1450" spc="-20" dirty="0">
                <a:solidFill>
                  <a:srgbClr val="000000"/>
                </a:solidFill>
                <a:latin typeface="+mj-lt"/>
                <a:cs typeface="KUBUTP+SFSS1440"/>
              </a:rPr>
              <a:t>tipica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40246" y="729624"/>
            <a:ext cx="152799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Dimensione della valanga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27577" y="729625"/>
            <a:ext cx="1081021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Potenziale di danno</a:t>
            </a:r>
          </a:p>
          <a:p>
            <a:pPr marL="38379" marR="0" algn="ctr">
              <a:lnSpc>
                <a:spcPts val="1100"/>
              </a:lnSpc>
              <a:spcBef>
                <a:spcPts val="13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improbabile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93617" y="729625"/>
            <a:ext cx="1183133" cy="9414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747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Raggiungere</a:t>
            </a:r>
          </a:p>
          <a:p>
            <a:pPr marL="132861" marR="0" algn="ctr">
              <a:lnSpc>
                <a:spcPts val="1100"/>
              </a:lnSpc>
              <a:spcBef>
                <a:spcPts val="13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Pendenza ripida</a:t>
            </a:r>
          </a:p>
          <a:p>
            <a:pPr marL="154304" marR="0" algn="ctr">
              <a:lnSpc>
                <a:spcPts val="1095"/>
              </a:lnSpc>
              <a:spcBef>
                <a:spcPts val="10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Piede di pendenza</a:t>
            </a:r>
          </a:p>
          <a:p>
            <a:pPr marL="21101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breve, ﬂ. Gel.</a:t>
            </a:r>
          </a:p>
          <a:p>
            <a:pPr marL="0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lungo, ﬂ. Gel.</a:t>
            </a:r>
          </a:p>
          <a:p>
            <a:pPr marL="131796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Fondovalle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676750" y="749645"/>
            <a:ext cx="1154446" cy="74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26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Estensione </a:t>
            </a:r>
            <a:r>
              <a:rPr sz="1000" spc="-12" dirty="0">
                <a:solidFill>
                  <a:srgbClr val="000000"/>
                </a:solidFill>
                <a:latin typeface="+mj-lt"/>
                <a:cs typeface="TDKSWS+SFSS1000"/>
              </a:rPr>
              <a:t>tipica</a:t>
            </a:r>
          </a:p>
          <a:p>
            <a:pPr marL="109051" marR="0">
              <a:lnSpc>
                <a:spcPts val="1100"/>
              </a:lnSpc>
              <a:spcBef>
                <a:spcPts val="10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MLUGGI+CMMI10"/>
              </a:rPr>
              <a:t>&lt; </a:t>
            </a: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 m, 100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0" marR="0">
              <a:lnSpc>
                <a:spcPts val="1095"/>
              </a:lnSpc>
              <a:spcBef>
                <a:spcPts val="61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50-200 m, 1000 m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50510" marR="0">
              <a:lnSpc>
                <a:spcPts val="1095"/>
              </a:lnSpc>
              <a:spcBef>
                <a:spcPts val="1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0,2-1 km, 10 m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4</a:t>
            </a:r>
            <a:r>
              <a:rPr sz="1050" spc="206" baseline="3616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99883" marR="0">
              <a:lnSpc>
                <a:spcPts val="1095"/>
              </a:lnSpc>
              <a:spcBef>
                <a:spcPts val="6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1-2 km, 10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5</a:t>
            </a:r>
            <a:r>
              <a:rPr sz="1050" spc="118" baseline="36152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0246" y="886104"/>
            <a:ext cx="1774396" cy="785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1: Piccola valanga (scivolo)</a:t>
            </a:r>
          </a:p>
          <a:p>
            <a:pPr marL="3" marR="0">
              <a:lnSpc>
                <a:spcPts val="1095"/>
              </a:lnSpc>
              <a:spcBef>
                <a:spcPts val="10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2: Valanga media</a:t>
            </a:r>
          </a:p>
          <a:p>
            <a:pPr marL="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3: Grande valanga</a:t>
            </a:r>
          </a:p>
          <a:p>
            <a:pPr marL="4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4: Valanga molto grande</a:t>
            </a:r>
          </a:p>
          <a:p>
            <a:pPr marL="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5: Valanga estremamente grande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511869" y="1038349"/>
            <a:ext cx="50932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Persona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14642" y="1190178"/>
            <a:ext cx="2042028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967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Alberi/veicoli/edifici chiusi</a:t>
            </a:r>
          </a:p>
          <a:p>
            <a:pPr marL="6887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Foresta/camion/edificio agricolo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Infrastrutture/Paesaggio/Villaggi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30684" y="1509100"/>
            <a:ext cx="104670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&gt;2 km, &gt;10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5</a:t>
            </a:r>
            <a:r>
              <a:rPr sz="1050" spc="118" baseline="36152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165553" y="1857414"/>
            <a:ext cx="1644277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b="1" spc="-25" dirty="0">
                <a:solidFill>
                  <a:srgbClr val="FFFFFF"/>
                </a:solidFill>
                <a:latin typeface="+mj-lt"/>
                <a:cs typeface="RMLQGD+SFSS0500"/>
              </a:rPr>
              <a:t>EAWS</a:t>
            </a:r>
            <a:r>
              <a:rPr sz="500" spc="-25" dirty="0">
                <a:solidFill>
                  <a:srgbClr val="FFFFFF"/>
                </a:solidFill>
                <a:latin typeface="+mj-lt"/>
                <a:cs typeface="RMLQGD+SFSS0500"/>
              </a:rPr>
              <a:t> </a:t>
            </a:r>
            <a:r>
              <a:rPr sz="500" dirty="0">
                <a:solidFill>
                  <a:srgbClr val="FFFFFF"/>
                </a:solidFill>
                <a:latin typeface="+mj-lt"/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https://www.avalanches.org/standards/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931956" y="3092171"/>
            <a:ext cx="135738" cy="108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latin typeface="RMLQGD+SFSS0500"/>
                <a:cs typeface="RMLQGD+SFSS0500"/>
              </a:rPr>
              <a:t>5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012995" y="3092171"/>
            <a:ext cx="230188" cy="108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latin typeface="RMLQGD+SFSS0500"/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3053" y="2019423"/>
            <a:ext cx="3910699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Classificazione in base </a:t>
            </a:r>
            <a:r>
              <a:rPr sz="1000" dirty="0" err="1">
                <a:solidFill>
                  <a:srgbClr val="000000"/>
                </a:solidFill>
                <a:cs typeface="TDKSWS+SFSS1000"/>
              </a:rPr>
              <a:t>alla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 </a:t>
            </a:r>
            <a:r>
              <a:rPr lang="de-CH" sz="1000" dirty="0" err="1">
                <a:solidFill>
                  <a:srgbClr val="000000"/>
                </a:solidFill>
                <a:cs typeface="TDKSWS+SFSS1000"/>
              </a:rPr>
              <a:t>frequenza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: correlazione tra intensità e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Probabilità di accadimento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51380" y="2043089"/>
            <a:ext cx="250709" cy="8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13053" y="2361053"/>
            <a:ext cx="514004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Importante, ad esempio, per la pianificazione delle zone a rischio </a:t>
            </a:r>
            <a:r>
              <a:rPr sz="1000" dirty="0">
                <a:solidFill>
                  <a:srgbClr val="000000"/>
                </a:solidFill>
                <a:cs typeface="KLGBNM+CMSY10"/>
              </a:rPr>
              <a:t>→ 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Evento di progettazione (150</a:t>
            </a:r>
            <a:r>
              <a:rPr lang="de-CH" sz="1000" dirty="0">
                <a:solidFill>
                  <a:srgbClr val="000000"/>
                </a:solidFill>
                <a:cs typeface="TDKSWS+SFSS1000"/>
              </a:rPr>
              <a:t>a</a:t>
            </a:r>
            <a:r>
              <a:rPr sz="1000" dirty="0">
                <a:solidFill>
                  <a:srgbClr val="000000"/>
                </a:solidFill>
                <a:cs typeface="TDKSWS+SFSS1000"/>
              </a:rPr>
              <a:t>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51380" y="2384703"/>
            <a:ext cx="250709" cy="279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76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  <a:p>
            <a:pPr marL="0" marR="0">
              <a:lnSpc>
                <a:spcPts val="576"/>
              </a:lnSpc>
              <a:spcBef>
                <a:spcPts val="917"/>
              </a:spcBef>
              <a:spcAft>
                <a:spcPts val="0"/>
              </a:spcAft>
            </a:pPr>
            <a:r>
              <a:rPr sz="1000" dirty="0">
                <a:solidFill>
                  <a:srgbClr val="3333B2"/>
                </a:solidFill>
                <a:cs typeface="PPNQKN+MSAM10"/>
              </a:rPr>
              <a:t>◮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13053" y="2550843"/>
            <a:ext cx="385831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cs typeface="TDKSWS+SFSS1000"/>
              </a:rPr>
              <a:t>altre classificazioni: Problemi di valanghe, danni, costi, vittime, ...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931955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5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012994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209100B2-488F-517E-6E1C-B90AC1488F52}"/>
              </a:ext>
            </a:extLst>
          </p:cNvPr>
          <p:cNvSpPr txBox="1"/>
          <p:nvPr/>
        </p:nvSpPr>
        <p:spPr>
          <a:xfrm>
            <a:off x="705867" y="116174"/>
            <a:ext cx="4959114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Dimensioni delle valanghe: potenziale di danno, </a:t>
            </a:r>
            <a:r>
              <a:rPr sz="1450" spc="-10" dirty="0">
                <a:solidFill>
                  <a:srgbClr val="000000"/>
                </a:solidFill>
                <a:latin typeface="+mj-lt"/>
                <a:cs typeface="KUBUTP+SFSS1440"/>
              </a:rPr>
              <a:t>portata, </a:t>
            </a:r>
            <a:r>
              <a:rPr sz="1450" dirty="0">
                <a:solidFill>
                  <a:srgbClr val="000000"/>
                </a:solidFill>
                <a:latin typeface="+mj-lt"/>
                <a:cs typeface="KUBUTP+SFSS1440"/>
              </a:rPr>
              <a:t>estensione </a:t>
            </a:r>
            <a:r>
              <a:rPr sz="1450" spc="-20" dirty="0">
                <a:solidFill>
                  <a:srgbClr val="000000"/>
                </a:solidFill>
                <a:latin typeface="+mj-lt"/>
                <a:cs typeface="KUBUTP+SFSS1440"/>
              </a:rPr>
              <a:t>tipica</a:t>
            </a: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AE2949C6-D94A-0FB2-D30C-0FB27D704E63}"/>
              </a:ext>
            </a:extLst>
          </p:cNvPr>
          <p:cNvSpPr txBox="1"/>
          <p:nvPr/>
        </p:nvSpPr>
        <p:spPr>
          <a:xfrm>
            <a:off x="140246" y="729624"/>
            <a:ext cx="152799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Dimensione della valanga</a:t>
            </a:r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A5EB5978-79FA-D764-1783-536D60A0A99F}"/>
              </a:ext>
            </a:extLst>
          </p:cNvPr>
          <p:cNvSpPr txBox="1"/>
          <p:nvPr/>
        </p:nvSpPr>
        <p:spPr>
          <a:xfrm>
            <a:off x="2227577" y="729625"/>
            <a:ext cx="1081021" cy="294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Potenziale di danno</a:t>
            </a:r>
          </a:p>
          <a:p>
            <a:pPr marL="38379" marR="0" algn="ctr">
              <a:lnSpc>
                <a:spcPts val="1100"/>
              </a:lnSpc>
              <a:spcBef>
                <a:spcPts val="13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improbabile</a:t>
            </a: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810824E2-C043-FCC6-3E5F-69023197F465}"/>
              </a:ext>
            </a:extLst>
          </p:cNvPr>
          <p:cNvSpPr txBox="1"/>
          <p:nvPr/>
        </p:nvSpPr>
        <p:spPr>
          <a:xfrm>
            <a:off x="3493617" y="729625"/>
            <a:ext cx="1183133" cy="9414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747" marR="0" algn="ctr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Raggiungere</a:t>
            </a:r>
          </a:p>
          <a:p>
            <a:pPr marL="132861" marR="0" algn="ctr">
              <a:lnSpc>
                <a:spcPts val="1100"/>
              </a:lnSpc>
              <a:spcBef>
                <a:spcPts val="136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Pendenza ripida</a:t>
            </a:r>
          </a:p>
          <a:p>
            <a:pPr marL="154304" marR="0" algn="ctr">
              <a:lnSpc>
                <a:spcPts val="1095"/>
              </a:lnSpc>
              <a:spcBef>
                <a:spcPts val="10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Piede di pendenza</a:t>
            </a:r>
          </a:p>
          <a:p>
            <a:pPr marL="21101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breve, ﬂ. Gel.</a:t>
            </a:r>
          </a:p>
          <a:p>
            <a:pPr marL="0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lungo, ﬂ. Gel.</a:t>
            </a:r>
          </a:p>
          <a:p>
            <a:pPr marL="131796" marR="0" algn="ctr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Fondovalle</a:t>
            </a:r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1FCBFE61-AA65-3063-3745-7A96F826BC31}"/>
              </a:ext>
            </a:extLst>
          </p:cNvPr>
          <p:cNvSpPr txBox="1"/>
          <p:nvPr/>
        </p:nvSpPr>
        <p:spPr>
          <a:xfrm>
            <a:off x="4676750" y="749645"/>
            <a:ext cx="1154446" cy="74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26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Estensione </a:t>
            </a:r>
            <a:r>
              <a:rPr sz="1000" spc="-12" dirty="0">
                <a:solidFill>
                  <a:srgbClr val="000000"/>
                </a:solidFill>
                <a:latin typeface="+mj-lt"/>
                <a:cs typeface="TDKSWS+SFSS1000"/>
              </a:rPr>
              <a:t>tipica</a:t>
            </a:r>
          </a:p>
          <a:p>
            <a:pPr marL="109051" marR="0">
              <a:lnSpc>
                <a:spcPts val="1100"/>
              </a:lnSpc>
              <a:spcBef>
                <a:spcPts val="10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MLUGGI+CMMI10"/>
              </a:rPr>
              <a:t>&lt; </a:t>
            </a: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 m, 100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0" marR="0">
              <a:lnSpc>
                <a:spcPts val="1095"/>
              </a:lnSpc>
              <a:spcBef>
                <a:spcPts val="61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50-200 m, 1000 m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50510" marR="0">
              <a:lnSpc>
                <a:spcPts val="1095"/>
              </a:lnSpc>
              <a:spcBef>
                <a:spcPts val="1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0,2-1 km, 10 m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4</a:t>
            </a:r>
            <a:r>
              <a:rPr sz="1050" spc="206" baseline="3616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60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  <a:p>
            <a:pPr marL="99883" marR="0">
              <a:lnSpc>
                <a:spcPts val="1095"/>
              </a:lnSpc>
              <a:spcBef>
                <a:spcPts val="6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1-2 km, 10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5</a:t>
            </a:r>
            <a:r>
              <a:rPr sz="1050" spc="118" baseline="36152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78C78510-4924-9D50-77D7-8CF684EE374C}"/>
              </a:ext>
            </a:extLst>
          </p:cNvPr>
          <p:cNvSpPr txBox="1"/>
          <p:nvPr/>
        </p:nvSpPr>
        <p:spPr>
          <a:xfrm>
            <a:off x="140246" y="886104"/>
            <a:ext cx="1774396" cy="785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1: Piccola valanga (scivolo)</a:t>
            </a:r>
          </a:p>
          <a:p>
            <a:pPr marL="3" marR="0">
              <a:lnSpc>
                <a:spcPts val="1095"/>
              </a:lnSpc>
              <a:spcBef>
                <a:spcPts val="102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2: Valanga media</a:t>
            </a:r>
          </a:p>
          <a:p>
            <a:pPr marL="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3: Grande valanga</a:t>
            </a:r>
          </a:p>
          <a:p>
            <a:pPr marL="4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4: Valanga molto grande</a:t>
            </a:r>
          </a:p>
          <a:p>
            <a:pPr marL="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5: Valanga estremamente grande</a:t>
            </a: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E66FE232-8B56-B96A-B10E-C908A7901C84}"/>
              </a:ext>
            </a:extLst>
          </p:cNvPr>
          <p:cNvSpPr txBox="1"/>
          <p:nvPr/>
        </p:nvSpPr>
        <p:spPr>
          <a:xfrm>
            <a:off x="2511869" y="1038349"/>
            <a:ext cx="509327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Persona</a:t>
            </a: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F9927CFB-5F9E-D453-1557-A728009EC3C4}"/>
              </a:ext>
            </a:extLst>
          </p:cNvPr>
          <p:cNvSpPr txBox="1"/>
          <p:nvPr/>
        </p:nvSpPr>
        <p:spPr>
          <a:xfrm>
            <a:off x="1914642" y="1190178"/>
            <a:ext cx="2042028" cy="4488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967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Alberi/veicoli/edifici chiusi</a:t>
            </a:r>
          </a:p>
          <a:p>
            <a:pPr marL="68872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Foresta/camion/edificio agricolo</a:t>
            </a:r>
          </a:p>
          <a:p>
            <a:pPr marL="0" marR="0">
              <a:lnSpc>
                <a:spcPts val="1095"/>
              </a:lnSpc>
              <a:spcBef>
                <a:spcPts val="99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Infrastrutture/Paesaggio/Villaggi</a:t>
            </a: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37BF0AD3-7078-689E-532A-9BE56E49BCA7}"/>
              </a:ext>
            </a:extLst>
          </p:cNvPr>
          <p:cNvSpPr txBox="1"/>
          <p:nvPr/>
        </p:nvSpPr>
        <p:spPr>
          <a:xfrm>
            <a:off x="4730684" y="1509100"/>
            <a:ext cx="1046702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+mj-lt"/>
                <a:cs typeface="TDKSWS+SFSS1000"/>
              </a:rPr>
              <a:t>&gt;2 km, &gt;10 m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5</a:t>
            </a:r>
            <a:r>
              <a:rPr sz="1050" spc="118" baseline="36152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050" baseline="36152" dirty="0">
                <a:solidFill>
                  <a:srgbClr val="000000"/>
                </a:solidFill>
                <a:latin typeface="+mj-lt"/>
                <a:cs typeface="QCVJVW+SFSS0700"/>
              </a:rPr>
              <a:t>3</a:t>
            </a: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7A0A72E9-88DC-FF81-6782-2D4E3A10D4B1}"/>
              </a:ext>
            </a:extLst>
          </p:cNvPr>
          <p:cNvSpPr txBox="1"/>
          <p:nvPr/>
        </p:nvSpPr>
        <p:spPr>
          <a:xfrm>
            <a:off x="2165553" y="1857414"/>
            <a:ext cx="1644277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b="1" spc="-25" dirty="0">
                <a:solidFill>
                  <a:srgbClr val="FFFFFF"/>
                </a:solidFill>
                <a:latin typeface="+mj-lt"/>
                <a:cs typeface="RMLQGD+SFSS0500"/>
              </a:rPr>
              <a:t>EAWS</a:t>
            </a:r>
            <a:r>
              <a:rPr sz="500" spc="-25" dirty="0">
                <a:solidFill>
                  <a:srgbClr val="FFFFFF"/>
                </a:solidFill>
                <a:latin typeface="+mj-lt"/>
                <a:cs typeface="RMLQGD+SFSS0500"/>
              </a:rPr>
              <a:t> </a:t>
            </a:r>
            <a:r>
              <a:rPr sz="500" dirty="0">
                <a:solidFill>
                  <a:srgbClr val="FFFFFF"/>
                </a:solidFill>
                <a:latin typeface="+mj-lt"/>
                <a:cs typeface="SPKFNI+SFTT080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https://www.avalanches.org/standards/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24269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45" dirty="0">
                <a:solidFill>
                  <a:srgbClr val="000000"/>
                </a:solidFill>
                <a:cs typeface="KUBUTP+SFSS1440"/>
              </a:rPr>
              <a:t>EAWS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dimensione 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1-5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5753100" cy="323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05866" y="116174"/>
            <a:ext cx="2242691" cy="205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2"/>
              </a:lnSpc>
              <a:spcBef>
                <a:spcPts val="0"/>
              </a:spcBef>
              <a:spcAft>
                <a:spcPts val="0"/>
              </a:spcAft>
            </a:pPr>
            <a:r>
              <a:rPr sz="1450" spc="-45" dirty="0">
                <a:solidFill>
                  <a:srgbClr val="000000"/>
                </a:solidFill>
                <a:cs typeface="KUBUTP+SFSS1440"/>
              </a:rPr>
              <a:t>EAWS </a:t>
            </a:r>
            <a:r>
              <a:rPr sz="1450" spc="-10" dirty="0">
                <a:solidFill>
                  <a:srgbClr val="000000"/>
                </a:solidFill>
                <a:cs typeface="KUBUTP+SFSS1440"/>
              </a:rPr>
              <a:t>dimensione valanga </a:t>
            </a:r>
            <a:r>
              <a:rPr sz="1450" dirty="0">
                <a:solidFill>
                  <a:srgbClr val="000000"/>
                </a:solidFill>
                <a:cs typeface="KUBUTP+SFSS1440"/>
              </a:rPr>
              <a:t>1-5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31956" y="3092171"/>
            <a:ext cx="13573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12995" y="3092171"/>
            <a:ext cx="230188" cy="7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553"/>
              </a:lnSpc>
              <a:spcBef>
                <a:spcPts val="0"/>
              </a:spcBef>
              <a:spcAft>
                <a:spcPts val="0"/>
              </a:spcAft>
            </a:pPr>
            <a:r>
              <a:rPr sz="500" dirty="0">
                <a:solidFill>
                  <a:srgbClr val="000000"/>
                </a:solidFill>
                <a:cs typeface="RMLQGD+SFSS0500"/>
              </a:rPr>
              <a:t>/ 39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1901</Words>
  <Application>Microsoft Macintosh PowerPoint</Application>
  <PresentationFormat>Custom</PresentationFormat>
  <Paragraphs>393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RMLQGD+SFSS0500</vt:lpstr>
      <vt:lpstr>WNVCTE+SFTT1000</vt:lpstr>
      <vt:lpstr>PPNQKN+MSAM10</vt:lpstr>
      <vt:lpstr>Calibri</vt:lpstr>
      <vt:lpstr>Theme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felix</dc:creator>
  <cp:keywords>, docId:D629BEF443DF6AA3C8FC46F4D7CC166A</cp:keywords>
  <cp:lastModifiedBy>Christoph Mitterer</cp:lastModifiedBy>
  <cp:revision>5</cp:revision>
  <dcterms:modified xsi:type="dcterms:W3CDTF">2023-03-07T12:08:09Z</dcterms:modified>
</cp:coreProperties>
</file>