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3" r:id="rId2"/>
  </p:sldMasterIdLst>
  <p:notesMasterIdLst>
    <p:notesMasterId r:id="rId22"/>
  </p:notesMasterIdLst>
  <p:sldIdLst>
    <p:sldId id="256" r:id="rId3"/>
    <p:sldId id="361" r:id="rId4"/>
    <p:sldId id="572" r:id="rId5"/>
    <p:sldId id="566" r:id="rId6"/>
    <p:sldId id="567" r:id="rId7"/>
    <p:sldId id="559" r:id="rId8"/>
    <p:sldId id="560" r:id="rId9"/>
    <p:sldId id="569" r:id="rId10"/>
    <p:sldId id="561" r:id="rId11"/>
    <p:sldId id="562" r:id="rId12"/>
    <p:sldId id="564" r:id="rId13"/>
    <p:sldId id="480" r:id="rId14"/>
    <p:sldId id="483" r:id="rId15"/>
    <p:sldId id="532" r:id="rId16"/>
    <p:sldId id="539" r:id="rId17"/>
    <p:sldId id="505" r:id="rId18"/>
    <p:sldId id="573" r:id="rId19"/>
    <p:sldId id="574" r:id="rId20"/>
    <p:sldId id="327" r:id="rId21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M: Einleitung" id="{9B73B551-721D-4782-AC97-F3E5DF9432E3}">
          <p14:sldIdLst>
            <p14:sldId id="256"/>
            <p14:sldId id="361"/>
          </p14:sldIdLst>
        </p14:section>
        <p14:section name="CM: Statistiken" id="{825390C9-BC07-46A9-BBBC-2B0D69A3D3C1}">
          <p14:sldIdLst>
            <p14:sldId id="572"/>
            <p14:sldId id="566"/>
            <p14:sldId id="567"/>
            <p14:sldId id="559"/>
            <p14:sldId id="560"/>
            <p14:sldId id="569"/>
            <p14:sldId id="561"/>
            <p14:sldId id="562"/>
            <p14:sldId id="564"/>
            <p14:sldId id="480"/>
            <p14:sldId id="483"/>
            <p14:sldId id="532"/>
            <p14:sldId id="539"/>
            <p14:sldId id="505"/>
          </p14:sldIdLst>
        </p14:section>
        <p14:section name="NL: Neuerungen" id="{078F4189-244C-CE40-9E3F-F3531345762D}">
          <p14:sldIdLst>
            <p14:sldId id="573"/>
          </p14:sldIdLst>
        </p14:section>
        <p14:section name="CM: Fortbildungsprogramm" id="{8D5C4393-74DB-4AB5-BAE7-97A1C1E05FFF}">
          <p14:sldIdLst>
            <p14:sldId id="574"/>
          </p14:sldIdLst>
        </p14:section>
        <p14:section name="Sonstiges" id="{50485421-4595-42F7-AD5C-6AEE74320F6D}">
          <p14:sldIdLst>
            <p14:sldId id="32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98FF"/>
    <a:srgbClr val="404A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40"/>
    <p:restoredTop sz="95600" autoAdjust="0"/>
  </p:normalViewPr>
  <p:slideViewPr>
    <p:cSldViewPr snapToGrid="0" snapToObjects="1">
      <p:cViewPr varScale="1">
        <p:scale>
          <a:sx n="276" d="100"/>
          <a:sy n="276" d="100"/>
        </p:scale>
        <p:origin x="56" y="224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93" d="100"/>
        <a:sy n="93" d="100"/>
      </p:scale>
      <p:origin x="0" y="5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BC40A5-77A8-429D-9DEC-7C3CF6278663}" type="datetimeFigureOut">
              <a:rPr lang="x-none" smtClean="0"/>
              <a:t>03.11.23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CF728E-3972-41EB-B85A-E383D3993BC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59864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DE" dirty="0"/>
              <a:t>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F728E-3972-41EB-B85A-E383D3993BCC}" type="slidenum">
              <a:rPr lang="x-none" smtClean="0"/>
              <a:t>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475437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DE" dirty="0"/>
              <a:t>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F728E-3972-41EB-B85A-E383D3993BCC}" type="slidenum">
              <a:rPr lang="x-none" smtClean="0"/>
              <a:t>17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858704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DE" dirty="0"/>
              <a:t>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F728E-3972-41EB-B85A-E383D3993BCC}" type="slidenum">
              <a:rPr lang="x-none" smtClean="0"/>
              <a:t>18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1244364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DE" dirty="0"/>
              <a:t>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F728E-3972-41EB-B85A-E383D3993BCC}" type="slidenum">
              <a:rPr lang="x-none" smtClean="0"/>
              <a:t>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746648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Das </a:t>
            </a:r>
            <a:r>
              <a:rPr lang="en-GB" dirty="0" err="1"/>
              <a:t>ist</a:t>
            </a:r>
            <a:r>
              <a:rPr lang="en-GB" dirty="0"/>
              <a:t> der </a:t>
            </a:r>
            <a:r>
              <a:rPr lang="en-GB" dirty="0" err="1"/>
              <a:t>Rückblick</a:t>
            </a:r>
            <a:r>
              <a:rPr lang="en-GB" dirty="0"/>
              <a:t> </a:t>
            </a:r>
            <a:r>
              <a:rPr lang="en-GB" dirty="0" err="1"/>
              <a:t>über</a:t>
            </a:r>
            <a:r>
              <a:rPr lang="en-GB" dirty="0"/>
              <a:t> die </a:t>
            </a:r>
            <a:r>
              <a:rPr lang="en-GB" dirty="0" err="1"/>
              <a:t>Warnsaison</a:t>
            </a:r>
            <a:r>
              <a:rPr lang="en-GB" baseline="0" dirty="0"/>
              <a:t> 2018-2019: </a:t>
            </a:r>
            <a:r>
              <a:rPr lang="en-GB" baseline="0" dirty="0" err="1"/>
              <a:t>Homogenes</a:t>
            </a:r>
            <a:r>
              <a:rPr lang="en-GB" baseline="0" dirty="0"/>
              <a:t> </a:t>
            </a:r>
            <a:r>
              <a:rPr lang="en-GB" baseline="0" dirty="0" err="1"/>
              <a:t>Bild</a:t>
            </a:r>
            <a:r>
              <a:rPr lang="en-GB" baseline="0" dirty="0"/>
              <a:t>; </a:t>
            </a:r>
            <a:r>
              <a:rPr lang="en-GB" baseline="0" dirty="0" err="1"/>
              <a:t>Häufig</a:t>
            </a:r>
            <a:r>
              <a:rPr lang="en-GB" baseline="0" dirty="0"/>
              <a:t> </a:t>
            </a:r>
            <a:r>
              <a:rPr lang="en-GB" baseline="0" dirty="0" err="1"/>
              <a:t>gleiche</a:t>
            </a:r>
            <a:r>
              <a:rPr lang="en-GB" baseline="0" dirty="0"/>
              <a:t> </a:t>
            </a:r>
            <a:r>
              <a:rPr lang="en-GB" baseline="0" dirty="0" err="1"/>
              <a:t>Beurteilung</a:t>
            </a:r>
            <a:r>
              <a:rPr lang="en-GB" baseline="0" dirty="0"/>
              <a:t> </a:t>
            </a:r>
            <a:r>
              <a:rPr lang="en-GB" baseline="0" dirty="0" err="1"/>
              <a:t>über</a:t>
            </a:r>
            <a:r>
              <a:rPr lang="en-GB" baseline="0" dirty="0"/>
              <a:t> die </a:t>
            </a:r>
            <a:r>
              <a:rPr lang="en-GB" baseline="0" dirty="0" err="1"/>
              <a:t>Grenzen</a:t>
            </a:r>
            <a:r>
              <a:rPr lang="en-GB" baseline="0" dirty="0"/>
              <a:t>; </a:t>
            </a:r>
            <a:r>
              <a:rPr lang="en-GB" baseline="0" dirty="0" err="1"/>
              <a:t>Ziel</a:t>
            </a:r>
            <a:r>
              <a:rPr lang="en-GB" baseline="0" dirty="0"/>
              <a:t> der </a:t>
            </a:r>
            <a:r>
              <a:rPr lang="en-GB" baseline="0" dirty="0" err="1"/>
              <a:t>Einheitlichkeit</a:t>
            </a:r>
            <a:r>
              <a:rPr lang="en-GB" baseline="0" dirty="0"/>
              <a:t>/</a:t>
            </a:r>
            <a:r>
              <a:rPr lang="en-GB" baseline="0" dirty="0" err="1"/>
              <a:t>Konsistenz</a:t>
            </a:r>
            <a:r>
              <a:rPr lang="en-GB" baseline="0" dirty="0"/>
              <a:t> </a:t>
            </a:r>
            <a:r>
              <a:rPr lang="en-GB" baseline="0" dirty="0" err="1"/>
              <a:t>erreicht</a:t>
            </a:r>
            <a:r>
              <a:rPr lang="en-GB" baseline="0" dirty="0"/>
              <a:t>; </a:t>
            </a:r>
            <a:r>
              <a:rPr lang="en-GB" baseline="0" dirty="0" err="1"/>
              <a:t>Schnelldurchlauf</a:t>
            </a:r>
            <a:r>
              <a:rPr lang="en-GB" baseline="0" dirty="0"/>
              <a:t> &gt; </a:t>
            </a:r>
            <a:r>
              <a:rPr lang="en-GB" baseline="0" dirty="0" err="1"/>
              <a:t>jetzt</a:t>
            </a:r>
            <a:r>
              <a:rPr lang="en-GB" baseline="0" dirty="0"/>
              <a:t> die </a:t>
            </a:r>
            <a:r>
              <a:rPr lang="en-GB" baseline="0" dirty="0" err="1"/>
              <a:t>Zahlen</a:t>
            </a:r>
            <a:r>
              <a:rPr lang="en-GB" baseline="0" dirty="0"/>
              <a:t> </a:t>
            </a:r>
            <a:r>
              <a:rPr lang="en-GB" baseline="0" dirty="0" err="1"/>
              <a:t>zum</a:t>
            </a:r>
            <a:r>
              <a:rPr lang="en-GB" baseline="0" dirty="0"/>
              <a:t> </a:t>
            </a:r>
            <a:r>
              <a:rPr lang="en-GB" baseline="0" dirty="0" err="1"/>
              <a:t>ersten</a:t>
            </a:r>
            <a:r>
              <a:rPr lang="en-GB" baseline="0" dirty="0"/>
              <a:t> Winter.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CF728E-3972-41EB-B85A-E383D3993BCC}" type="slidenum">
              <a:rPr kumimoji="0" lang="x-non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x-non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49191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Das </a:t>
            </a:r>
            <a:r>
              <a:rPr lang="en-GB" dirty="0" err="1"/>
              <a:t>ist</a:t>
            </a:r>
            <a:r>
              <a:rPr lang="en-GB" dirty="0"/>
              <a:t> der </a:t>
            </a:r>
            <a:r>
              <a:rPr lang="en-GB" dirty="0" err="1"/>
              <a:t>Rückblick</a:t>
            </a:r>
            <a:r>
              <a:rPr lang="en-GB" dirty="0"/>
              <a:t> </a:t>
            </a:r>
            <a:r>
              <a:rPr lang="en-GB" dirty="0" err="1"/>
              <a:t>über</a:t>
            </a:r>
            <a:r>
              <a:rPr lang="en-GB" dirty="0"/>
              <a:t> die </a:t>
            </a:r>
            <a:r>
              <a:rPr lang="en-GB" dirty="0" err="1"/>
              <a:t>Warnsaison</a:t>
            </a:r>
            <a:r>
              <a:rPr lang="en-GB" baseline="0" dirty="0"/>
              <a:t> 2018-2019: </a:t>
            </a:r>
            <a:r>
              <a:rPr lang="en-GB" baseline="0" dirty="0" err="1"/>
              <a:t>Homogenes</a:t>
            </a:r>
            <a:r>
              <a:rPr lang="en-GB" baseline="0" dirty="0"/>
              <a:t> </a:t>
            </a:r>
            <a:r>
              <a:rPr lang="en-GB" baseline="0" dirty="0" err="1"/>
              <a:t>Bild</a:t>
            </a:r>
            <a:r>
              <a:rPr lang="en-GB" baseline="0" dirty="0"/>
              <a:t>; </a:t>
            </a:r>
            <a:r>
              <a:rPr lang="en-GB" baseline="0" dirty="0" err="1"/>
              <a:t>Häufig</a:t>
            </a:r>
            <a:r>
              <a:rPr lang="en-GB" baseline="0" dirty="0"/>
              <a:t> </a:t>
            </a:r>
            <a:r>
              <a:rPr lang="en-GB" baseline="0" dirty="0" err="1"/>
              <a:t>gleiche</a:t>
            </a:r>
            <a:r>
              <a:rPr lang="en-GB" baseline="0" dirty="0"/>
              <a:t> </a:t>
            </a:r>
            <a:r>
              <a:rPr lang="en-GB" baseline="0" dirty="0" err="1"/>
              <a:t>Beurteilung</a:t>
            </a:r>
            <a:r>
              <a:rPr lang="en-GB" baseline="0" dirty="0"/>
              <a:t> </a:t>
            </a:r>
            <a:r>
              <a:rPr lang="en-GB" baseline="0" dirty="0" err="1"/>
              <a:t>über</a:t>
            </a:r>
            <a:r>
              <a:rPr lang="en-GB" baseline="0" dirty="0"/>
              <a:t> die </a:t>
            </a:r>
            <a:r>
              <a:rPr lang="en-GB" baseline="0" dirty="0" err="1"/>
              <a:t>Grenzen</a:t>
            </a:r>
            <a:r>
              <a:rPr lang="en-GB" baseline="0" dirty="0"/>
              <a:t>; </a:t>
            </a:r>
            <a:r>
              <a:rPr lang="en-GB" baseline="0" dirty="0" err="1"/>
              <a:t>Ziel</a:t>
            </a:r>
            <a:r>
              <a:rPr lang="en-GB" baseline="0" dirty="0"/>
              <a:t> der </a:t>
            </a:r>
            <a:r>
              <a:rPr lang="en-GB" baseline="0" dirty="0" err="1"/>
              <a:t>Einheitlichkeit</a:t>
            </a:r>
            <a:r>
              <a:rPr lang="en-GB" baseline="0" dirty="0"/>
              <a:t>/</a:t>
            </a:r>
            <a:r>
              <a:rPr lang="en-GB" baseline="0" dirty="0" err="1"/>
              <a:t>Konsistenz</a:t>
            </a:r>
            <a:r>
              <a:rPr lang="en-GB" baseline="0" dirty="0"/>
              <a:t> </a:t>
            </a:r>
            <a:r>
              <a:rPr lang="en-GB" baseline="0" dirty="0" err="1"/>
              <a:t>erreicht</a:t>
            </a:r>
            <a:r>
              <a:rPr lang="en-GB" baseline="0" dirty="0"/>
              <a:t>; </a:t>
            </a:r>
            <a:r>
              <a:rPr lang="en-GB" baseline="0" dirty="0" err="1"/>
              <a:t>Schnelldurchlauf</a:t>
            </a:r>
            <a:r>
              <a:rPr lang="en-GB" baseline="0" dirty="0"/>
              <a:t> &gt; </a:t>
            </a:r>
            <a:r>
              <a:rPr lang="en-GB" baseline="0" dirty="0" err="1"/>
              <a:t>jetzt</a:t>
            </a:r>
            <a:r>
              <a:rPr lang="en-GB" baseline="0" dirty="0"/>
              <a:t> die </a:t>
            </a:r>
            <a:r>
              <a:rPr lang="en-GB" baseline="0" dirty="0" err="1"/>
              <a:t>Zahlen</a:t>
            </a:r>
            <a:r>
              <a:rPr lang="en-GB" baseline="0" dirty="0"/>
              <a:t> </a:t>
            </a:r>
            <a:r>
              <a:rPr lang="en-GB" baseline="0" dirty="0" err="1"/>
              <a:t>zum</a:t>
            </a:r>
            <a:r>
              <a:rPr lang="en-GB" baseline="0" dirty="0"/>
              <a:t> </a:t>
            </a:r>
            <a:r>
              <a:rPr lang="en-GB" baseline="0" dirty="0" err="1"/>
              <a:t>ersten</a:t>
            </a:r>
            <a:r>
              <a:rPr lang="en-GB" baseline="0" dirty="0"/>
              <a:t> Winter.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CF728E-3972-41EB-B85A-E383D3993BCC}" type="slidenum">
              <a:rPr kumimoji="0" lang="x-non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x-non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40998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Das </a:t>
            </a:r>
            <a:r>
              <a:rPr lang="en-GB" dirty="0" err="1"/>
              <a:t>ist</a:t>
            </a:r>
            <a:r>
              <a:rPr lang="en-GB" dirty="0"/>
              <a:t> der </a:t>
            </a:r>
            <a:r>
              <a:rPr lang="en-GB" dirty="0" err="1"/>
              <a:t>Rückblick</a:t>
            </a:r>
            <a:r>
              <a:rPr lang="en-GB" dirty="0"/>
              <a:t> </a:t>
            </a:r>
            <a:r>
              <a:rPr lang="en-GB" dirty="0" err="1"/>
              <a:t>über</a:t>
            </a:r>
            <a:r>
              <a:rPr lang="en-GB" dirty="0"/>
              <a:t> die </a:t>
            </a:r>
            <a:r>
              <a:rPr lang="en-GB" dirty="0" err="1"/>
              <a:t>Warnsaison</a:t>
            </a:r>
            <a:r>
              <a:rPr lang="en-GB" baseline="0" dirty="0"/>
              <a:t> 2018-2019: </a:t>
            </a:r>
            <a:r>
              <a:rPr lang="en-GB" baseline="0" dirty="0" err="1"/>
              <a:t>Homogenes</a:t>
            </a:r>
            <a:r>
              <a:rPr lang="en-GB" baseline="0" dirty="0"/>
              <a:t> </a:t>
            </a:r>
            <a:r>
              <a:rPr lang="en-GB" baseline="0" dirty="0" err="1"/>
              <a:t>Bild</a:t>
            </a:r>
            <a:r>
              <a:rPr lang="en-GB" baseline="0" dirty="0"/>
              <a:t>; </a:t>
            </a:r>
            <a:r>
              <a:rPr lang="en-GB" baseline="0" dirty="0" err="1"/>
              <a:t>Häufig</a:t>
            </a:r>
            <a:r>
              <a:rPr lang="en-GB" baseline="0" dirty="0"/>
              <a:t> </a:t>
            </a:r>
            <a:r>
              <a:rPr lang="en-GB" baseline="0" dirty="0" err="1"/>
              <a:t>gleiche</a:t>
            </a:r>
            <a:r>
              <a:rPr lang="en-GB" baseline="0" dirty="0"/>
              <a:t> </a:t>
            </a:r>
            <a:r>
              <a:rPr lang="en-GB" baseline="0" dirty="0" err="1"/>
              <a:t>Beurteilung</a:t>
            </a:r>
            <a:r>
              <a:rPr lang="en-GB" baseline="0" dirty="0"/>
              <a:t> </a:t>
            </a:r>
            <a:r>
              <a:rPr lang="en-GB" baseline="0" dirty="0" err="1"/>
              <a:t>über</a:t>
            </a:r>
            <a:r>
              <a:rPr lang="en-GB" baseline="0" dirty="0"/>
              <a:t> die </a:t>
            </a:r>
            <a:r>
              <a:rPr lang="en-GB" baseline="0" dirty="0" err="1"/>
              <a:t>Grenzen</a:t>
            </a:r>
            <a:r>
              <a:rPr lang="en-GB" baseline="0" dirty="0"/>
              <a:t>; </a:t>
            </a:r>
            <a:r>
              <a:rPr lang="en-GB" baseline="0" dirty="0" err="1"/>
              <a:t>Ziel</a:t>
            </a:r>
            <a:r>
              <a:rPr lang="en-GB" baseline="0" dirty="0"/>
              <a:t> der </a:t>
            </a:r>
            <a:r>
              <a:rPr lang="en-GB" baseline="0" dirty="0" err="1"/>
              <a:t>Einheitlichkeit</a:t>
            </a:r>
            <a:r>
              <a:rPr lang="en-GB" baseline="0" dirty="0"/>
              <a:t>/</a:t>
            </a:r>
            <a:r>
              <a:rPr lang="en-GB" baseline="0" dirty="0" err="1"/>
              <a:t>Konsistenz</a:t>
            </a:r>
            <a:r>
              <a:rPr lang="en-GB" baseline="0" dirty="0"/>
              <a:t> </a:t>
            </a:r>
            <a:r>
              <a:rPr lang="en-GB" baseline="0" dirty="0" err="1"/>
              <a:t>erreicht</a:t>
            </a:r>
            <a:r>
              <a:rPr lang="en-GB" baseline="0" dirty="0"/>
              <a:t>; </a:t>
            </a:r>
            <a:r>
              <a:rPr lang="en-GB" baseline="0" dirty="0" err="1"/>
              <a:t>Schnelldurchlauf</a:t>
            </a:r>
            <a:r>
              <a:rPr lang="en-GB" baseline="0" dirty="0"/>
              <a:t> &gt; </a:t>
            </a:r>
            <a:r>
              <a:rPr lang="en-GB" baseline="0" dirty="0" err="1"/>
              <a:t>jetzt</a:t>
            </a:r>
            <a:r>
              <a:rPr lang="en-GB" baseline="0" dirty="0"/>
              <a:t> die </a:t>
            </a:r>
            <a:r>
              <a:rPr lang="en-GB" baseline="0" dirty="0" err="1"/>
              <a:t>Zahlen</a:t>
            </a:r>
            <a:r>
              <a:rPr lang="en-GB" baseline="0" dirty="0"/>
              <a:t> </a:t>
            </a:r>
            <a:r>
              <a:rPr lang="en-GB" baseline="0" dirty="0" err="1"/>
              <a:t>zum</a:t>
            </a:r>
            <a:r>
              <a:rPr lang="en-GB" baseline="0" dirty="0"/>
              <a:t> </a:t>
            </a:r>
            <a:r>
              <a:rPr lang="en-GB" baseline="0" dirty="0" err="1"/>
              <a:t>ersten</a:t>
            </a:r>
            <a:r>
              <a:rPr lang="en-GB" baseline="0" dirty="0"/>
              <a:t> Winter.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CF728E-3972-41EB-B85A-E383D3993BCC}" type="slidenum">
              <a:rPr kumimoji="0" lang="x-non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x-non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6764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Das </a:t>
            </a:r>
            <a:r>
              <a:rPr lang="en-GB" dirty="0" err="1"/>
              <a:t>ist</a:t>
            </a:r>
            <a:r>
              <a:rPr lang="en-GB" dirty="0"/>
              <a:t> der </a:t>
            </a:r>
            <a:r>
              <a:rPr lang="en-GB" dirty="0" err="1"/>
              <a:t>Rückblick</a:t>
            </a:r>
            <a:r>
              <a:rPr lang="en-GB" dirty="0"/>
              <a:t> </a:t>
            </a:r>
            <a:r>
              <a:rPr lang="en-GB" dirty="0" err="1"/>
              <a:t>über</a:t>
            </a:r>
            <a:r>
              <a:rPr lang="en-GB" dirty="0"/>
              <a:t> die </a:t>
            </a:r>
            <a:r>
              <a:rPr lang="en-GB" dirty="0" err="1"/>
              <a:t>Warnsaison</a:t>
            </a:r>
            <a:r>
              <a:rPr lang="en-GB" baseline="0" dirty="0"/>
              <a:t> 2018-2019: </a:t>
            </a:r>
            <a:r>
              <a:rPr lang="en-GB" baseline="0" dirty="0" err="1"/>
              <a:t>Homogenes</a:t>
            </a:r>
            <a:r>
              <a:rPr lang="en-GB" baseline="0" dirty="0"/>
              <a:t> </a:t>
            </a:r>
            <a:r>
              <a:rPr lang="en-GB" baseline="0" dirty="0" err="1"/>
              <a:t>Bild</a:t>
            </a:r>
            <a:r>
              <a:rPr lang="en-GB" baseline="0" dirty="0"/>
              <a:t>; </a:t>
            </a:r>
            <a:r>
              <a:rPr lang="en-GB" baseline="0" dirty="0" err="1"/>
              <a:t>Häufig</a:t>
            </a:r>
            <a:r>
              <a:rPr lang="en-GB" baseline="0" dirty="0"/>
              <a:t> </a:t>
            </a:r>
            <a:r>
              <a:rPr lang="en-GB" baseline="0" dirty="0" err="1"/>
              <a:t>gleiche</a:t>
            </a:r>
            <a:r>
              <a:rPr lang="en-GB" baseline="0" dirty="0"/>
              <a:t> </a:t>
            </a:r>
            <a:r>
              <a:rPr lang="en-GB" baseline="0" dirty="0" err="1"/>
              <a:t>Beurteilung</a:t>
            </a:r>
            <a:r>
              <a:rPr lang="en-GB" baseline="0" dirty="0"/>
              <a:t> </a:t>
            </a:r>
            <a:r>
              <a:rPr lang="en-GB" baseline="0" dirty="0" err="1"/>
              <a:t>über</a:t>
            </a:r>
            <a:r>
              <a:rPr lang="en-GB" baseline="0" dirty="0"/>
              <a:t> die </a:t>
            </a:r>
            <a:r>
              <a:rPr lang="en-GB" baseline="0" dirty="0" err="1"/>
              <a:t>Grenzen</a:t>
            </a:r>
            <a:r>
              <a:rPr lang="en-GB" baseline="0" dirty="0"/>
              <a:t>; </a:t>
            </a:r>
            <a:r>
              <a:rPr lang="en-GB" baseline="0" dirty="0" err="1"/>
              <a:t>Ziel</a:t>
            </a:r>
            <a:r>
              <a:rPr lang="en-GB" baseline="0" dirty="0"/>
              <a:t> der </a:t>
            </a:r>
            <a:r>
              <a:rPr lang="en-GB" baseline="0" dirty="0" err="1"/>
              <a:t>Einheitlichkeit</a:t>
            </a:r>
            <a:r>
              <a:rPr lang="en-GB" baseline="0" dirty="0"/>
              <a:t>/</a:t>
            </a:r>
            <a:r>
              <a:rPr lang="en-GB" baseline="0" dirty="0" err="1"/>
              <a:t>Konsistenz</a:t>
            </a:r>
            <a:r>
              <a:rPr lang="en-GB" baseline="0" dirty="0"/>
              <a:t> </a:t>
            </a:r>
            <a:r>
              <a:rPr lang="en-GB" baseline="0" dirty="0" err="1"/>
              <a:t>erreicht</a:t>
            </a:r>
            <a:r>
              <a:rPr lang="en-GB" baseline="0" dirty="0"/>
              <a:t>; </a:t>
            </a:r>
            <a:r>
              <a:rPr lang="en-GB" baseline="0" dirty="0" err="1"/>
              <a:t>Schnelldurchlauf</a:t>
            </a:r>
            <a:r>
              <a:rPr lang="en-GB" baseline="0" dirty="0"/>
              <a:t> &gt; </a:t>
            </a:r>
            <a:r>
              <a:rPr lang="en-GB" baseline="0" dirty="0" err="1"/>
              <a:t>jetzt</a:t>
            </a:r>
            <a:r>
              <a:rPr lang="en-GB" baseline="0" dirty="0"/>
              <a:t> die </a:t>
            </a:r>
            <a:r>
              <a:rPr lang="en-GB" baseline="0" dirty="0" err="1"/>
              <a:t>Zahlen</a:t>
            </a:r>
            <a:r>
              <a:rPr lang="en-GB" baseline="0" dirty="0"/>
              <a:t> </a:t>
            </a:r>
            <a:r>
              <a:rPr lang="en-GB" baseline="0" dirty="0" err="1"/>
              <a:t>zum</a:t>
            </a:r>
            <a:r>
              <a:rPr lang="en-GB" baseline="0" dirty="0"/>
              <a:t> </a:t>
            </a:r>
            <a:r>
              <a:rPr lang="en-GB" baseline="0" dirty="0" err="1"/>
              <a:t>ersten</a:t>
            </a:r>
            <a:r>
              <a:rPr lang="en-GB" baseline="0" dirty="0"/>
              <a:t> Winter.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CF728E-3972-41EB-B85A-E383D3993BCC}" type="slidenum">
              <a:rPr kumimoji="0" lang="x-non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x-non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16270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Das </a:t>
            </a:r>
            <a:r>
              <a:rPr lang="en-GB" dirty="0" err="1"/>
              <a:t>ist</a:t>
            </a:r>
            <a:r>
              <a:rPr lang="en-GB" dirty="0"/>
              <a:t> der </a:t>
            </a:r>
            <a:r>
              <a:rPr lang="en-GB" dirty="0" err="1"/>
              <a:t>Rückblick</a:t>
            </a:r>
            <a:r>
              <a:rPr lang="en-GB" dirty="0"/>
              <a:t> </a:t>
            </a:r>
            <a:r>
              <a:rPr lang="en-GB" dirty="0" err="1"/>
              <a:t>über</a:t>
            </a:r>
            <a:r>
              <a:rPr lang="en-GB" dirty="0"/>
              <a:t> die </a:t>
            </a:r>
            <a:r>
              <a:rPr lang="en-GB" dirty="0" err="1"/>
              <a:t>Warnsaison</a:t>
            </a:r>
            <a:r>
              <a:rPr lang="en-GB" baseline="0" dirty="0"/>
              <a:t> 2018-2019: </a:t>
            </a:r>
            <a:r>
              <a:rPr lang="en-GB" baseline="0" dirty="0" err="1"/>
              <a:t>Homogenes</a:t>
            </a:r>
            <a:r>
              <a:rPr lang="en-GB" baseline="0" dirty="0"/>
              <a:t> </a:t>
            </a:r>
            <a:r>
              <a:rPr lang="en-GB" baseline="0" dirty="0" err="1"/>
              <a:t>Bild</a:t>
            </a:r>
            <a:r>
              <a:rPr lang="en-GB" baseline="0" dirty="0"/>
              <a:t>; </a:t>
            </a:r>
            <a:r>
              <a:rPr lang="en-GB" baseline="0" dirty="0" err="1"/>
              <a:t>Häufig</a:t>
            </a:r>
            <a:r>
              <a:rPr lang="en-GB" baseline="0" dirty="0"/>
              <a:t> </a:t>
            </a:r>
            <a:r>
              <a:rPr lang="en-GB" baseline="0" dirty="0" err="1"/>
              <a:t>gleiche</a:t>
            </a:r>
            <a:r>
              <a:rPr lang="en-GB" baseline="0" dirty="0"/>
              <a:t> </a:t>
            </a:r>
            <a:r>
              <a:rPr lang="en-GB" baseline="0" dirty="0" err="1"/>
              <a:t>Beurteilung</a:t>
            </a:r>
            <a:r>
              <a:rPr lang="en-GB" baseline="0" dirty="0"/>
              <a:t> </a:t>
            </a:r>
            <a:r>
              <a:rPr lang="en-GB" baseline="0" dirty="0" err="1"/>
              <a:t>über</a:t>
            </a:r>
            <a:r>
              <a:rPr lang="en-GB" baseline="0" dirty="0"/>
              <a:t> die </a:t>
            </a:r>
            <a:r>
              <a:rPr lang="en-GB" baseline="0" dirty="0" err="1"/>
              <a:t>Grenzen</a:t>
            </a:r>
            <a:r>
              <a:rPr lang="en-GB" baseline="0" dirty="0"/>
              <a:t>; </a:t>
            </a:r>
            <a:r>
              <a:rPr lang="en-GB" baseline="0" dirty="0" err="1"/>
              <a:t>Ziel</a:t>
            </a:r>
            <a:r>
              <a:rPr lang="en-GB" baseline="0" dirty="0"/>
              <a:t> der </a:t>
            </a:r>
            <a:r>
              <a:rPr lang="en-GB" baseline="0" dirty="0" err="1"/>
              <a:t>Einheitlichkeit</a:t>
            </a:r>
            <a:r>
              <a:rPr lang="en-GB" baseline="0" dirty="0"/>
              <a:t>/</a:t>
            </a:r>
            <a:r>
              <a:rPr lang="en-GB" baseline="0" dirty="0" err="1"/>
              <a:t>Konsistenz</a:t>
            </a:r>
            <a:r>
              <a:rPr lang="en-GB" baseline="0" dirty="0"/>
              <a:t> </a:t>
            </a:r>
            <a:r>
              <a:rPr lang="en-GB" baseline="0" dirty="0" err="1"/>
              <a:t>erreicht</a:t>
            </a:r>
            <a:r>
              <a:rPr lang="en-GB" baseline="0" dirty="0"/>
              <a:t>; </a:t>
            </a:r>
            <a:r>
              <a:rPr lang="en-GB" baseline="0" dirty="0" err="1"/>
              <a:t>Schnelldurchlauf</a:t>
            </a:r>
            <a:r>
              <a:rPr lang="en-GB" baseline="0" dirty="0"/>
              <a:t> &gt; </a:t>
            </a:r>
            <a:r>
              <a:rPr lang="en-GB" baseline="0" dirty="0" err="1"/>
              <a:t>jetzt</a:t>
            </a:r>
            <a:r>
              <a:rPr lang="en-GB" baseline="0" dirty="0"/>
              <a:t> die </a:t>
            </a:r>
            <a:r>
              <a:rPr lang="en-GB" baseline="0" dirty="0" err="1"/>
              <a:t>Zahlen</a:t>
            </a:r>
            <a:r>
              <a:rPr lang="en-GB" baseline="0" dirty="0"/>
              <a:t> </a:t>
            </a:r>
            <a:r>
              <a:rPr lang="en-GB" baseline="0" dirty="0" err="1"/>
              <a:t>zum</a:t>
            </a:r>
            <a:r>
              <a:rPr lang="en-GB" baseline="0" dirty="0"/>
              <a:t> </a:t>
            </a:r>
            <a:r>
              <a:rPr lang="en-GB" baseline="0" dirty="0" err="1"/>
              <a:t>ersten</a:t>
            </a:r>
            <a:r>
              <a:rPr lang="en-GB" baseline="0" dirty="0"/>
              <a:t> Winter.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CF728E-3972-41EB-B85A-E383D3993BCC}" type="slidenum">
              <a:rPr kumimoji="0" lang="x-non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x-non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81340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Das </a:t>
            </a:r>
            <a:r>
              <a:rPr lang="en-GB" dirty="0" err="1"/>
              <a:t>ist</a:t>
            </a:r>
            <a:r>
              <a:rPr lang="en-GB" dirty="0"/>
              <a:t> der </a:t>
            </a:r>
            <a:r>
              <a:rPr lang="en-GB" dirty="0" err="1"/>
              <a:t>Rückblick</a:t>
            </a:r>
            <a:r>
              <a:rPr lang="en-GB" dirty="0"/>
              <a:t> </a:t>
            </a:r>
            <a:r>
              <a:rPr lang="en-GB" dirty="0" err="1"/>
              <a:t>über</a:t>
            </a:r>
            <a:r>
              <a:rPr lang="en-GB" dirty="0"/>
              <a:t> die </a:t>
            </a:r>
            <a:r>
              <a:rPr lang="en-GB" dirty="0" err="1"/>
              <a:t>Warnsaison</a:t>
            </a:r>
            <a:r>
              <a:rPr lang="en-GB" baseline="0" dirty="0"/>
              <a:t> 2018-2019: </a:t>
            </a:r>
            <a:r>
              <a:rPr lang="en-GB" baseline="0" dirty="0" err="1"/>
              <a:t>Homogenes</a:t>
            </a:r>
            <a:r>
              <a:rPr lang="en-GB" baseline="0" dirty="0"/>
              <a:t> </a:t>
            </a:r>
            <a:r>
              <a:rPr lang="en-GB" baseline="0" dirty="0" err="1"/>
              <a:t>Bild</a:t>
            </a:r>
            <a:r>
              <a:rPr lang="en-GB" baseline="0" dirty="0"/>
              <a:t>; </a:t>
            </a:r>
            <a:r>
              <a:rPr lang="en-GB" baseline="0" dirty="0" err="1"/>
              <a:t>Häufig</a:t>
            </a:r>
            <a:r>
              <a:rPr lang="en-GB" baseline="0" dirty="0"/>
              <a:t> </a:t>
            </a:r>
            <a:r>
              <a:rPr lang="en-GB" baseline="0" dirty="0" err="1"/>
              <a:t>gleiche</a:t>
            </a:r>
            <a:r>
              <a:rPr lang="en-GB" baseline="0" dirty="0"/>
              <a:t> </a:t>
            </a:r>
            <a:r>
              <a:rPr lang="en-GB" baseline="0" dirty="0" err="1"/>
              <a:t>Beurteilung</a:t>
            </a:r>
            <a:r>
              <a:rPr lang="en-GB" baseline="0" dirty="0"/>
              <a:t> </a:t>
            </a:r>
            <a:r>
              <a:rPr lang="en-GB" baseline="0" dirty="0" err="1"/>
              <a:t>über</a:t>
            </a:r>
            <a:r>
              <a:rPr lang="en-GB" baseline="0" dirty="0"/>
              <a:t> die </a:t>
            </a:r>
            <a:r>
              <a:rPr lang="en-GB" baseline="0" dirty="0" err="1"/>
              <a:t>Grenzen</a:t>
            </a:r>
            <a:r>
              <a:rPr lang="en-GB" baseline="0" dirty="0"/>
              <a:t>; </a:t>
            </a:r>
            <a:r>
              <a:rPr lang="en-GB" baseline="0" dirty="0" err="1"/>
              <a:t>Ziel</a:t>
            </a:r>
            <a:r>
              <a:rPr lang="en-GB" baseline="0" dirty="0"/>
              <a:t> der </a:t>
            </a:r>
            <a:r>
              <a:rPr lang="en-GB" baseline="0" dirty="0" err="1"/>
              <a:t>Einheitlichkeit</a:t>
            </a:r>
            <a:r>
              <a:rPr lang="en-GB" baseline="0" dirty="0"/>
              <a:t>/</a:t>
            </a:r>
            <a:r>
              <a:rPr lang="en-GB" baseline="0" dirty="0" err="1"/>
              <a:t>Konsistenz</a:t>
            </a:r>
            <a:r>
              <a:rPr lang="en-GB" baseline="0" dirty="0"/>
              <a:t> </a:t>
            </a:r>
            <a:r>
              <a:rPr lang="en-GB" baseline="0" dirty="0" err="1"/>
              <a:t>erreicht</a:t>
            </a:r>
            <a:r>
              <a:rPr lang="en-GB" baseline="0" dirty="0"/>
              <a:t>; </a:t>
            </a:r>
            <a:r>
              <a:rPr lang="en-GB" baseline="0" dirty="0" err="1"/>
              <a:t>Schnelldurchlauf</a:t>
            </a:r>
            <a:r>
              <a:rPr lang="en-GB" baseline="0" dirty="0"/>
              <a:t> &gt; </a:t>
            </a:r>
            <a:r>
              <a:rPr lang="en-GB" baseline="0" dirty="0" err="1"/>
              <a:t>jetzt</a:t>
            </a:r>
            <a:r>
              <a:rPr lang="en-GB" baseline="0" dirty="0"/>
              <a:t> die </a:t>
            </a:r>
            <a:r>
              <a:rPr lang="en-GB" baseline="0" dirty="0" err="1"/>
              <a:t>Zahlen</a:t>
            </a:r>
            <a:r>
              <a:rPr lang="en-GB" baseline="0" dirty="0"/>
              <a:t> </a:t>
            </a:r>
            <a:r>
              <a:rPr lang="en-GB" baseline="0" dirty="0" err="1"/>
              <a:t>zum</a:t>
            </a:r>
            <a:r>
              <a:rPr lang="en-GB" baseline="0" dirty="0"/>
              <a:t> </a:t>
            </a:r>
            <a:r>
              <a:rPr lang="en-GB" baseline="0" dirty="0" err="1"/>
              <a:t>ersten</a:t>
            </a:r>
            <a:r>
              <a:rPr lang="en-GB" baseline="0" dirty="0"/>
              <a:t> Winter.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CF728E-3972-41EB-B85A-E383D3993BCC}" type="slidenum">
              <a:rPr kumimoji="0" lang="x-non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x-non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39624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Das </a:t>
            </a:r>
            <a:r>
              <a:rPr lang="en-GB" dirty="0" err="1"/>
              <a:t>ist</a:t>
            </a:r>
            <a:r>
              <a:rPr lang="en-GB" dirty="0"/>
              <a:t> der </a:t>
            </a:r>
            <a:r>
              <a:rPr lang="en-GB" dirty="0" err="1"/>
              <a:t>Rückblick</a:t>
            </a:r>
            <a:r>
              <a:rPr lang="en-GB" dirty="0"/>
              <a:t> </a:t>
            </a:r>
            <a:r>
              <a:rPr lang="en-GB" dirty="0" err="1"/>
              <a:t>über</a:t>
            </a:r>
            <a:r>
              <a:rPr lang="en-GB" dirty="0"/>
              <a:t> die </a:t>
            </a:r>
            <a:r>
              <a:rPr lang="en-GB" dirty="0" err="1"/>
              <a:t>Warnsaison</a:t>
            </a:r>
            <a:r>
              <a:rPr lang="en-GB" baseline="0" dirty="0"/>
              <a:t> 2018-2019: </a:t>
            </a:r>
            <a:r>
              <a:rPr lang="en-GB" baseline="0" dirty="0" err="1"/>
              <a:t>Homogenes</a:t>
            </a:r>
            <a:r>
              <a:rPr lang="en-GB" baseline="0" dirty="0"/>
              <a:t> </a:t>
            </a:r>
            <a:r>
              <a:rPr lang="en-GB" baseline="0" dirty="0" err="1"/>
              <a:t>Bild</a:t>
            </a:r>
            <a:r>
              <a:rPr lang="en-GB" baseline="0" dirty="0"/>
              <a:t>; </a:t>
            </a:r>
            <a:r>
              <a:rPr lang="en-GB" baseline="0" dirty="0" err="1"/>
              <a:t>Häufig</a:t>
            </a:r>
            <a:r>
              <a:rPr lang="en-GB" baseline="0" dirty="0"/>
              <a:t> </a:t>
            </a:r>
            <a:r>
              <a:rPr lang="en-GB" baseline="0" dirty="0" err="1"/>
              <a:t>gleiche</a:t>
            </a:r>
            <a:r>
              <a:rPr lang="en-GB" baseline="0" dirty="0"/>
              <a:t> </a:t>
            </a:r>
            <a:r>
              <a:rPr lang="en-GB" baseline="0" dirty="0" err="1"/>
              <a:t>Beurteilung</a:t>
            </a:r>
            <a:r>
              <a:rPr lang="en-GB" baseline="0" dirty="0"/>
              <a:t> </a:t>
            </a:r>
            <a:r>
              <a:rPr lang="en-GB" baseline="0" dirty="0" err="1"/>
              <a:t>über</a:t>
            </a:r>
            <a:r>
              <a:rPr lang="en-GB" baseline="0" dirty="0"/>
              <a:t> die </a:t>
            </a:r>
            <a:r>
              <a:rPr lang="en-GB" baseline="0" dirty="0" err="1"/>
              <a:t>Grenzen</a:t>
            </a:r>
            <a:r>
              <a:rPr lang="en-GB" baseline="0" dirty="0"/>
              <a:t>; </a:t>
            </a:r>
            <a:r>
              <a:rPr lang="en-GB" baseline="0" dirty="0" err="1"/>
              <a:t>Ziel</a:t>
            </a:r>
            <a:r>
              <a:rPr lang="en-GB" baseline="0" dirty="0"/>
              <a:t> der </a:t>
            </a:r>
            <a:r>
              <a:rPr lang="en-GB" baseline="0" dirty="0" err="1"/>
              <a:t>Einheitlichkeit</a:t>
            </a:r>
            <a:r>
              <a:rPr lang="en-GB" baseline="0" dirty="0"/>
              <a:t>/</a:t>
            </a:r>
            <a:r>
              <a:rPr lang="en-GB" baseline="0" dirty="0" err="1"/>
              <a:t>Konsistenz</a:t>
            </a:r>
            <a:r>
              <a:rPr lang="en-GB" baseline="0" dirty="0"/>
              <a:t> </a:t>
            </a:r>
            <a:r>
              <a:rPr lang="en-GB" baseline="0" dirty="0" err="1"/>
              <a:t>erreicht</a:t>
            </a:r>
            <a:r>
              <a:rPr lang="en-GB" baseline="0" dirty="0"/>
              <a:t>; </a:t>
            </a:r>
            <a:r>
              <a:rPr lang="en-GB" baseline="0" dirty="0" err="1"/>
              <a:t>Schnelldurchlauf</a:t>
            </a:r>
            <a:r>
              <a:rPr lang="en-GB" baseline="0" dirty="0"/>
              <a:t> &gt; </a:t>
            </a:r>
            <a:r>
              <a:rPr lang="en-GB" baseline="0" dirty="0" err="1"/>
              <a:t>jetzt</a:t>
            </a:r>
            <a:r>
              <a:rPr lang="en-GB" baseline="0" dirty="0"/>
              <a:t> die </a:t>
            </a:r>
            <a:r>
              <a:rPr lang="en-GB" baseline="0" dirty="0" err="1"/>
              <a:t>Zahlen</a:t>
            </a:r>
            <a:r>
              <a:rPr lang="en-GB" baseline="0" dirty="0"/>
              <a:t> </a:t>
            </a:r>
            <a:r>
              <a:rPr lang="en-GB" baseline="0" dirty="0" err="1"/>
              <a:t>zum</a:t>
            </a:r>
            <a:r>
              <a:rPr lang="en-GB" baseline="0" dirty="0"/>
              <a:t> </a:t>
            </a:r>
            <a:r>
              <a:rPr lang="en-GB" baseline="0" dirty="0" err="1"/>
              <a:t>ersten</a:t>
            </a:r>
            <a:r>
              <a:rPr lang="en-GB" baseline="0" dirty="0"/>
              <a:t> Winter.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CF728E-3972-41EB-B85A-E383D3993BCC}" type="slidenum">
              <a:rPr kumimoji="0" lang="x-non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x-non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3559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CH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11/3/23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8503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11/3/23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5745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11/3/23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0522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CH"/>
              <a:t>Click to edit Master subtitle style</a:t>
            </a:r>
            <a:endParaRPr lang="en-GB"/>
          </a:p>
        </p:txBody>
      </p:sp>
      <p:pic>
        <p:nvPicPr>
          <p:cNvPr id="7" name="Picture 6" descr="Bulletin20800.pn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96250" y="482391"/>
            <a:ext cx="1866451" cy="839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8121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ulletin20800.pn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4474" y="205980"/>
            <a:ext cx="936000" cy="665151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070474" y="131269"/>
            <a:ext cx="7834194" cy="674222"/>
          </a:xfrm>
        </p:spPr>
        <p:txBody>
          <a:bodyPr/>
          <a:lstStyle>
            <a:lvl1pPr>
              <a:defRPr>
                <a:solidFill>
                  <a:srgbClr val="404A4B"/>
                </a:solidFill>
              </a:defRPr>
            </a:lvl1pPr>
          </a:lstStyle>
          <a:p>
            <a:r>
              <a:rPr lang="de-CH" dirty="0"/>
              <a:t>Click </a:t>
            </a:r>
            <a:r>
              <a:rPr lang="de-CH" dirty="0" err="1"/>
              <a:t>to</a:t>
            </a:r>
            <a:r>
              <a:rPr lang="de-CH" dirty="0"/>
              <a:t> </a:t>
            </a:r>
            <a:r>
              <a:rPr lang="de-CH" dirty="0" err="1"/>
              <a:t>edit</a:t>
            </a:r>
            <a:r>
              <a:rPr lang="de-CH" dirty="0"/>
              <a:t> Master title style</a:t>
            </a:r>
            <a:endParaRPr lang="en-GB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939969"/>
            <a:ext cx="9144000" cy="0"/>
          </a:xfrm>
          <a:prstGeom prst="line">
            <a:avLst/>
          </a:prstGeom>
          <a:ln w="6350">
            <a:solidFill>
              <a:srgbClr val="404A4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261471" y="1098176"/>
            <a:ext cx="8628256" cy="3741681"/>
          </a:xfrm>
        </p:spPr>
        <p:txBody>
          <a:bodyPr>
            <a:normAutofit/>
          </a:bodyPr>
          <a:lstStyle>
            <a:lvl1pPr marL="355600" indent="-355600">
              <a:defRPr sz="2800">
                <a:solidFill>
                  <a:srgbClr val="404A4B"/>
                </a:solidFill>
              </a:defRPr>
            </a:lvl1pPr>
            <a:lvl2pPr>
              <a:defRPr sz="2400">
                <a:solidFill>
                  <a:srgbClr val="404A4B"/>
                </a:solidFill>
              </a:defRPr>
            </a:lvl2pPr>
            <a:lvl3pPr>
              <a:defRPr sz="2000">
                <a:solidFill>
                  <a:srgbClr val="404A4B"/>
                </a:solidFill>
              </a:defRPr>
            </a:lvl3pPr>
            <a:lvl4pPr>
              <a:defRPr sz="1800">
                <a:solidFill>
                  <a:srgbClr val="404A4B"/>
                </a:solidFill>
              </a:defRPr>
            </a:lvl4pPr>
            <a:lvl5pPr>
              <a:defRPr sz="1800">
                <a:solidFill>
                  <a:srgbClr val="404A4B"/>
                </a:solidFill>
              </a:defRPr>
            </a:lvl5pPr>
          </a:lstStyle>
          <a:p>
            <a:pPr lvl="0"/>
            <a:r>
              <a:rPr lang="de-CH" dirty="0"/>
              <a:t>Click </a:t>
            </a:r>
            <a:r>
              <a:rPr lang="de-CH" dirty="0" err="1"/>
              <a:t>to</a:t>
            </a:r>
            <a:r>
              <a:rPr lang="de-CH" dirty="0"/>
              <a:t> </a:t>
            </a:r>
            <a:r>
              <a:rPr lang="de-CH" dirty="0" err="1"/>
              <a:t>edit</a:t>
            </a:r>
            <a:r>
              <a:rPr lang="de-CH" dirty="0"/>
              <a:t> Master </a:t>
            </a:r>
            <a:r>
              <a:rPr lang="de-CH" dirty="0" err="1"/>
              <a:t>text</a:t>
            </a:r>
            <a:r>
              <a:rPr lang="de-CH" dirty="0"/>
              <a:t> </a:t>
            </a:r>
            <a:r>
              <a:rPr lang="de-CH" dirty="0" err="1"/>
              <a:t>styles</a:t>
            </a:r>
            <a:endParaRPr lang="de-CH" dirty="0"/>
          </a:p>
          <a:p>
            <a:pPr lvl="1"/>
            <a:r>
              <a:rPr lang="de-CH" dirty="0"/>
              <a:t>Second </a:t>
            </a:r>
            <a:r>
              <a:rPr lang="de-CH" dirty="0" err="1"/>
              <a:t>level</a:t>
            </a:r>
            <a:endParaRPr lang="de-CH" dirty="0"/>
          </a:p>
          <a:p>
            <a:pPr lvl="2"/>
            <a:r>
              <a:rPr lang="de-CH" dirty="0"/>
              <a:t>Third </a:t>
            </a:r>
            <a:r>
              <a:rPr lang="de-CH" dirty="0" err="1"/>
              <a:t>level</a:t>
            </a:r>
            <a:endParaRPr lang="de-CH" dirty="0"/>
          </a:p>
          <a:p>
            <a:pPr lvl="3"/>
            <a:r>
              <a:rPr lang="de-CH" dirty="0" err="1"/>
              <a:t>Fourth</a:t>
            </a:r>
            <a:r>
              <a:rPr lang="de-CH" dirty="0"/>
              <a:t> </a:t>
            </a:r>
            <a:r>
              <a:rPr lang="de-CH" dirty="0" err="1"/>
              <a:t>level</a:t>
            </a:r>
            <a:endParaRPr lang="de-CH" dirty="0"/>
          </a:p>
          <a:p>
            <a:pPr lvl="4"/>
            <a:r>
              <a:rPr lang="de-CH" dirty="0" err="1"/>
              <a:t>Fifth</a:t>
            </a:r>
            <a:r>
              <a:rPr lang="de-CH" dirty="0"/>
              <a:t> </a:t>
            </a:r>
            <a:r>
              <a:rPr lang="de-CH" dirty="0" err="1"/>
              <a:t>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6976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11/3/23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676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11/3/23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013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11/3/23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8957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11/3/23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3999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11/3/23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0263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11/3/23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8888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11/3/23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3150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11/3/23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510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9A34A-08BD-6A49-A069-EF927C959684}" type="datetimeFigureOut">
              <a:rPr lang="en-US" smtClean="0"/>
              <a:t>11/3/23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7828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867" y="205979"/>
            <a:ext cx="8636859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AT" noProof="0" dirty="0"/>
              <a:t>Click </a:t>
            </a:r>
            <a:r>
              <a:rPr lang="de-AT" noProof="0" dirty="0" err="1"/>
              <a:t>to</a:t>
            </a:r>
            <a:r>
              <a:rPr lang="de-AT" noProof="0" dirty="0"/>
              <a:t> </a:t>
            </a:r>
            <a:r>
              <a:rPr lang="de-AT" noProof="0" dirty="0" err="1"/>
              <a:t>edit</a:t>
            </a:r>
            <a:r>
              <a:rPr lang="de-AT" noProof="0" dirty="0"/>
              <a:t>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2867" y="1200150"/>
            <a:ext cx="8636859" cy="37059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AT" noProof="0" dirty="0"/>
              <a:t>Click </a:t>
            </a:r>
            <a:r>
              <a:rPr lang="de-AT" noProof="0" dirty="0" err="1"/>
              <a:t>to</a:t>
            </a:r>
            <a:r>
              <a:rPr lang="de-AT" noProof="0" dirty="0"/>
              <a:t> </a:t>
            </a:r>
            <a:r>
              <a:rPr lang="de-AT" noProof="0" dirty="0" err="1"/>
              <a:t>edit</a:t>
            </a:r>
            <a:r>
              <a:rPr lang="de-AT" noProof="0" dirty="0"/>
              <a:t> Master </a:t>
            </a:r>
            <a:r>
              <a:rPr lang="de-AT" noProof="0" dirty="0" err="1"/>
              <a:t>text</a:t>
            </a:r>
            <a:r>
              <a:rPr lang="de-AT" noProof="0" dirty="0"/>
              <a:t> </a:t>
            </a:r>
            <a:r>
              <a:rPr lang="de-AT" noProof="0" dirty="0" err="1"/>
              <a:t>styles</a:t>
            </a:r>
            <a:endParaRPr lang="de-AT" noProof="0" dirty="0"/>
          </a:p>
          <a:p>
            <a:pPr lvl="1"/>
            <a:r>
              <a:rPr lang="de-AT" noProof="0" dirty="0"/>
              <a:t>Second </a:t>
            </a:r>
            <a:r>
              <a:rPr lang="de-AT" noProof="0" dirty="0" err="1"/>
              <a:t>level</a:t>
            </a:r>
            <a:endParaRPr lang="de-AT" noProof="0" dirty="0"/>
          </a:p>
          <a:p>
            <a:pPr lvl="2"/>
            <a:r>
              <a:rPr lang="de-AT" noProof="0" dirty="0"/>
              <a:t>Third </a:t>
            </a:r>
            <a:r>
              <a:rPr lang="de-AT" noProof="0" dirty="0" err="1"/>
              <a:t>level</a:t>
            </a:r>
            <a:endParaRPr lang="de-AT" noProof="0" dirty="0"/>
          </a:p>
          <a:p>
            <a:pPr lvl="3"/>
            <a:r>
              <a:rPr lang="de-AT" noProof="0" dirty="0" err="1"/>
              <a:t>Fourth</a:t>
            </a:r>
            <a:r>
              <a:rPr lang="de-AT" noProof="0" dirty="0"/>
              <a:t> </a:t>
            </a:r>
            <a:r>
              <a:rPr lang="de-AT" noProof="0" dirty="0" err="1"/>
              <a:t>level</a:t>
            </a:r>
            <a:endParaRPr lang="de-AT" noProof="0" dirty="0"/>
          </a:p>
          <a:p>
            <a:pPr lvl="4"/>
            <a:r>
              <a:rPr lang="de-AT" noProof="0" dirty="0" err="1"/>
              <a:t>Fifth</a:t>
            </a:r>
            <a:r>
              <a:rPr lang="de-AT" noProof="0" dirty="0"/>
              <a:t> </a:t>
            </a:r>
            <a:r>
              <a:rPr lang="de-AT" noProof="0" dirty="0" err="1"/>
              <a:t>level</a:t>
            </a:r>
            <a:endParaRPr lang="de-AT" noProof="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0"/>
            <a:ext cx="9144000" cy="36000"/>
            <a:chOff x="184149" y="1273174"/>
            <a:chExt cx="9144000" cy="36000"/>
          </a:xfrm>
        </p:grpSpPr>
        <p:sp>
          <p:nvSpPr>
            <p:cNvPr id="8" name="Rectangle 7"/>
            <p:cNvSpPr/>
            <p:nvPr userDrawn="1"/>
          </p:nvSpPr>
          <p:spPr>
            <a:xfrm>
              <a:off x="2012949" y="1273174"/>
              <a:ext cx="1828800" cy="36000"/>
            </a:xfrm>
            <a:prstGeom prst="rect">
              <a:avLst/>
            </a:prstGeom>
            <a:solidFill>
              <a:srgbClr val="FFFF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184149" y="1273174"/>
              <a:ext cx="1828800" cy="36000"/>
            </a:xfrm>
            <a:prstGeom prst="rect">
              <a:avLst/>
            </a:prstGeom>
            <a:solidFill>
              <a:srgbClr val="C3FF5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3841749" y="1273174"/>
              <a:ext cx="1828800" cy="36000"/>
            </a:xfrm>
            <a:prstGeom prst="rect">
              <a:avLst/>
            </a:prstGeom>
            <a:solidFill>
              <a:srgbClr val="FD860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5670549" y="1273174"/>
              <a:ext cx="1828800" cy="36000"/>
            </a:xfrm>
            <a:prstGeom prst="rect">
              <a:avLst/>
            </a:prstGeom>
            <a:solidFill>
              <a:srgbClr val="FC010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7499349" y="1273174"/>
              <a:ext cx="1828800" cy="36000"/>
            </a:xfrm>
            <a:prstGeom prst="rect">
              <a:avLst/>
            </a:prstGeom>
            <a:solidFill>
              <a:srgbClr val="1C98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82230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rgbClr val="404A4B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404A4B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404A4B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404A4B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404A4B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404A4B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Das </a:t>
            </a:r>
            <a:r>
              <a:rPr lang="en-GB" dirty="0" err="1"/>
              <a:t>Projekt</a:t>
            </a:r>
            <a:r>
              <a:rPr lang="en-GB" dirty="0"/>
              <a:t> ALBINA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 descr="CartoonSkifahrer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44000" cy="51435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369" y="4229100"/>
            <a:ext cx="5852692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err="1">
                <a:solidFill>
                  <a:schemeClr val="bg1"/>
                </a:solidFill>
                <a:latin typeface="Arial"/>
                <a:cs typeface="Arial"/>
              </a:rPr>
              <a:t>Euregio-Lawinenreport</a:t>
            </a:r>
            <a:r>
              <a:rPr lang="en-GB" sz="1400" dirty="0">
                <a:solidFill>
                  <a:schemeClr val="bg1"/>
                </a:solidFill>
                <a:latin typeface="Arial"/>
                <a:cs typeface="Arial"/>
              </a:rPr>
              <a:t> | </a:t>
            </a:r>
            <a:r>
              <a:rPr lang="en-GB" sz="1400" dirty="0" err="1">
                <a:solidFill>
                  <a:schemeClr val="bg1"/>
                </a:solidFill>
                <a:latin typeface="Arial"/>
                <a:cs typeface="Arial"/>
              </a:rPr>
              <a:t>Bollettino</a:t>
            </a:r>
            <a:r>
              <a:rPr lang="en-GB" sz="14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GB" sz="1400" dirty="0" err="1">
                <a:solidFill>
                  <a:schemeClr val="bg1"/>
                </a:solidFill>
                <a:latin typeface="Arial"/>
                <a:cs typeface="Arial"/>
              </a:rPr>
              <a:t>Valanghe</a:t>
            </a:r>
            <a:r>
              <a:rPr lang="en-GB" sz="14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GB" sz="1400" dirty="0" err="1">
                <a:solidFill>
                  <a:schemeClr val="bg1"/>
                </a:solidFill>
                <a:latin typeface="Arial"/>
                <a:cs typeface="Arial"/>
              </a:rPr>
              <a:t>dell’Euregio</a:t>
            </a:r>
            <a:endParaRPr lang="en-GB" sz="1400" dirty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sz="1400" dirty="0">
                <a:solidFill>
                  <a:schemeClr val="bg1"/>
                </a:solidFill>
                <a:latin typeface="Arial"/>
                <a:cs typeface="Arial"/>
              </a:rPr>
              <a:t>06.11.2023</a:t>
            </a:r>
          </a:p>
          <a:p>
            <a:r>
              <a:rPr lang="en-GB" sz="2400" dirty="0">
                <a:solidFill>
                  <a:schemeClr val="bg1"/>
                </a:solidFill>
                <a:latin typeface="Arial"/>
                <a:cs typeface="Arial"/>
              </a:rPr>
              <a:t>Meeting Warner*</a:t>
            </a:r>
            <a:r>
              <a:rPr lang="en-GB" sz="2400" dirty="0" err="1">
                <a:solidFill>
                  <a:schemeClr val="bg1"/>
                </a:solidFill>
                <a:latin typeface="Arial"/>
                <a:cs typeface="Arial"/>
              </a:rPr>
              <a:t>innen</a:t>
            </a:r>
            <a:r>
              <a:rPr lang="en-GB" sz="2400" dirty="0">
                <a:solidFill>
                  <a:schemeClr val="bg1"/>
                </a:solidFill>
                <a:latin typeface="Arial"/>
                <a:cs typeface="Arial"/>
              </a:rPr>
              <a:t> | </a:t>
            </a:r>
            <a:r>
              <a:rPr lang="en-GB" sz="2400" dirty="0" err="1">
                <a:solidFill>
                  <a:schemeClr val="bg1"/>
                </a:solidFill>
                <a:latin typeface="Arial"/>
                <a:cs typeface="Arial"/>
              </a:rPr>
              <a:t>Incontro</a:t>
            </a:r>
            <a:r>
              <a:rPr lang="en-GB" sz="24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Arial"/>
                <a:cs typeface="Arial"/>
              </a:rPr>
              <a:t>previsori</a:t>
            </a:r>
            <a:endParaRPr lang="en-GB" sz="24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02641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Winter 2022-2023 | </a:t>
            </a:r>
            <a:r>
              <a:rPr lang="en-GB" dirty="0" err="1"/>
              <a:t>Inverno</a:t>
            </a:r>
            <a:r>
              <a:rPr lang="en-GB" dirty="0"/>
              <a:t> 2022-2023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9385"/>
            <a:ext cx="91440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4858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002" y="0"/>
            <a:ext cx="42862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6524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Winter 2022-2023 | </a:t>
            </a:r>
            <a:r>
              <a:rPr lang="en-GB" dirty="0" err="1"/>
              <a:t>Inverno</a:t>
            </a:r>
            <a:r>
              <a:rPr lang="en-GB" dirty="0"/>
              <a:t> 2022-2023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A4D832F-C9C5-FB40-8C7B-B831C038B22B}"/>
              </a:ext>
            </a:extLst>
          </p:cNvPr>
          <p:cNvSpPr txBox="1">
            <a:spLocks/>
          </p:cNvSpPr>
          <p:nvPr/>
        </p:nvSpPr>
        <p:spPr>
          <a:xfrm>
            <a:off x="413872" y="1250576"/>
            <a:ext cx="4166750" cy="37416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55600" indent="-355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5591" indent="-355591" defTabSz="457189">
              <a:lnSpc>
                <a:spcPct val="80000"/>
              </a:lnSpc>
            </a:pPr>
            <a:r>
              <a:rPr lang="de-AT" sz="2200" dirty="0">
                <a:latin typeface="Calibri"/>
              </a:rPr>
              <a:t>Wieder einmal ein normaler Start in die Warnsaison (07.12.2022) </a:t>
            </a:r>
          </a:p>
          <a:p>
            <a:pPr marL="355591" indent="-355591" defTabSz="457189">
              <a:lnSpc>
                <a:spcPct val="80000"/>
              </a:lnSpc>
            </a:pPr>
            <a:r>
              <a:rPr lang="de-AT" sz="2200" b="1" dirty="0">
                <a:latin typeface="Calibri"/>
              </a:rPr>
              <a:t>146 Tage</a:t>
            </a:r>
            <a:r>
              <a:rPr lang="de-AT" sz="2200" dirty="0">
                <a:latin typeface="Calibri"/>
              </a:rPr>
              <a:t> kontinuierlich mit täglicher Lawinenvorhersage </a:t>
            </a:r>
          </a:p>
          <a:p>
            <a:pPr marL="355591" indent="-355591" defTabSz="457189">
              <a:lnSpc>
                <a:spcPct val="80000"/>
              </a:lnSpc>
            </a:pPr>
            <a:r>
              <a:rPr lang="de-AT" sz="2200" dirty="0">
                <a:latin typeface="Calibri"/>
              </a:rPr>
              <a:t>Total </a:t>
            </a:r>
            <a:r>
              <a:rPr lang="de-AT" sz="2200" b="1" dirty="0">
                <a:latin typeface="Calibri"/>
              </a:rPr>
              <a:t>708</a:t>
            </a:r>
            <a:r>
              <a:rPr lang="de-AT" sz="2200" dirty="0">
                <a:latin typeface="Calibri"/>
              </a:rPr>
              <a:t> eingeschätzte Warnregionen</a:t>
            </a:r>
          </a:p>
          <a:p>
            <a:pPr marL="355591" indent="-355591" defTabSz="457189">
              <a:lnSpc>
                <a:spcPct val="80000"/>
              </a:lnSpc>
            </a:pPr>
            <a:r>
              <a:rPr lang="de-AT" sz="2200" dirty="0">
                <a:latin typeface="Calibri"/>
              </a:rPr>
              <a:t>Im </a:t>
            </a:r>
            <a:r>
              <a:rPr lang="de-AT" sz="2200" b="1" dirty="0">
                <a:latin typeface="Calibri"/>
              </a:rPr>
              <a:t>Median 5 Warnregionen</a:t>
            </a:r>
            <a:r>
              <a:rPr lang="de-AT" sz="2200" dirty="0">
                <a:latin typeface="Calibri"/>
              </a:rPr>
              <a:t> pro Tag innerhalb der </a:t>
            </a:r>
            <a:r>
              <a:rPr lang="de-AT" sz="2200" dirty="0" err="1">
                <a:latin typeface="Calibri"/>
              </a:rPr>
              <a:t>Euregio</a:t>
            </a:r>
            <a:r>
              <a:rPr lang="de-AT" sz="2200" dirty="0">
                <a:latin typeface="Calibri"/>
              </a:rPr>
              <a:t> </a:t>
            </a:r>
            <a:br>
              <a:rPr lang="de-AT" sz="2200" dirty="0">
                <a:latin typeface="Calibri"/>
              </a:rPr>
            </a:br>
            <a:r>
              <a:rPr lang="de-AT" sz="2200" dirty="0">
                <a:latin typeface="Calibri"/>
              </a:rPr>
              <a:t>(Max: 9)</a:t>
            </a:r>
          </a:p>
          <a:p>
            <a:pPr marL="355591" indent="-355591" defTabSz="457189">
              <a:lnSpc>
                <a:spcPct val="80000"/>
              </a:lnSpc>
            </a:pPr>
            <a:r>
              <a:rPr lang="de-AT" sz="2200" b="1" dirty="0">
                <a:latin typeface="Calibri"/>
              </a:rPr>
              <a:t>13 Tage </a:t>
            </a:r>
            <a:r>
              <a:rPr lang="de-AT" sz="2200" dirty="0">
                <a:latin typeface="Calibri"/>
              </a:rPr>
              <a:t>zur gemeinsamen Fortbildung (6 virtuelle, 7 </a:t>
            </a:r>
            <a:r>
              <a:rPr lang="de-AT" sz="2200" dirty="0" err="1">
                <a:latin typeface="Calibri"/>
              </a:rPr>
              <a:t>Feldtage</a:t>
            </a:r>
            <a:r>
              <a:rPr lang="de-AT" sz="2200" dirty="0">
                <a:latin typeface="Calibri"/>
              </a:rPr>
              <a:t>)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1D361AF-3D8E-C84E-8C66-C7E92656FF18}"/>
              </a:ext>
            </a:extLst>
          </p:cNvPr>
          <p:cNvSpPr txBox="1">
            <a:spLocks/>
          </p:cNvSpPr>
          <p:nvPr/>
        </p:nvSpPr>
        <p:spPr>
          <a:xfrm>
            <a:off x="4782399" y="1241938"/>
            <a:ext cx="4361602" cy="37416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55600" indent="-355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5591" indent="-355591" defTabSz="457189">
              <a:lnSpc>
                <a:spcPct val="80000"/>
              </a:lnSpc>
            </a:pPr>
            <a:r>
              <a:rPr lang="it-IT" sz="2200" dirty="0">
                <a:latin typeface="Calibri"/>
              </a:rPr>
              <a:t>Un altro inizio normale della stagione invernale </a:t>
            </a:r>
            <a:br>
              <a:rPr lang="it-IT" sz="2200" dirty="0">
                <a:latin typeface="Calibri"/>
              </a:rPr>
            </a:br>
            <a:r>
              <a:rPr lang="it-IT" sz="2200" dirty="0">
                <a:latin typeface="Calibri"/>
              </a:rPr>
              <a:t>(</a:t>
            </a:r>
            <a:r>
              <a:rPr lang="de-AT" sz="2200" dirty="0">
                <a:latin typeface="Calibri"/>
              </a:rPr>
              <a:t>07.12.2022</a:t>
            </a:r>
            <a:r>
              <a:rPr lang="it-IT" sz="2200" dirty="0">
                <a:latin typeface="Calibri"/>
              </a:rPr>
              <a:t>)</a:t>
            </a:r>
          </a:p>
          <a:p>
            <a:pPr marL="355591" indent="-355591" defTabSz="457189">
              <a:lnSpc>
                <a:spcPct val="80000"/>
              </a:lnSpc>
            </a:pPr>
            <a:r>
              <a:rPr lang="it-IT" sz="2200" b="1" dirty="0">
                <a:latin typeface="Calibri"/>
              </a:rPr>
              <a:t>146 giorni </a:t>
            </a:r>
            <a:r>
              <a:rPr lang="it-IT" sz="2200" dirty="0">
                <a:latin typeface="Calibri"/>
              </a:rPr>
              <a:t>ininterrotti con previsione valanghe giornaliera </a:t>
            </a:r>
          </a:p>
          <a:p>
            <a:pPr marL="355591" indent="-355591" defTabSz="457189">
              <a:lnSpc>
                <a:spcPct val="80000"/>
              </a:lnSpc>
            </a:pPr>
            <a:r>
              <a:rPr lang="it-IT" sz="2200" dirty="0">
                <a:latin typeface="Calibri"/>
              </a:rPr>
              <a:t>Totale </a:t>
            </a:r>
            <a:r>
              <a:rPr lang="it-IT" sz="2200" b="1" dirty="0">
                <a:latin typeface="Calibri"/>
              </a:rPr>
              <a:t>708</a:t>
            </a:r>
            <a:r>
              <a:rPr lang="it-IT" sz="2200" dirty="0">
                <a:latin typeface="Calibri"/>
              </a:rPr>
              <a:t> regioni di pericolo valanghe valutate </a:t>
            </a:r>
          </a:p>
          <a:p>
            <a:pPr marL="355591" indent="-355591" defTabSz="457189">
              <a:lnSpc>
                <a:spcPct val="80000"/>
              </a:lnSpc>
            </a:pPr>
            <a:r>
              <a:rPr lang="it-IT" sz="2200" b="1" dirty="0">
                <a:latin typeface="Calibri"/>
              </a:rPr>
              <a:t>Nella mediana 5 regioni congiunte</a:t>
            </a:r>
            <a:r>
              <a:rPr lang="it-IT" sz="2200" dirty="0">
                <a:latin typeface="Calibri"/>
              </a:rPr>
              <a:t> al giorno nell'Euregio (Max: 9)</a:t>
            </a:r>
          </a:p>
          <a:p>
            <a:pPr marL="355591" indent="-355591" defTabSz="457189">
              <a:lnSpc>
                <a:spcPct val="80000"/>
              </a:lnSpc>
            </a:pPr>
            <a:r>
              <a:rPr lang="it-IT" sz="2200" b="1" dirty="0">
                <a:latin typeface="Calibri"/>
              </a:rPr>
              <a:t>13 giorni </a:t>
            </a:r>
            <a:r>
              <a:rPr lang="it-IT" sz="2200" dirty="0">
                <a:latin typeface="Calibri"/>
              </a:rPr>
              <a:t>di formazione congiunta (6 virtuali, 7 giorni sul campo)</a:t>
            </a:r>
          </a:p>
        </p:txBody>
      </p:sp>
    </p:spTree>
    <p:extLst>
      <p:ext uri="{BB962C8B-B14F-4D97-AF65-F5344CB8AC3E}">
        <p14:creationId xmlns:p14="http://schemas.microsoft.com/office/powerpoint/2010/main" val="3167269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Winter 2022-2023 | </a:t>
            </a:r>
            <a:r>
              <a:rPr lang="en-GB" dirty="0" err="1"/>
              <a:t>Inverno</a:t>
            </a:r>
            <a:r>
              <a:rPr lang="en-GB" dirty="0"/>
              <a:t> 2022-2023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A4D832F-C9C5-FB40-8C7B-B831C038B22B}"/>
              </a:ext>
            </a:extLst>
          </p:cNvPr>
          <p:cNvSpPr txBox="1">
            <a:spLocks/>
          </p:cNvSpPr>
          <p:nvPr/>
        </p:nvSpPr>
        <p:spPr>
          <a:xfrm>
            <a:off x="413872" y="1250576"/>
            <a:ext cx="4166750" cy="37416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55600" indent="-355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5591" indent="-355591" defTabSz="457189">
              <a:lnSpc>
                <a:spcPct val="80000"/>
              </a:lnSpc>
            </a:pPr>
            <a:r>
              <a:rPr lang="de-AT" sz="2200" b="1" dirty="0">
                <a:latin typeface="Calibri"/>
              </a:rPr>
              <a:t>Tägliches Briefing</a:t>
            </a:r>
            <a:r>
              <a:rPr lang="de-AT" sz="2200" dirty="0">
                <a:latin typeface="Calibri"/>
              </a:rPr>
              <a:t> zwischen </a:t>
            </a:r>
            <a:r>
              <a:rPr lang="de-AT" sz="2200" b="1" dirty="0" err="1">
                <a:latin typeface="Calibri"/>
              </a:rPr>
              <a:t>Ty-Bz-Tn</a:t>
            </a:r>
            <a:r>
              <a:rPr lang="de-AT" sz="2200" dirty="0">
                <a:latin typeface="Calibri"/>
              </a:rPr>
              <a:t>, auch aus dem Gelände</a:t>
            </a:r>
            <a:br>
              <a:rPr lang="de-AT" sz="2200" dirty="0">
                <a:latin typeface="Calibri"/>
              </a:rPr>
            </a:br>
            <a:endParaRPr lang="de-AT" sz="2200" dirty="0">
              <a:latin typeface="Calibri"/>
            </a:endParaRPr>
          </a:p>
          <a:p>
            <a:pPr marL="355591" indent="-355591" defTabSz="457189">
              <a:lnSpc>
                <a:spcPct val="80000"/>
              </a:lnSpc>
            </a:pPr>
            <a:r>
              <a:rPr lang="de-AT" sz="2200" b="1" dirty="0">
                <a:latin typeface="Calibri"/>
              </a:rPr>
              <a:t>Gemeinsames Ende</a:t>
            </a:r>
            <a:r>
              <a:rPr lang="de-AT" sz="2200" dirty="0">
                <a:latin typeface="Calibri"/>
              </a:rPr>
              <a:t> der Warnsaison mit 01.05.2023</a:t>
            </a:r>
          </a:p>
          <a:p>
            <a:pPr marL="355591" indent="-355591" defTabSz="457189">
              <a:lnSpc>
                <a:spcPct val="80000"/>
              </a:lnSpc>
            </a:pPr>
            <a:r>
              <a:rPr lang="de-AT" sz="2200" dirty="0">
                <a:latin typeface="Calibri"/>
              </a:rPr>
              <a:t>An den Randzeiten und während der Saison wieder </a:t>
            </a:r>
            <a:r>
              <a:rPr lang="de-AT" sz="2200" b="1" dirty="0">
                <a:latin typeface="Calibri"/>
              </a:rPr>
              <a:t>rege Blogaktivität</a:t>
            </a:r>
            <a:r>
              <a:rPr lang="de-AT" sz="2200" dirty="0">
                <a:latin typeface="Calibri"/>
              </a:rPr>
              <a:t> (N = 67)</a:t>
            </a:r>
          </a:p>
          <a:p>
            <a:pPr marL="355591" indent="-355591" defTabSz="457189">
              <a:lnSpc>
                <a:spcPct val="80000"/>
              </a:lnSpc>
            </a:pPr>
            <a:endParaRPr lang="de-AT" sz="2200" dirty="0">
              <a:latin typeface="Calibri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1D361AF-3D8E-C84E-8C66-C7E92656FF18}"/>
              </a:ext>
            </a:extLst>
          </p:cNvPr>
          <p:cNvSpPr txBox="1">
            <a:spLocks/>
          </p:cNvSpPr>
          <p:nvPr/>
        </p:nvSpPr>
        <p:spPr>
          <a:xfrm>
            <a:off x="4782399" y="1241938"/>
            <a:ext cx="4361602" cy="37416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55600" indent="-355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5591" indent="-355591" defTabSz="457189">
              <a:lnSpc>
                <a:spcPct val="80000"/>
              </a:lnSpc>
            </a:pPr>
            <a:r>
              <a:rPr lang="it-IT" sz="2200" b="1" dirty="0">
                <a:latin typeface="Calibri"/>
              </a:rPr>
              <a:t>Briefing giornaliero tra Ty-</a:t>
            </a:r>
            <a:r>
              <a:rPr lang="it-IT" sz="2200" b="1" dirty="0" err="1">
                <a:latin typeface="Calibri"/>
              </a:rPr>
              <a:t>Bz</a:t>
            </a:r>
            <a:r>
              <a:rPr lang="it-IT" sz="2200" b="1" dirty="0">
                <a:latin typeface="Calibri"/>
              </a:rPr>
              <a:t>-Tn</a:t>
            </a:r>
            <a:r>
              <a:rPr lang="it-IT" sz="2200" dirty="0">
                <a:latin typeface="Calibri"/>
              </a:rPr>
              <a:t>, anche partecipando da sopraluoghi</a:t>
            </a:r>
          </a:p>
          <a:p>
            <a:pPr marL="355591" indent="-355591" defTabSz="457189">
              <a:lnSpc>
                <a:spcPct val="80000"/>
              </a:lnSpc>
            </a:pPr>
            <a:r>
              <a:rPr lang="it-IT" sz="2200" b="1" dirty="0">
                <a:latin typeface="Calibri"/>
              </a:rPr>
              <a:t>Fine congiunta </a:t>
            </a:r>
            <a:r>
              <a:rPr lang="it-IT" sz="2200" dirty="0">
                <a:latin typeface="Calibri"/>
              </a:rPr>
              <a:t>della stagione di previsione con il </a:t>
            </a:r>
            <a:r>
              <a:rPr lang="de-AT" sz="2200" dirty="0">
                <a:latin typeface="Calibri"/>
              </a:rPr>
              <a:t>01.05.202</a:t>
            </a:r>
            <a:r>
              <a:rPr lang="de-DE" sz="2200" dirty="0">
                <a:latin typeface="Calibri"/>
              </a:rPr>
              <a:t>3</a:t>
            </a:r>
            <a:endParaRPr lang="it-IT" sz="2200" dirty="0">
              <a:latin typeface="Calibri"/>
            </a:endParaRPr>
          </a:p>
          <a:p>
            <a:pPr marL="355591" indent="-355591" defTabSz="457189">
              <a:lnSpc>
                <a:spcPct val="80000"/>
              </a:lnSpc>
            </a:pPr>
            <a:r>
              <a:rPr lang="it-IT" sz="2200" dirty="0">
                <a:latin typeface="Calibri"/>
              </a:rPr>
              <a:t>Ai margine della stagione e durante la stagione </a:t>
            </a:r>
            <a:r>
              <a:rPr lang="it-IT" sz="2200" b="1" dirty="0">
                <a:latin typeface="Calibri"/>
              </a:rPr>
              <a:t>vivace attività di blog </a:t>
            </a:r>
            <a:r>
              <a:rPr lang="de-AT" sz="2200" dirty="0">
                <a:latin typeface="Calibri"/>
              </a:rPr>
              <a:t>(N = 67)</a:t>
            </a:r>
          </a:p>
        </p:txBody>
      </p:sp>
    </p:spTree>
    <p:extLst>
      <p:ext uri="{BB962C8B-B14F-4D97-AF65-F5344CB8AC3E}">
        <p14:creationId xmlns:p14="http://schemas.microsoft.com/office/powerpoint/2010/main" val="3237961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DABF0-BEF9-AB47-AF34-B80691CFF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dirty="0"/>
              <a:t>Aktivitäten </a:t>
            </a:r>
            <a:r>
              <a:rPr lang="de-CH" dirty="0" err="1"/>
              <a:t>Warnteam</a:t>
            </a:r>
            <a:r>
              <a:rPr lang="de-CH" dirty="0"/>
              <a:t>| </a:t>
            </a:r>
            <a:r>
              <a:rPr lang="de-CH" dirty="0" err="1"/>
              <a:t>Attività</a:t>
            </a:r>
            <a:r>
              <a:rPr lang="de-CH" dirty="0"/>
              <a:t> </a:t>
            </a:r>
            <a:r>
              <a:rPr lang="de-CH" dirty="0" err="1"/>
              <a:t>previsori</a:t>
            </a:r>
            <a:endParaRPr lang="en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2" y="972132"/>
            <a:ext cx="8229617" cy="4114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5662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08323-16CD-5B4E-84A3-4E13539FC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Warnregionen | micro-zone congiunte</a:t>
            </a:r>
          </a:p>
        </p:txBody>
      </p:sp>
      <p:sp>
        <p:nvSpPr>
          <p:cNvPr id="12" name="AutoShape 2" descr="Bussi, Bussi - Dorfzeitung. Kultur online"/>
          <p:cNvSpPr>
            <a:spLocks noChangeAspect="1" noChangeArrowheads="1"/>
          </p:cNvSpPr>
          <p:nvPr/>
        </p:nvSpPr>
        <p:spPr bwMode="auto">
          <a:xfrm>
            <a:off x="116681" y="-108347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de-AT" sz="1350"/>
          </a:p>
        </p:txBody>
      </p:sp>
      <p:sp>
        <p:nvSpPr>
          <p:cNvPr id="14" name="AutoShape 2" descr="Bussi, Bussi - Dorfzeitung. Kultur online"/>
          <p:cNvSpPr>
            <a:spLocks noChangeAspect="1" noChangeArrowheads="1"/>
          </p:cNvSpPr>
          <p:nvPr/>
        </p:nvSpPr>
        <p:spPr bwMode="auto">
          <a:xfrm>
            <a:off x="1589639" y="-108347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de-AT" sz="135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6975"/>
            <a:ext cx="9144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0380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DABF0-BEF9-AB47-AF34-B80691CFF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/>
              <a:t>Aktivitäten Entwickler | </a:t>
            </a:r>
            <a:r>
              <a:rPr lang="de-CH" dirty="0" err="1"/>
              <a:t>Attività</a:t>
            </a:r>
            <a:r>
              <a:rPr lang="de-CH" dirty="0"/>
              <a:t> </a:t>
            </a:r>
            <a:r>
              <a:rPr lang="de-CH" dirty="0" err="1"/>
              <a:t>sviluppatori</a:t>
            </a:r>
            <a:endParaRPr lang="en-D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1F40545-F4A3-7B44-9161-2EBF4078D5E1}"/>
              </a:ext>
            </a:extLst>
          </p:cNvPr>
          <p:cNvSpPr txBox="1">
            <a:spLocks/>
          </p:cNvSpPr>
          <p:nvPr/>
        </p:nvSpPr>
        <p:spPr>
          <a:xfrm>
            <a:off x="4782399" y="1241938"/>
            <a:ext cx="4361602" cy="15441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55600" indent="-355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5591" indent="-355591" defTabSz="457189">
              <a:lnSpc>
                <a:spcPct val="80000"/>
              </a:lnSpc>
            </a:pPr>
            <a:r>
              <a:rPr lang="de-AT" sz="2200" b="1" dirty="0">
                <a:latin typeface="Calibri"/>
              </a:rPr>
              <a:t>3 Entwickler </a:t>
            </a:r>
            <a:r>
              <a:rPr lang="de-AT" sz="2200" dirty="0">
                <a:latin typeface="Calibri"/>
              </a:rPr>
              <a:t>involviert</a:t>
            </a:r>
          </a:p>
          <a:p>
            <a:pPr marL="355591" indent="-355591" defTabSz="457189">
              <a:lnSpc>
                <a:spcPct val="80000"/>
              </a:lnSpc>
            </a:pPr>
            <a:r>
              <a:rPr lang="de-AT" sz="2200" dirty="0">
                <a:latin typeface="Calibri"/>
              </a:rPr>
              <a:t>Insgesamt </a:t>
            </a:r>
            <a:r>
              <a:rPr lang="de-AT" sz="2200" b="1" dirty="0">
                <a:latin typeface="Calibri"/>
              </a:rPr>
              <a:t>35 Updates </a:t>
            </a:r>
            <a:r>
              <a:rPr lang="de-AT" sz="2200" dirty="0">
                <a:latin typeface="Calibri"/>
              </a:rPr>
              <a:t>während der operativen Wintersaison</a:t>
            </a:r>
          </a:p>
          <a:p>
            <a:pPr marL="355591" indent="-355591" defTabSz="457189">
              <a:lnSpc>
                <a:spcPct val="80000"/>
              </a:lnSpc>
            </a:pPr>
            <a:r>
              <a:rPr lang="de-AT" sz="2200" dirty="0">
                <a:latin typeface="Calibri"/>
              </a:rPr>
              <a:t>Alle </a:t>
            </a:r>
            <a:r>
              <a:rPr lang="de-AT" sz="2200" b="1" dirty="0">
                <a:latin typeface="Calibri"/>
              </a:rPr>
              <a:t>4.2 Tage </a:t>
            </a:r>
            <a:r>
              <a:rPr lang="de-AT" sz="2200" dirty="0">
                <a:latin typeface="Calibri"/>
              </a:rPr>
              <a:t>ein Update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53DA0B-AB30-9A4D-A443-7EE333631943}"/>
              </a:ext>
            </a:extLst>
          </p:cNvPr>
          <p:cNvSpPr txBox="1">
            <a:spLocks/>
          </p:cNvSpPr>
          <p:nvPr/>
        </p:nvSpPr>
        <p:spPr>
          <a:xfrm>
            <a:off x="4782399" y="3014662"/>
            <a:ext cx="4361602" cy="21288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55600" indent="-355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5591" indent="-355591" defTabSz="457189">
              <a:lnSpc>
                <a:spcPct val="80000"/>
              </a:lnSpc>
            </a:pPr>
            <a:r>
              <a:rPr lang="de-AT" sz="2200" b="1" dirty="0">
                <a:latin typeface="Calibri"/>
              </a:rPr>
              <a:t>3 </a:t>
            </a:r>
            <a:r>
              <a:rPr lang="de-AT" sz="2200" b="1" dirty="0" err="1">
                <a:latin typeface="Calibri"/>
              </a:rPr>
              <a:t>sviluppatori</a:t>
            </a:r>
            <a:r>
              <a:rPr lang="de-AT" sz="2200" b="1" dirty="0">
                <a:latin typeface="Calibri"/>
              </a:rPr>
              <a:t> </a:t>
            </a:r>
            <a:r>
              <a:rPr lang="de-AT" sz="2200" dirty="0" err="1">
                <a:latin typeface="Calibri"/>
              </a:rPr>
              <a:t>coinvolti</a:t>
            </a:r>
            <a:endParaRPr lang="de-AT" sz="2200" dirty="0">
              <a:latin typeface="Calibri"/>
            </a:endParaRPr>
          </a:p>
          <a:p>
            <a:pPr marL="355591" indent="-355591" defTabSz="457189">
              <a:lnSpc>
                <a:spcPct val="80000"/>
              </a:lnSpc>
            </a:pPr>
            <a:r>
              <a:rPr lang="de-AT" sz="2200" dirty="0" err="1">
                <a:latin typeface="Calibri"/>
              </a:rPr>
              <a:t>Un</a:t>
            </a:r>
            <a:r>
              <a:rPr lang="de-AT" sz="2200" dirty="0">
                <a:latin typeface="Calibri"/>
              </a:rPr>
              <a:t> totale di </a:t>
            </a:r>
            <a:r>
              <a:rPr lang="de-AT" sz="2200" b="1" dirty="0">
                <a:latin typeface="Calibri"/>
              </a:rPr>
              <a:t>35 </a:t>
            </a:r>
            <a:r>
              <a:rPr lang="de-AT" sz="2200" b="1" dirty="0" err="1">
                <a:latin typeface="Calibri"/>
              </a:rPr>
              <a:t>aggiornamenti</a:t>
            </a:r>
            <a:r>
              <a:rPr lang="de-AT" sz="2200" b="1" dirty="0">
                <a:latin typeface="Calibri"/>
              </a:rPr>
              <a:t> </a:t>
            </a:r>
            <a:r>
              <a:rPr lang="de-AT" sz="2200" dirty="0" err="1">
                <a:latin typeface="Calibri"/>
              </a:rPr>
              <a:t>durante</a:t>
            </a:r>
            <a:r>
              <a:rPr lang="de-AT" sz="2200" dirty="0">
                <a:latin typeface="Calibri"/>
              </a:rPr>
              <a:t> la </a:t>
            </a:r>
            <a:r>
              <a:rPr lang="de-AT" sz="2200" dirty="0" err="1">
                <a:latin typeface="Calibri"/>
              </a:rPr>
              <a:t>stagione</a:t>
            </a:r>
            <a:r>
              <a:rPr lang="de-AT" sz="2200" dirty="0">
                <a:latin typeface="Calibri"/>
              </a:rPr>
              <a:t> </a:t>
            </a:r>
            <a:r>
              <a:rPr lang="de-AT" sz="2200" dirty="0" err="1">
                <a:latin typeface="Calibri"/>
              </a:rPr>
              <a:t>invernale</a:t>
            </a:r>
            <a:r>
              <a:rPr lang="de-AT" sz="2200" dirty="0">
                <a:latin typeface="Calibri"/>
              </a:rPr>
              <a:t> </a:t>
            </a:r>
            <a:r>
              <a:rPr lang="de-AT" sz="2200" dirty="0" err="1">
                <a:latin typeface="Calibri"/>
              </a:rPr>
              <a:t>operativa</a:t>
            </a:r>
            <a:endParaRPr lang="de-AT" sz="2200" dirty="0">
              <a:latin typeface="Calibri"/>
            </a:endParaRPr>
          </a:p>
          <a:p>
            <a:pPr marL="355591" indent="-355591" defTabSz="457189">
              <a:lnSpc>
                <a:spcPct val="80000"/>
              </a:lnSpc>
            </a:pPr>
            <a:r>
              <a:rPr lang="de-AT" sz="2200" dirty="0" err="1">
                <a:latin typeface="Calibri"/>
              </a:rPr>
              <a:t>Ogni</a:t>
            </a:r>
            <a:r>
              <a:rPr lang="de-AT" sz="2200" dirty="0">
                <a:latin typeface="Calibri"/>
              </a:rPr>
              <a:t> </a:t>
            </a:r>
            <a:r>
              <a:rPr lang="de-AT" sz="2200" b="1" dirty="0">
                <a:latin typeface="Calibri"/>
              </a:rPr>
              <a:t>4.2 </a:t>
            </a:r>
            <a:r>
              <a:rPr lang="de-AT" sz="2200" b="1" dirty="0" err="1">
                <a:latin typeface="Calibri"/>
              </a:rPr>
              <a:t>giorni</a:t>
            </a:r>
            <a:r>
              <a:rPr lang="de-AT" sz="2200" b="1" dirty="0">
                <a:latin typeface="Calibri"/>
              </a:rPr>
              <a:t> </a:t>
            </a:r>
            <a:r>
              <a:rPr lang="de-AT" sz="2200" dirty="0" err="1">
                <a:latin typeface="Calibri"/>
              </a:rPr>
              <a:t>un</a:t>
            </a:r>
            <a:r>
              <a:rPr lang="de-AT" sz="2200" dirty="0">
                <a:latin typeface="Calibri"/>
              </a:rPr>
              <a:t> </a:t>
            </a:r>
            <a:r>
              <a:rPr lang="de-AT" sz="2200" dirty="0" err="1">
                <a:latin typeface="Calibri"/>
              </a:rPr>
              <a:t>aggiornamento</a:t>
            </a:r>
            <a:endParaRPr lang="de-AT" sz="2200" dirty="0">
              <a:latin typeface="Calibri"/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57" y="1028692"/>
            <a:ext cx="4114808" cy="4114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3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13871" y="1250576"/>
            <a:ext cx="4166750" cy="37416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55600" indent="-355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de-AT" sz="2200" dirty="0"/>
              <a:t>Statistik zur vergangenen Saison</a:t>
            </a:r>
          </a:p>
          <a:p>
            <a:pPr>
              <a:lnSpc>
                <a:spcPct val="80000"/>
              </a:lnSpc>
            </a:pPr>
            <a:r>
              <a:rPr lang="de-AT" sz="2200" b="1" dirty="0"/>
              <a:t>Neuerungen 2023-2024</a:t>
            </a:r>
          </a:p>
          <a:p>
            <a:pPr>
              <a:lnSpc>
                <a:spcPct val="80000"/>
              </a:lnSpc>
            </a:pPr>
            <a:r>
              <a:rPr lang="de-AT" sz="2200" dirty="0"/>
              <a:t>Fortbildungsprogramm</a:t>
            </a:r>
          </a:p>
          <a:p>
            <a:pPr marL="0" indent="0">
              <a:lnSpc>
                <a:spcPct val="80000"/>
              </a:lnSpc>
              <a:buNone/>
            </a:pPr>
            <a:endParaRPr lang="de-AT" sz="2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0474" y="117201"/>
            <a:ext cx="7834194" cy="674222"/>
          </a:xfrm>
        </p:spPr>
        <p:txBody>
          <a:bodyPr>
            <a:noAutofit/>
          </a:bodyPr>
          <a:lstStyle/>
          <a:p>
            <a:r>
              <a:rPr lang="en-GB" sz="2800" dirty="0" err="1"/>
              <a:t>Tagesordnungspunkte</a:t>
            </a:r>
            <a:r>
              <a:rPr lang="en-GB" sz="2800" dirty="0"/>
              <a:t> | </a:t>
            </a:r>
            <a:r>
              <a:rPr lang="it-IT" sz="2800" dirty="0"/>
              <a:t>Ordine del giorno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782398" y="1241937"/>
            <a:ext cx="4361602" cy="37416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55600" indent="-355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2200" dirty="0"/>
              <a:t>Statistiche dell'ultima stagione</a:t>
            </a:r>
            <a:br>
              <a:rPr lang="it-IT" sz="2200" dirty="0"/>
            </a:br>
            <a:endParaRPr lang="it-IT" sz="2200" dirty="0"/>
          </a:p>
          <a:p>
            <a:pPr>
              <a:lnSpc>
                <a:spcPct val="80000"/>
              </a:lnSpc>
            </a:pPr>
            <a:r>
              <a:rPr lang="it-IT" sz="2200" b="1" dirty="0"/>
              <a:t>Innovazioni 2023-2024</a:t>
            </a:r>
          </a:p>
          <a:p>
            <a:pPr>
              <a:lnSpc>
                <a:spcPct val="80000"/>
              </a:lnSpc>
            </a:pPr>
            <a:r>
              <a:rPr lang="it-IT" sz="2200" dirty="0"/>
              <a:t>Programma di formazione</a:t>
            </a:r>
            <a:br>
              <a:rPr lang="it-IT" sz="2200" dirty="0"/>
            </a:br>
            <a:endParaRPr lang="it-IT" sz="2200" dirty="0"/>
          </a:p>
          <a:p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21123080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13871" y="1250576"/>
            <a:ext cx="4166750" cy="37416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55600" indent="-355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de-AT" sz="2000" dirty="0"/>
              <a:t>Termine für virtuelle Fortbildung:</a:t>
            </a:r>
            <a:br>
              <a:rPr lang="de-AT" sz="2000" dirty="0"/>
            </a:br>
            <a:br>
              <a:rPr lang="de-AT" sz="2000" dirty="0"/>
            </a:br>
            <a:r>
              <a:rPr lang="de-AT" sz="2000" dirty="0"/>
              <a:t>jeden ersten Dienstag im Monat: 05.12., 09.01. (EAWS-Matrix)</a:t>
            </a:r>
            <a:br>
              <a:rPr lang="de-AT" sz="2000" dirty="0"/>
            </a:br>
            <a:br>
              <a:rPr lang="de-AT" sz="2000" dirty="0"/>
            </a:br>
            <a:r>
              <a:rPr lang="de-AT" sz="2000" dirty="0"/>
              <a:t>06.02. (Umgang mit Stress im Prognosedienst)</a:t>
            </a:r>
            <a:br>
              <a:rPr lang="de-AT" sz="2000" dirty="0"/>
            </a:br>
            <a:br>
              <a:rPr lang="de-AT" sz="2000" dirty="0"/>
            </a:br>
            <a:r>
              <a:rPr lang="de-AT" sz="2000" dirty="0"/>
              <a:t>05.03., 09.04. (EAWS-Workflow)</a:t>
            </a:r>
          </a:p>
          <a:p>
            <a:pPr>
              <a:lnSpc>
                <a:spcPct val="80000"/>
              </a:lnSpc>
            </a:pPr>
            <a:r>
              <a:rPr lang="de-AT" sz="2000" dirty="0"/>
              <a:t>Daten für Praxistage:</a:t>
            </a:r>
            <a:br>
              <a:rPr lang="de-AT" sz="2000" dirty="0"/>
            </a:br>
            <a:r>
              <a:rPr lang="de-AT" sz="2000" dirty="0"/>
              <a:t>15.-16.11. Stubai</a:t>
            </a:r>
            <a:br>
              <a:rPr lang="de-AT" sz="2000" dirty="0"/>
            </a:br>
            <a:r>
              <a:rPr lang="de-AT" sz="2000" dirty="0"/>
              <a:t>13.-15.12. Galtür</a:t>
            </a:r>
            <a:br>
              <a:rPr lang="de-AT" sz="2000" dirty="0"/>
            </a:br>
            <a:r>
              <a:rPr lang="de-AT" sz="2000" dirty="0"/>
              <a:t>16.01. Trentino</a:t>
            </a:r>
            <a:br>
              <a:rPr lang="de-AT" sz="2000" dirty="0"/>
            </a:br>
            <a:r>
              <a:rPr lang="de-AT" sz="2000" dirty="0"/>
              <a:t>29.02. Südtirol</a:t>
            </a:r>
          </a:p>
          <a:p>
            <a:pPr marL="0" indent="0">
              <a:lnSpc>
                <a:spcPct val="80000"/>
              </a:lnSpc>
              <a:buNone/>
            </a:pPr>
            <a:endParaRPr lang="de-AT" sz="2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0474" y="117201"/>
            <a:ext cx="7834194" cy="674222"/>
          </a:xfrm>
        </p:spPr>
        <p:txBody>
          <a:bodyPr>
            <a:noAutofit/>
          </a:bodyPr>
          <a:lstStyle/>
          <a:p>
            <a:r>
              <a:rPr lang="en-GB" sz="2800" dirty="0" err="1"/>
              <a:t>Fortbildungsprogramm</a:t>
            </a:r>
            <a:r>
              <a:rPr lang="en-GB" sz="2800" dirty="0"/>
              <a:t> |</a:t>
            </a:r>
            <a:r>
              <a:rPr lang="en-GB" sz="2800" dirty="0" err="1"/>
              <a:t>Programma</a:t>
            </a:r>
            <a:r>
              <a:rPr lang="en-GB" sz="2800" dirty="0"/>
              <a:t> di </a:t>
            </a:r>
            <a:r>
              <a:rPr lang="en-GB" sz="2800" dirty="0" err="1"/>
              <a:t>formazione</a:t>
            </a:r>
            <a:endParaRPr lang="it-IT" sz="28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782398" y="1241937"/>
            <a:ext cx="4361602" cy="37416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55600" indent="-355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2000" dirty="0"/>
              <a:t>Date per la formazione virtuale:</a:t>
            </a:r>
            <a:br>
              <a:rPr lang="it-IT" sz="2000" dirty="0"/>
            </a:br>
            <a:br>
              <a:rPr lang="it-IT" sz="2000" dirty="0"/>
            </a:br>
            <a:r>
              <a:rPr lang="it-IT" sz="2000" dirty="0"/>
              <a:t>ogni primo martedì del mese: 05.12., 09.01. (Matrice EAWS)</a:t>
            </a:r>
            <a:br>
              <a:rPr lang="it-IT" sz="2000" dirty="0"/>
            </a:br>
            <a:br>
              <a:rPr lang="it-IT" sz="2000" dirty="0"/>
            </a:br>
            <a:r>
              <a:rPr lang="it-IT" sz="2000" dirty="0"/>
              <a:t>06.02. (Gestione dello stress nel lavoro di previsione)</a:t>
            </a:r>
            <a:br>
              <a:rPr lang="it-IT" sz="2000" dirty="0"/>
            </a:br>
            <a:r>
              <a:rPr lang="it-IT" sz="2000" dirty="0"/>
              <a:t>05.03., 09.04. (Flusso di lavoro EAWS)</a:t>
            </a:r>
          </a:p>
          <a:p>
            <a:pPr>
              <a:lnSpc>
                <a:spcPct val="80000"/>
              </a:lnSpc>
            </a:pPr>
            <a:r>
              <a:rPr lang="it-IT" sz="2000" dirty="0"/>
              <a:t>Date per giorni sopraluogo:</a:t>
            </a:r>
            <a:br>
              <a:rPr lang="it-IT" sz="2000" dirty="0"/>
            </a:br>
            <a:r>
              <a:rPr lang="de-AT" sz="2000" dirty="0"/>
              <a:t>15.-16.11. Stubai</a:t>
            </a:r>
            <a:br>
              <a:rPr lang="de-AT" sz="2000" dirty="0"/>
            </a:br>
            <a:r>
              <a:rPr lang="de-AT" sz="2000" dirty="0"/>
              <a:t>13.-15.12. Galtür</a:t>
            </a:r>
            <a:br>
              <a:rPr lang="de-AT" sz="2000" dirty="0"/>
            </a:br>
            <a:r>
              <a:rPr lang="de-AT" sz="2000" dirty="0"/>
              <a:t>16.01. Trentino</a:t>
            </a:r>
            <a:br>
              <a:rPr lang="de-AT" sz="2000" dirty="0"/>
            </a:br>
            <a:r>
              <a:rPr lang="de-AT" sz="2000" dirty="0"/>
              <a:t>29.02. Alto </a:t>
            </a:r>
            <a:r>
              <a:rPr lang="de-AT" sz="2000"/>
              <a:t>Adige</a:t>
            </a:r>
            <a:br>
              <a:rPr lang="it-IT" sz="2200" dirty="0"/>
            </a:br>
            <a:endParaRPr lang="it-IT" sz="2200" dirty="0"/>
          </a:p>
          <a:p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682491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38EDEA-288E-4FBB-B383-1F09DAEEB7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6" name="Picture 5" descr="IMG_1179.jpg">
            <a:extLst>
              <a:ext uri="{FF2B5EF4-FFF2-40B4-BE49-F238E27FC236}">
                <a16:creationId xmlns:a16="http://schemas.microsoft.com/office/drawing/2014/main" id="{ED9797EB-FA8C-43A6-AA48-A082E89AAED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7512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360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0474" y="117201"/>
            <a:ext cx="7834194" cy="674222"/>
          </a:xfrm>
        </p:spPr>
        <p:txBody>
          <a:bodyPr>
            <a:noAutofit/>
          </a:bodyPr>
          <a:lstStyle/>
          <a:p>
            <a:r>
              <a:rPr lang="en-GB" sz="2800" dirty="0" err="1"/>
              <a:t>Tagesordnungspunkte</a:t>
            </a:r>
            <a:r>
              <a:rPr lang="en-GB" sz="2800" dirty="0"/>
              <a:t> | </a:t>
            </a:r>
            <a:r>
              <a:rPr lang="it-IT" sz="2800" dirty="0"/>
              <a:t>Ordine del giorno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13871" y="1250576"/>
            <a:ext cx="4166750" cy="37416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55600" indent="-355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de-AT" sz="2200" dirty="0"/>
              <a:t>Statistik zur vergangenen Saison</a:t>
            </a:r>
          </a:p>
          <a:p>
            <a:pPr>
              <a:lnSpc>
                <a:spcPct val="80000"/>
              </a:lnSpc>
            </a:pPr>
            <a:r>
              <a:rPr lang="de-AT" sz="2200" dirty="0"/>
              <a:t>Neuerungen 2023-2024</a:t>
            </a:r>
          </a:p>
          <a:p>
            <a:pPr>
              <a:lnSpc>
                <a:spcPct val="80000"/>
              </a:lnSpc>
            </a:pPr>
            <a:r>
              <a:rPr lang="de-AT" sz="2200" dirty="0"/>
              <a:t>Fortbildungsprogramm</a:t>
            </a:r>
          </a:p>
          <a:p>
            <a:pPr marL="0" indent="0">
              <a:lnSpc>
                <a:spcPct val="80000"/>
              </a:lnSpc>
              <a:buNone/>
            </a:pPr>
            <a:endParaRPr lang="de-AT" sz="22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782398" y="1241937"/>
            <a:ext cx="4361602" cy="37416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55600" indent="-355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2200" dirty="0"/>
              <a:t>Statistiche dell'ultima stagione</a:t>
            </a:r>
            <a:br>
              <a:rPr lang="it-IT" sz="2200" dirty="0"/>
            </a:br>
            <a:endParaRPr lang="it-IT" sz="2200" dirty="0"/>
          </a:p>
          <a:p>
            <a:pPr>
              <a:lnSpc>
                <a:spcPct val="80000"/>
              </a:lnSpc>
            </a:pPr>
            <a:r>
              <a:rPr lang="it-IT" sz="2200" dirty="0"/>
              <a:t>Innovazioni 2023-2024</a:t>
            </a:r>
          </a:p>
          <a:p>
            <a:pPr>
              <a:lnSpc>
                <a:spcPct val="80000"/>
              </a:lnSpc>
            </a:pPr>
            <a:r>
              <a:rPr lang="it-IT" sz="2200" dirty="0"/>
              <a:t>Programma di formazione</a:t>
            </a:r>
            <a:br>
              <a:rPr lang="it-IT" sz="2200" dirty="0"/>
            </a:br>
            <a:endParaRPr lang="it-IT" sz="2200" dirty="0"/>
          </a:p>
          <a:p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2778577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0474" y="117201"/>
            <a:ext cx="7834194" cy="674222"/>
          </a:xfrm>
        </p:spPr>
        <p:txBody>
          <a:bodyPr>
            <a:noAutofit/>
          </a:bodyPr>
          <a:lstStyle/>
          <a:p>
            <a:r>
              <a:rPr lang="en-GB" sz="2800" dirty="0" err="1"/>
              <a:t>Tagesordnungspunkte</a:t>
            </a:r>
            <a:r>
              <a:rPr lang="en-GB" sz="2800" dirty="0"/>
              <a:t> | </a:t>
            </a:r>
            <a:r>
              <a:rPr lang="it-IT" sz="2800" dirty="0"/>
              <a:t>Ordine del giorno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13871" y="1250576"/>
            <a:ext cx="4166750" cy="37416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55600" indent="-355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de-AT" sz="2200" b="1" dirty="0"/>
              <a:t>Statistik zur vergangenen Saison</a:t>
            </a:r>
          </a:p>
          <a:p>
            <a:pPr>
              <a:lnSpc>
                <a:spcPct val="80000"/>
              </a:lnSpc>
            </a:pPr>
            <a:r>
              <a:rPr lang="de-AT" sz="2200" dirty="0"/>
              <a:t>Neuerungen 2023-2024</a:t>
            </a:r>
          </a:p>
          <a:p>
            <a:pPr>
              <a:lnSpc>
                <a:spcPct val="80000"/>
              </a:lnSpc>
            </a:pPr>
            <a:r>
              <a:rPr lang="de-AT" sz="2200" dirty="0"/>
              <a:t>Fortbildungsprogramm</a:t>
            </a:r>
          </a:p>
          <a:p>
            <a:pPr marL="0" indent="0">
              <a:lnSpc>
                <a:spcPct val="80000"/>
              </a:lnSpc>
              <a:buNone/>
            </a:pPr>
            <a:endParaRPr lang="de-AT" sz="22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782398" y="1241937"/>
            <a:ext cx="4361602" cy="37416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55600" indent="-355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2200" b="1" dirty="0"/>
              <a:t>Statistiche dell'ultima stagione</a:t>
            </a:r>
            <a:br>
              <a:rPr lang="it-IT" sz="2200" dirty="0"/>
            </a:br>
            <a:endParaRPr lang="it-IT" sz="2200" dirty="0"/>
          </a:p>
          <a:p>
            <a:pPr>
              <a:lnSpc>
                <a:spcPct val="80000"/>
              </a:lnSpc>
            </a:pPr>
            <a:r>
              <a:rPr lang="it-IT" sz="2200" dirty="0"/>
              <a:t>Innovazioni 2023-2024</a:t>
            </a:r>
          </a:p>
          <a:p>
            <a:pPr>
              <a:lnSpc>
                <a:spcPct val="80000"/>
              </a:lnSpc>
            </a:pPr>
            <a:r>
              <a:rPr lang="it-IT" sz="2200" dirty="0"/>
              <a:t>Programma di formazione</a:t>
            </a:r>
            <a:br>
              <a:rPr lang="it-IT" sz="2200" dirty="0"/>
            </a:br>
            <a:endParaRPr lang="it-IT" sz="2200" dirty="0"/>
          </a:p>
          <a:p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50686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Winter 2022-2023 | </a:t>
            </a:r>
            <a:r>
              <a:rPr lang="en-GB" dirty="0" err="1"/>
              <a:t>Inverno</a:t>
            </a:r>
            <a:r>
              <a:rPr lang="en-GB" dirty="0"/>
              <a:t> 2022-2023</a:t>
            </a:r>
            <a:endParaRPr lang="de-AT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843" y="1178330"/>
            <a:ext cx="3555456" cy="3555456"/>
          </a:xfrm>
        </p:spPr>
      </p:pic>
    </p:spTree>
    <p:extLst>
      <p:ext uri="{BB962C8B-B14F-4D97-AF65-F5344CB8AC3E}">
        <p14:creationId xmlns:p14="http://schemas.microsoft.com/office/powerpoint/2010/main" val="719113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Winter 2022-2023 | </a:t>
            </a:r>
            <a:r>
              <a:rPr lang="en-GB" dirty="0" err="1"/>
              <a:t>Inverno</a:t>
            </a:r>
            <a:r>
              <a:rPr lang="en-GB" dirty="0"/>
              <a:t> 2022-2023</a:t>
            </a:r>
            <a:endParaRPr lang="de-AT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000" y="945000"/>
            <a:ext cx="8100000" cy="40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661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Winter 2021-2022 | </a:t>
            </a:r>
            <a:r>
              <a:rPr lang="en-GB" dirty="0" err="1"/>
              <a:t>Inverno</a:t>
            </a:r>
            <a:r>
              <a:rPr lang="en-GB" dirty="0"/>
              <a:t> 2021-2022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000" y="945000"/>
            <a:ext cx="8100000" cy="40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19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Winter 2022-2023 | </a:t>
            </a:r>
            <a:r>
              <a:rPr lang="en-GB" dirty="0" err="1"/>
              <a:t>Inverno</a:t>
            </a:r>
            <a:r>
              <a:rPr lang="en-GB" dirty="0"/>
              <a:t> 2022-2023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2568" y="962231"/>
            <a:ext cx="4050000" cy="405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BF8ED22-C4B3-BF81-83FB-C25FA60A937D}"/>
              </a:ext>
            </a:extLst>
          </p:cNvPr>
          <p:cNvSpPr txBox="1"/>
          <p:nvPr/>
        </p:nvSpPr>
        <p:spPr>
          <a:xfrm rot="16200000">
            <a:off x="1995912" y="2743200"/>
            <a:ext cx="1078992" cy="27432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r>
              <a:rPr lang="en-GB" sz="1300" dirty="0" err="1"/>
              <a:t>Frequenza</a:t>
            </a:r>
            <a:r>
              <a:rPr lang="en-GB" sz="1300" dirty="0"/>
              <a:t> [%]</a:t>
            </a:r>
            <a:endParaRPr lang="en-DE" sz="13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BB2A22-4ABF-B04D-708C-9B7A3C9DBEA3}"/>
              </a:ext>
            </a:extLst>
          </p:cNvPr>
          <p:cNvSpPr txBox="1"/>
          <p:nvPr/>
        </p:nvSpPr>
        <p:spPr>
          <a:xfrm>
            <a:off x="3389712" y="4894651"/>
            <a:ext cx="2615712" cy="27432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r>
              <a:rPr lang="en-GB" sz="1300" dirty="0"/>
              <a:t>Il </a:t>
            </a:r>
            <a:r>
              <a:rPr lang="en-GB" sz="1300" dirty="0" err="1"/>
              <a:t>grado</a:t>
            </a:r>
            <a:r>
              <a:rPr lang="en-GB" sz="1300" dirty="0"/>
              <a:t> di </a:t>
            </a:r>
            <a:r>
              <a:rPr lang="en-GB" sz="1300" dirty="0" err="1"/>
              <a:t>pericolo</a:t>
            </a:r>
            <a:r>
              <a:rPr lang="en-GB" sz="1300" dirty="0"/>
              <a:t> </a:t>
            </a:r>
            <a:r>
              <a:rPr lang="en-GB" sz="1300" dirty="0" err="1"/>
              <a:t>più</a:t>
            </a:r>
            <a:r>
              <a:rPr lang="en-GB" sz="1300" dirty="0"/>
              <a:t> forte al </a:t>
            </a:r>
            <a:r>
              <a:rPr lang="en-GB" sz="1300" dirty="0" err="1"/>
              <a:t>giorno</a:t>
            </a:r>
            <a:endParaRPr lang="en-DE" sz="1300" dirty="0"/>
          </a:p>
        </p:txBody>
      </p:sp>
    </p:spTree>
    <p:extLst>
      <p:ext uri="{BB962C8B-B14F-4D97-AF65-F5344CB8AC3E}">
        <p14:creationId xmlns:p14="http://schemas.microsoft.com/office/powerpoint/2010/main" val="21927250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Winter 2021-2022 | </a:t>
            </a:r>
            <a:r>
              <a:rPr lang="en-GB" dirty="0" err="1"/>
              <a:t>Inverno</a:t>
            </a:r>
            <a:r>
              <a:rPr lang="en-GB" dirty="0"/>
              <a:t> 2021-2022</a:t>
            </a:r>
            <a:endParaRPr lang="de-AT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200" y="961200"/>
            <a:ext cx="4050000" cy="405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13CA36A-3BDD-8309-2841-7E1C27E69DD2}"/>
              </a:ext>
            </a:extLst>
          </p:cNvPr>
          <p:cNvSpPr txBox="1"/>
          <p:nvPr/>
        </p:nvSpPr>
        <p:spPr>
          <a:xfrm rot="16200000">
            <a:off x="1995912" y="2743200"/>
            <a:ext cx="1078992" cy="27432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r>
              <a:rPr lang="en-GB" sz="1300" dirty="0" err="1"/>
              <a:t>Frequenza</a:t>
            </a:r>
            <a:r>
              <a:rPr lang="en-GB" sz="1300" dirty="0"/>
              <a:t> [%]</a:t>
            </a:r>
            <a:endParaRPr lang="en-DE" sz="13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2AC626-76B1-7F74-5F9C-63AB6B328DDC}"/>
              </a:ext>
            </a:extLst>
          </p:cNvPr>
          <p:cNvSpPr txBox="1"/>
          <p:nvPr/>
        </p:nvSpPr>
        <p:spPr>
          <a:xfrm>
            <a:off x="3389712" y="4894651"/>
            <a:ext cx="2615712" cy="27432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r>
              <a:rPr lang="en-GB" sz="1300" dirty="0"/>
              <a:t>Il </a:t>
            </a:r>
            <a:r>
              <a:rPr lang="en-GB" sz="1300" dirty="0" err="1"/>
              <a:t>grado</a:t>
            </a:r>
            <a:r>
              <a:rPr lang="en-GB" sz="1300" dirty="0"/>
              <a:t> di </a:t>
            </a:r>
            <a:r>
              <a:rPr lang="en-GB" sz="1300" dirty="0" err="1"/>
              <a:t>pericolo</a:t>
            </a:r>
            <a:r>
              <a:rPr lang="en-GB" sz="1300" dirty="0"/>
              <a:t> </a:t>
            </a:r>
            <a:r>
              <a:rPr lang="en-GB" sz="1300" dirty="0" err="1"/>
              <a:t>più</a:t>
            </a:r>
            <a:r>
              <a:rPr lang="en-GB" sz="1300" dirty="0"/>
              <a:t> forte al </a:t>
            </a:r>
            <a:r>
              <a:rPr lang="en-GB" sz="1300" dirty="0" err="1"/>
              <a:t>giorno</a:t>
            </a:r>
            <a:endParaRPr lang="en-DE" sz="1300" dirty="0"/>
          </a:p>
        </p:txBody>
      </p:sp>
    </p:spTree>
    <p:extLst>
      <p:ext uri="{BB962C8B-B14F-4D97-AF65-F5344CB8AC3E}">
        <p14:creationId xmlns:p14="http://schemas.microsoft.com/office/powerpoint/2010/main" val="2761047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Winter 2022-2023 | </a:t>
            </a:r>
            <a:r>
              <a:rPr lang="en-GB" dirty="0" err="1"/>
              <a:t>Inverno</a:t>
            </a:r>
            <a:r>
              <a:rPr lang="en-GB" dirty="0"/>
              <a:t> 2022-2023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8504"/>
            <a:ext cx="9144000" cy="3657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E957B99-B830-3232-BC2F-A3033A11405A}"/>
              </a:ext>
            </a:extLst>
          </p:cNvPr>
          <p:cNvSpPr txBox="1"/>
          <p:nvPr/>
        </p:nvSpPr>
        <p:spPr>
          <a:xfrm>
            <a:off x="7754112" y="416967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endParaRPr lang="en-DE" sz="1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9F0DB4-259F-AC53-905C-A4FCB0953CBC}"/>
              </a:ext>
            </a:extLst>
          </p:cNvPr>
          <p:cNvSpPr txBox="1"/>
          <p:nvPr/>
        </p:nvSpPr>
        <p:spPr>
          <a:xfrm>
            <a:off x="8447468" y="1719072"/>
            <a:ext cx="914400" cy="235429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r>
              <a:rPr lang="en-DE" sz="900" dirty="0"/>
              <a:t>Neve fresca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B92D8C-E9B1-9084-4807-7D8E66EBA7D2}"/>
              </a:ext>
            </a:extLst>
          </p:cNvPr>
          <p:cNvSpPr txBox="1"/>
          <p:nvPr/>
        </p:nvSpPr>
        <p:spPr>
          <a:xfrm>
            <a:off x="8447468" y="2355641"/>
            <a:ext cx="914400" cy="235429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r>
              <a:rPr lang="en-DE" sz="900" dirty="0"/>
              <a:t>Neve ventata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9712E1-0B52-60DE-03F0-E24C2D96A1BA}"/>
              </a:ext>
            </a:extLst>
          </p:cNvPr>
          <p:cNvSpPr txBox="1"/>
          <p:nvPr/>
        </p:nvSpPr>
        <p:spPr>
          <a:xfrm>
            <a:off x="8396261" y="2992210"/>
            <a:ext cx="914400" cy="235429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r>
              <a:rPr lang="en-DE" sz="900" dirty="0"/>
              <a:t>Strati deboli</a:t>
            </a:r>
          </a:p>
          <a:p>
            <a:r>
              <a:rPr lang="en-DE" sz="900" dirty="0"/>
              <a:t>persistenti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35B81C-C160-3CB8-837D-3268129496DC}"/>
              </a:ext>
            </a:extLst>
          </p:cNvPr>
          <p:cNvSpPr txBox="1"/>
          <p:nvPr/>
        </p:nvSpPr>
        <p:spPr>
          <a:xfrm>
            <a:off x="8383700" y="3649567"/>
            <a:ext cx="914400" cy="235429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r>
              <a:rPr lang="en-DE" sz="900" dirty="0"/>
              <a:t>Neve bagnata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97E7A5-2106-4500-C6DC-BA63A2DF420D}"/>
              </a:ext>
            </a:extLst>
          </p:cNvPr>
          <p:cNvSpPr txBox="1"/>
          <p:nvPr/>
        </p:nvSpPr>
        <p:spPr>
          <a:xfrm>
            <a:off x="8443016" y="4338009"/>
            <a:ext cx="914400" cy="235429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/>
          <a:p>
            <a:r>
              <a:rPr lang="en-DE" sz="900" dirty="0"/>
              <a:t>Valanga di </a:t>
            </a:r>
          </a:p>
          <a:p>
            <a:r>
              <a:rPr lang="en-DE" sz="900" dirty="0"/>
              <a:t>slittamento</a:t>
            </a:r>
          </a:p>
        </p:txBody>
      </p:sp>
    </p:spTree>
    <p:extLst>
      <p:ext uri="{BB962C8B-B14F-4D97-AF65-F5344CB8AC3E}">
        <p14:creationId xmlns:p14="http://schemas.microsoft.com/office/powerpoint/2010/main" val="15844524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>
        <a:noAutofit/>
      </a:bodyPr>
      <a:lstStyle>
        <a:defPPr>
          <a:defRPr sz="2400"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22143</TotalTime>
  <Words>775</Words>
  <Application>Microsoft Macintosh PowerPoint</Application>
  <PresentationFormat>On-screen Show (16:9)</PresentationFormat>
  <Paragraphs>97</Paragraphs>
  <Slides>19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Office Theme</vt:lpstr>
      <vt:lpstr>2_Office Theme</vt:lpstr>
      <vt:lpstr>Das Projekt ALBINA</vt:lpstr>
      <vt:lpstr>Tagesordnungspunkte | Ordine del giorno</vt:lpstr>
      <vt:lpstr>Tagesordnungspunkte | Ordine del giorno</vt:lpstr>
      <vt:lpstr>Winter 2022-2023 | Inverno 2022-2023</vt:lpstr>
      <vt:lpstr>Winter 2022-2023 | Inverno 2022-2023</vt:lpstr>
      <vt:lpstr>Winter 2021-2022 | Inverno 2021-2022</vt:lpstr>
      <vt:lpstr>Winter 2022-2023 | Inverno 2022-2023</vt:lpstr>
      <vt:lpstr>Winter 2021-2022 | Inverno 2021-2022</vt:lpstr>
      <vt:lpstr>Winter 2022-2023 | Inverno 2022-2023</vt:lpstr>
      <vt:lpstr>Winter 2022-2023 | Inverno 2022-2023</vt:lpstr>
      <vt:lpstr>PowerPoint Presentation</vt:lpstr>
      <vt:lpstr>Winter 2022-2023 | Inverno 2022-2023</vt:lpstr>
      <vt:lpstr>Winter 2022-2023 | Inverno 2022-2023</vt:lpstr>
      <vt:lpstr>Aktivitäten Warnteam| Attività previsori</vt:lpstr>
      <vt:lpstr>Warnregionen | micro-zone congiunte</vt:lpstr>
      <vt:lpstr>Aktivitäten Entwickler | Attività sviluppatori</vt:lpstr>
      <vt:lpstr>Tagesordnungspunkte | Ordine del giorno</vt:lpstr>
      <vt:lpstr>Fortbildungsprogramm |Programma di formazione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CHM</dc:creator>
  <cp:lastModifiedBy>Christoph Mitterer</cp:lastModifiedBy>
  <cp:revision>377</cp:revision>
  <dcterms:created xsi:type="dcterms:W3CDTF">2018-01-11T15:59:20Z</dcterms:created>
  <dcterms:modified xsi:type="dcterms:W3CDTF">2023-11-07T11:21:33Z</dcterms:modified>
</cp:coreProperties>
</file>