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3" r:id="rId2"/>
  </p:sldMasterIdLst>
  <p:notesMasterIdLst>
    <p:notesMasterId r:id="rId34"/>
  </p:notesMasterIdLst>
  <p:sldIdLst>
    <p:sldId id="256" r:id="rId3"/>
    <p:sldId id="572" r:id="rId4"/>
    <p:sldId id="592" r:id="rId5"/>
    <p:sldId id="551" r:id="rId6"/>
    <p:sldId id="593" r:id="rId7"/>
    <p:sldId id="579" r:id="rId8"/>
    <p:sldId id="594" r:id="rId9"/>
    <p:sldId id="595" r:id="rId10"/>
    <p:sldId id="596" r:id="rId11"/>
    <p:sldId id="597" r:id="rId12"/>
    <p:sldId id="598" r:id="rId13"/>
    <p:sldId id="599" r:id="rId14"/>
    <p:sldId id="600" r:id="rId15"/>
    <p:sldId id="601" r:id="rId16"/>
    <p:sldId id="602" r:id="rId17"/>
    <p:sldId id="664" r:id="rId18"/>
    <p:sldId id="665" r:id="rId19"/>
    <p:sldId id="666" r:id="rId20"/>
    <p:sldId id="669" r:id="rId21"/>
    <p:sldId id="667" r:id="rId22"/>
    <p:sldId id="668" r:id="rId23"/>
    <p:sldId id="671" r:id="rId24"/>
    <p:sldId id="672" r:id="rId25"/>
    <p:sldId id="673" r:id="rId26"/>
    <p:sldId id="674" r:id="rId27"/>
    <p:sldId id="675" r:id="rId28"/>
    <p:sldId id="676" r:id="rId29"/>
    <p:sldId id="677" r:id="rId30"/>
    <p:sldId id="678" r:id="rId31"/>
    <p:sldId id="679" r:id="rId32"/>
    <p:sldId id="327" r:id="rId33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M: Einleitung" id="{9B73B551-721D-4782-AC97-F3E5DF9432E3}">
          <p14:sldIdLst>
            <p14:sldId id="256"/>
            <p14:sldId id="572"/>
            <p14:sldId id="592"/>
            <p14:sldId id="551"/>
            <p14:sldId id="593"/>
            <p14:sldId id="579"/>
            <p14:sldId id="594"/>
            <p14:sldId id="595"/>
            <p14:sldId id="596"/>
            <p14:sldId id="597"/>
            <p14:sldId id="598"/>
            <p14:sldId id="599"/>
            <p14:sldId id="600"/>
            <p14:sldId id="601"/>
            <p14:sldId id="602"/>
            <p14:sldId id="664"/>
            <p14:sldId id="665"/>
            <p14:sldId id="666"/>
            <p14:sldId id="669"/>
            <p14:sldId id="667"/>
            <p14:sldId id="668"/>
            <p14:sldId id="671"/>
            <p14:sldId id="672"/>
            <p14:sldId id="673"/>
            <p14:sldId id="674"/>
            <p14:sldId id="675"/>
            <p14:sldId id="676"/>
            <p14:sldId id="677"/>
            <p14:sldId id="678"/>
          </p14:sldIdLst>
        </p14:section>
        <p14:section name="Sonstiges" id="{50485421-4595-42F7-AD5C-6AEE74320F6D}">
          <p14:sldIdLst>
            <p14:sldId id="679"/>
            <p14:sldId id="327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98FF"/>
    <a:srgbClr val="404A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137"/>
    <p:restoredTop sz="95532" autoAdjust="0"/>
  </p:normalViewPr>
  <p:slideViewPr>
    <p:cSldViewPr snapToGrid="0" snapToObjects="1">
      <p:cViewPr varScale="1">
        <p:scale>
          <a:sx n="136" d="100"/>
          <a:sy n="136" d="100"/>
        </p:scale>
        <p:origin x="208" y="408"/>
      </p:cViewPr>
      <p:guideLst>
        <p:guide orient="horz" pos="162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93" d="100"/>
        <a:sy n="93" d="100"/>
      </p:scale>
      <p:origin x="0" y="51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presProps" Target="presProps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0BC40A5-77A8-429D-9DEC-7C3CF6278663}" type="datetimeFigureOut">
              <a:rPr lang="x-none" smtClean="0"/>
              <a:t>03.12.24</a:t>
            </a:fld>
            <a:endParaRPr lang="x-non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x-none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CF728E-3972-41EB-B85A-E383D3993BCC}" type="slidenum">
              <a:rPr lang="x-none" smtClean="0"/>
              <a:t>‹#›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59864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24754379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6EBA1B-BDD8-33CB-7AC5-759ECBE1B3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1822F1-5A0B-A1B1-6ED9-ADFC54BBD3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615E73C-2D8F-282E-A0C2-90D6DCB3F2A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26 mal höher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75FFFF-DF95-A15C-3309-4238A74F6D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12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144871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3C4578-19B2-1F3E-CB5A-BC9E1E98AC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170688-9A0F-3B00-A650-1FC22BAF387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3C2463C-C857-C5E1-2328-6642F472350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14 mal höher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0CF000-687F-A9A4-1076-FBE92427EE5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13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3513213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EC0378-4293-DCBA-D983-2481421B2C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7616D4D9-D126-1EDE-BA0B-D025F86E94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58E4536-BE5E-328A-18B9-58A3C0B3149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5 mal geringer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B256CA-2795-DD1C-62B4-1D482160445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14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9088350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FC8A63-C08E-FCA4-ED8B-E173EDFF61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EB01046-0D4C-BD9E-5CDE-33DFE372CAC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28DD325-C2D7-7794-AFFA-0880B845C3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278 mal geringer. Total 287 mal geringer / nur 4 im trockenen sonst gleit/nass; 44 mal höher all im trockenen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F12262C-EB73-0250-49DD-923F0DC411C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15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0015083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19B8E4-AFEF-F2B6-BD51-E9E819A6D7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20CA1AC-3BCC-8944-A5CC-AF0D2FCCB66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BBE43D-96A3-3A90-D931-19C6ECB9E8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Total: 2492; von 39 wurden 25 gewählt (64%); 28% der Fälle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68FF7BE-8552-D838-C66D-5F9131F4AD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17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9502972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630ACE-8BDA-BE11-0A99-8C1779B837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9C33211-2201-FFBC-FC99-5B18A627883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5CD6EC-4CA7-5F3B-0EA5-89D1E0F0612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Sehr schlecht: 419; schlecht 20 (4.5%)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544BA4C-A6AD-D80F-0732-D58293F24C7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18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3831688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B3E316-5C74-375D-7EFA-30917ED3AA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C3EAF5E-352A-53A8-58FA-32F63F22C4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F50D04E-DC91-F915-B99A-F647C91A9E0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Sehr schlecht: 419; schlecht 20 (4.5%)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3A6D8C-0E5C-2A26-63E0-59384ABD0DA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19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6490809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555FE7-86EB-5BC3-1BE3-B8E1D540F3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616889C-FF27-3B52-CC64-A7CD1ED370A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E8E50A-FB6E-ADF7-B10B-42A4DF45139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Sehr schlecht: 419; schlecht 20 (4.5%)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5C29A3-41F3-BF62-9189-EB90A56883F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20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2048805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F3A792-1374-3AC3-EFED-B6C25DA918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85BE2C0-8898-5E42-F1EE-17725E7E16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64ABA92F-8D41-398A-A59C-05D93F0450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Sehr schlecht: 419; schlecht 20 (4.5%)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AF76BC-5D81-3859-85AA-83A7B0E5BAC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21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8309082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AE144-518B-582A-0441-59D6C5C7A7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1872A4F-C4FD-2A8C-B20D-07B98204D71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62621C7-BD55-14EF-B145-63A51497040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Sehr schlecht: 171 (52%), schlecht: 141 (42%), mittel: 19 (6%); total: 331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D4BEAC8-90E3-5CB2-272D-E6CA6946DB8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22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2029223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A920C8-2D95-3D26-16EF-2B89E1416C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813B4E6-CC99-1A81-A397-3F7D316DCE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D780C7-BE5C-9996-D581-ACE53B80FD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FAAC5D-1713-E980-7FE6-A398CB13FF7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4232449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81EC88-7F9B-5D22-C43F-5557B70CD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369630E-E16A-116A-3D1F-896EBD744B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A0EB79C-CC72-F0C1-A875-6E24D68F226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Sehr schlecht: 108 (67.5) ; schlecht: 52 (32,5)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611934-82A1-D5FF-BF35-530CB22B46A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23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801174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227526-7E6E-A879-BAD6-61E91625F6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35E2592-D8B6-D814-516A-CAED4229BCA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485F9DB-AD49-4756-766A-7892BA3567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Sehr schlecht: 38; schlecht: 37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DB08DD2-3BBA-28C8-4BDE-0128340592D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24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0102285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FC39B7-677A-D816-C11C-F6AF92E7CA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ABCE2EA-8C3F-4D95-5AFF-F6746165094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5306547E-9E88-C47A-2FCD-5B279BD4CC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Sehr schlecht: 51 </a:t>
            </a:r>
            <a:r>
              <a:rPr lang="en-DE" b="0" dirty="0"/>
              <a:t>(33%)</a:t>
            </a:r>
            <a:r>
              <a:rPr lang="en-DE" b="1" dirty="0"/>
              <a:t>;</a:t>
            </a:r>
            <a:r>
              <a:rPr lang="en-DE" dirty="0"/>
              <a:t> schlecht: 85 (55%); mittel: 19 (12%)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C257C3-FFF0-E8EF-1766-96DCF42E9A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25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2268781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575D2E-F46D-E8B6-A17A-58E322FF48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FA3707D-BC7C-B99F-8ED3-35A6A6FC11E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B21DE13-11FF-9D60-3CB3-10195559800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221382-4A39-00CB-2A02-822F5BC6B98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26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727529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808B6-E948-7BD4-4EAC-79D99896F7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24F590F-717B-6F6F-B470-6B17D252F7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50556E0-C40C-9514-556F-DC378F4DC91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53A780-566B-6D68-957A-543EB7B567B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27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3608049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AC8F-19A8-B206-CF26-32431A84E6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88A5CAD-ECA9-8223-54A4-A7A4E886D6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BEA91D4-CC12-3C37-9F84-1BD377CF59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094B1C-695B-5E36-49C1-9105D70E32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28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659713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7D4FAD-9641-8C19-2696-E6510A38EA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D165A4-D615-D8DA-5D69-6DB1B164E5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EE405CF-B31B-C188-0B90-B892E77BD9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0183C5-EC8F-FF92-298A-19CF6D478E2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29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55227759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44EDB5-E3B2-CE01-E476-AD3395D694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157141C-D8A3-D451-7DBD-9FA790E51ED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0DD0233-6983-9037-4047-F64582910F9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B42FDC-4342-8F0E-A70C-C2FAF86FB69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30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5507845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4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1359204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DE87C9-4DA6-2A12-A957-BC08258CDE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42BF961-8A5A-6B3F-7C01-2F28C2F4421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53491FF-EA1B-FC04-3C5D-80BC0E15C8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161887A-A1BF-B997-A1B9-D05C559B30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5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99060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9B00A4-94CB-D071-89A7-FBED75B9BF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D2B6AA2-892D-0536-A299-3367C662000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1DADEC4-285F-7AA7-595C-0C7A32D8E0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7D6688-CBA1-AF5A-0008-C09C046EC8C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7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77490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5F4284-96BF-28CC-0251-33E41F02D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A038E25-430A-EB04-8A39-4613D22646D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2B74A64-659B-3D3A-F7C7-008E08DE898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  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FC3E994-5F54-0FA8-3D67-60A53B79035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8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997920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Total: 2492; von 39 wurden 25 gewählt (64%); 28% der Fälle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9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770052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10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6418446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D834CD-EDAC-68E5-0096-2E239ACD19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25F668F-0BC3-78AA-D798-A25DB33F0AF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AED7FEC-AD4C-7BC9-3ACF-E8333B736FC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DE" dirty="0"/>
              <a:t>4 mal höher, 4 mal geringer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03B1963-B0C2-FA9F-FB99-E1C8D6666DE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CF728E-3972-41EB-B85A-E383D3993BCC}" type="slidenum">
              <a:rPr lang="x-none" smtClean="0"/>
              <a:t>11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4609739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CH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12/3/24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8503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12/3/24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557457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12/3/24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40522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CH"/>
              <a:t>Click to edit Master subtitle style</a:t>
            </a:r>
            <a:endParaRPr lang="en-GB"/>
          </a:p>
        </p:txBody>
      </p:sp>
      <p:pic>
        <p:nvPicPr>
          <p:cNvPr id="7" name="Picture 6" descr="Bulletin20800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96250" y="482391"/>
            <a:ext cx="1866451" cy="8399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48121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Bulletin20800.png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4474" y="205980"/>
            <a:ext cx="936000" cy="665151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070474" y="131269"/>
            <a:ext cx="7834194" cy="674222"/>
          </a:xfrm>
        </p:spPr>
        <p:txBody>
          <a:bodyPr/>
          <a:lstStyle>
            <a:lvl1pPr>
              <a:defRPr>
                <a:solidFill>
                  <a:srgbClr val="404A4B"/>
                </a:solidFill>
              </a:defRPr>
            </a:lvl1pPr>
          </a:lstStyle>
          <a:p>
            <a:r>
              <a:rPr lang="de-CH" dirty="0"/>
              <a:t>Click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edit</a:t>
            </a:r>
            <a:r>
              <a:rPr lang="de-CH" dirty="0"/>
              <a:t> Master title style</a:t>
            </a:r>
            <a:endParaRPr lang="en-GB" dirty="0"/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939969"/>
            <a:ext cx="9144000" cy="0"/>
          </a:xfrm>
          <a:prstGeom prst="line">
            <a:avLst/>
          </a:prstGeom>
          <a:ln w="6350">
            <a:solidFill>
              <a:srgbClr val="404A4B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2"/>
          <p:cNvSpPr>
            <a:spLocks noGrp="1"/>
          </p:cNvSpPr>
          <p:nvPr>
            <p:ph idx="1"/>
          </p:nvPr>
        </p:nvSpPr>
        <p:spPr>
          <a:xfrm>
            <a:off x="261471" y="1098176"/>
            <a:ext cx="8628256" cy="3741681"/>
          </a:xfrm>
        </p:spPr>
        <p:txBody>
          <a:bodyPr>
            <a:normAutofit/>
          </a:bodyPr>
          <a:lstStyle>
            <a:lvl1pPr marL="355600" indent="-355600">
              <a:defRPr sz="2800">
                <a:solidFill>
                  <a:srgbClr val="404A4B"/>
                </a:solidFill>
              </a:defRPr>
            </a:lvl1pPr>
            <a:lvl2pPr>
              <a:defRPr sz="2400">
                <a:solidFill>
                  <a:srgbClr val="404A4B"/>
                </a:solidFill>
              </a:defRPr>
            </a:lvl2pPr>
            <a:lvl3pPr>
              <a:defRPr sz="2000">
                <a:solidFill>
                  <a:srgbClr val="404A4B"/>
                </a:solidFill>
              </a:defRPr>
            </a:lvl3pPr>
            <a:lvl4pPr>
              <a:defRPr sz="1800">
                <a:solidFill>
                  <a:srgbClr val="404A4B"/>
                </a:solidFill>
              </a:defRPr>
            </a:lvl4pPr>
            <a:lvl5pPr>
              <a:defRPr sz="1800">
                <a:solidFill>
                  <a:srgbClr val="404A4B"/>
                </a:solidFill>
              </a:defRPr>
            </a:lvl5pPr>
          </a:lstStyle>
          <a:p>
            <a:pPr lvl="0"/>
            <a:r>
              <a:rPr lang="de-CH" dirty="0"/>
              <a:t>Click </a:t>
            </a:r>
            <a:r>
              <a:rPr lang="de-CH" dirty="0" err="1"/>
              <a:t>to</a:t>
            </a:r>
            <a:r>
              <a:rPr lang="de-CH" dirty="0"/>
              <a:t> </a:t>
            </a:r>
            <a:r>
              <a:rPr lang="de-CH" dirty="0" err="1"/>
              <a:t>edit</a:t>
            </a:r>
            <a:r>
              <a:rPr lang="de-CH" dirty="0"/>
              <a:t> Master </a:t>
            </a:r>
            <a:r>
              <a:rPr lang="de-CH" dirty="0" err="1"/>
              <a:t>text</a:t>
            </a:r>
            <a:r>
              <a:rPr lang="de-CH" dirty="0"/>
              <a:t> </a:t>
            </a:r>
            <a:r>
              <a:rPr lang="de-CH" dirty="0" err="1"/>
              <a:t>styles</a:t>
            </a:r>
            <a:endParaRPr lang="de-CH" dirty="0"/>
          </a:p>
          <a:p>
            <a:pPr lvl="1"/>
            <a:r>
              <a:rPr lang="de-CH" dirty="0"/>
              <a:t>Second </a:t>
            </a:r>
            <a:r>
              <a:rPr lang="de-CH" dirty="0" err="1"/>
              <a:t>level</a:t>
            </a:r>
            <a:endParaRPr lang="de-CH" dirty="0"/>
          </a:p>
          <a:p>
            <a:pPr lvl="2"/>
            <a:r>
              <a:rPr lang="de-CH" dirty="0"/>
              <a:t>Third </a:t>
            </a:r>
            <a:r>
              <a:rPr lang="de-CH" dirty="0" err="1"/>
              <a:t>level</a:t>
            </a:r>
            <a:endParaRPr lang="de-CH" dirty="0"/>
          </a:p>
          <a:p>
            <a:pPr lvl="3"/>
            <a:r>
              <a:rPr lang="de-CH" dirty="0" err="1"/>
              <a:t>Fourth</a:t>
            </a:r>
            <a:r>
              <a:rPr lang="de-CH" dirty="0"/>
              <a:t> </a:t>
            </a:r>
            <a:r>
              <a:rPr lang="de-CH" dirty="0" err="1"/>
              <a:t>level</a:t>
            </a:r>
            <a:endParaRPr lang="de-CH" dirty="0"/>
          </a:p>
          <a:p>
            <a:pPr lvl="4"/>
            <a:r>
              <a:rPr lang="de-CH" dirty="0" err="1"/>
              <a:t>Fifth</a:t>
            </a:r>
            <a:r>
              <a:rPr lang="de-CH" dirty="0"/>
              <a:t> </a:t>
            </a:r>
            <a:r>
              <a:rPr lang="de-CH" dirty="0" err="1"/>
              <a:t>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769760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290CCB46-FF92-83CE-2233-E3E212B921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0A0E9-7ECD-4554-9F9B-6DE061CF4676}" type="datetimeFigureOut">
              <a:rPr lang="de-CH" smtClean="0"/>
              <a:t>03.12.24</a:t>
            </a:fld>
            <a:endParaRPr lang="de-CH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C9A419E1-E2F0-A4D6-7657-2F6A7AC38B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2566BD49-BE24-A04F-CB1C-51310B0C00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7D60A5-2B36-4E00-BF11-CFD55F243015}" type="slidenum">
              <a:rPr lang="de-CH" smtClean="0"/>
              <a:t>‹#›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0185515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12/3/24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9676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12/3/24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0130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12/3/24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8957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12/3/24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39994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12/3/24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02639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12/3/24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8888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12/3/24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631503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CH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59A34A-08BD-6A49-A069-EF927C959684}" type="datetimeFigureOut">
              <a:rPr lang="en-US" smtClean="0"/>
              <a:t>12/3/24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75108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CH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CH"/>
              <a:t>Click to edit Master text styles</a:t>
            </a:r>
          </a:p>
          <a:p>
            <a:pPr lvl="1"/>
            <a:r>
              <a:rPr lang="de-CH"/>
              <a:t>Second level</a:t>
            </a:r>
          </a:p>
          <a:p>
            <a:pPr lvl="2"/>
            <a:r>
              <a:rPr lang="de-CH"/>
              <a:t>Third level</a:t>
            </a:r>
          </a:p>
          <a:p>
            <a:pPr lvl="3"/>
            <a:r>
              <a:rPr lang="de-CH"/>
              <a:t>Fourth level</a:t>
            </a:r>
          </a:p>
          <a:p>
            <a:pPr lvl="4"/>
            <a:r>
              <a:rPr lang="de-CH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9A34A-08BD-6A49-A069-EF927C959684}" type="datetimeFigureOut">
              <a:rPr lang="en-US" smtClean="0"/>
              <a:t>12/3/24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03B73-8CE4-B444-A19D-7CDCE54D0DF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78289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2867" y="205979"/>
            <a:ext cx="8636859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AT" noProof="0" dirty="0"/>
              <a:t>Click </a:t>
            </a:r>
            <a:r>
              <a:rPr lang="de-AT" noProof="0" dirty="0" err="1"/>
              <a:t>to</a:t>
            </a:r>
            <a:r>
              <a:rPr lang="de-AT" noProof="0" dirty="0"/>
              <a:t> </a:t>
            </a:r>
            <a:r>
              <a:rPr lang="de-AT" noProof="0" dirty="0" err="1"/>
              <a:t>edit</a:t>
            </a:r>
            <a:r>
              <a:rPr lang="de-AT" noProof="0" dirty="0"/>
              <a:t>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2867" y="1200150"/>
            <a:ext cx="8636859" cy="37059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AT" noProof="0" dirty="0"/>
              <a:t>Click </a:t>
            </a:r>
            <a:r>
              <a:rPr lang="de-AT" noProof="0" dirty="0" err="1"/>
              <a:t>to</a:t>
            </a:r>
            <a:r>
              <a:rPr lang="de-AT" noProof="0" dirty="0"/>
              <a:t> </a:t>
            </a:r>
            <a:r>
              <a:rPr lang="de-AT" noProof="0" dirty="0" err="1"/>
              <a:t>edit</a:t>
            </a:r>
            <a:r>
              <a:rPr lang="de-AT" noProof="0" dirty="0"/>
              <a:t> Master </a:t>
            </a:r>
            <a:r>
              <a:rPr lang="de-AT" noProof="0" dirty="0" err="1"/>
              <a:t>text</a:t>
            </a:r>
            <a:r>
              <a:rPr lang="de-AT" noProof="0" dirty="0"/>
              <a:t> </a:t>
            </a:r>
            <a:r>
              <a:rPr lang="de-AT" noProof="0" dirty="0" err="1"/>
              <a:t>styles</a:t>
            </a:r>
            <a:endParaRPr lang="de-AT" noProof="0" dirty="0"/>
          </a:p>
          <a:p>
            <a:pPr lvl="1"/>
            <a:r>
              <a:rPr lang="de-AT" noProof="0" dirty="0"/>
              <a:t>Second </a:t>
            </a:r>
            <a:r>
              <a:rPr lang="de-AT" noProof="0" dirty="0" err="1"/>
              <a:t>level</a:t>
            </a:r>
            <a:endParaRPr lang="de-AT" noProof="0" dirty="0"/>
          </a:p>
          <a:p>
            <a:pPr lvl="2"/>
            <a:r>
              <a:rPr lang="de-AT" noProof="0" dirty="0"/>
              <a:t>Third </a:t>
            </a:r>
            <a:r>
              <a:rPr lang="de-AT" noProof="0" dirty="0" err="1"/>
              <a:t>level</a:t>
            </a:r>
            <a:endParaRPr lang="de-AT" noProof="0" dirty="0"/>
          </a:p>
          <a:p>
            <a:pPr lvl="3"/>
            <a:r>
              <a:rPr lang="de-AT" noProof="0" dirty="0" err="1"/>
              <a:t>Fourth</a:t>
            </a:r>
            <a:r>
              <a:rPr lang="de-AT" noProof="0" dirty="0"/>
              <a:t> </a:t>
            </a:r>
            <a:r>
              <a:rPr lang="de-AT" noProof="0" dirty="0" err="1"/>
              <a:t>level</a:t>
            </a:r>
            <a:endParaRPr lang="de-AT" noProof="0" dirty="0"/>
          </a:p>
          <a:p>
            <a:pPr lvl="4"/>
            <a:r>
              <a:rPr lang="de-AT" noProof="0" dirty="0" err="1"/>
              <a:t>Fifth</a:t>
            </a:r>
            <a:r>
              <a:rPr lang="de-AT" noProof="0" dirty="0"/>
              <a:t> </a:t>
            </a:r>
            <a:r>
              <a:rPr lang="de-AT" noProof="0" dirty="0" err="1"/>
              <a:t>level</a:t>
            </a:r>
            <a:endParaRPr lang="de-AT" noProof="0" dirty="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0" y="0"/>
            <a:ext cx="9144000" cy="36000"/>
            <a:chOff x="184149" y="1273174"/>
            <a:chExt cx="9144000" cy="36000"/>
          </a:xfrm>
        </p:grpSpPr>
        <p:sp>
          <p:nvSpPr>
            <p:cNvPr id="8" name="Rectangle 7"/>
            <p:cNvSpPr/>
            <p:nvPr userDrawn="1"/>
          </p:nvSpPr>
          <p:spPr>
            <a:xfrm>
              <a:off x="2012949" y="1273174"/>
              <a:ext cx="1828800" cy="36000"/>
            </a:xfrm>
            <a:prstGeom prst="rect">
              <a:avLst/>
            </a:prstGeom>
            <a:solidFill>
              <a:srgbClr val="FFFF0A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8"/>
            <p:cNvSpPr/>
            <p:nvPr userDrawn="1"/>
          </p:nvSpPr>
          <p:spPr>
            <a:xfrm>
              <a:off x="184149" y="1273174"/>
              <a:ext cx="1828800" cy="36000"/>
            </a:xfrm>
            <a:prstGeom prst="rect">
              <a:avLst/>
            </a:prstGeom>
            <a:solidFill>
              <a:srgbClr val="C3FF54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" name="Rectangle 9"/>
            <p:cNvSpPr/>
            <p:nvPr userDrawn="1"/>
          </p:nvSpPr>
          <p:spPr>
            <a:xfrm>
              <a:off x="3841749" y="1273174"/>
              <a:ext cx="1828800" cy="36000"/>
            </a:xfrm>
            <a:prstGeom prst="rect">
              <a:avLst/>
            </a:prstGeom>
            <a:solidFill>
              <a:srgbClr val="FD8609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 userDrawn="1"/>
          </p:nvSpPr>
          <p:spPr>
            <a:xfrm>
              <a:off x="5670549" y="1273174"/>
              <a:ext cx="1828800" cy="36000"/>
            </a:xfrm>
            <a:prstGeom prst="rect">
              <a:avLst/>
            </a:prstGeom>
            <a:solidFill>
              <a:srgbClr val="FC0107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Rectangle 11"/>
            <p:cNvSpPr/>
            <p:nvPr userDrawn="1"/>
          </p:nvSpPr>
          <p:spPr>
            <a:xfrm>
              <a:off x="7499349" y="1273174"/>
              <a:ext cx="1828800" cy="36000"/>
            </a:xfrm>
            <a:prstGeom prst="rect">
              <a:avLst/>
            </a:prstGeom>
            <a:solidFill>
              <a:srgbClr val="1C98FF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822308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rgbClr val="404A4B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rgbClr val="404A4B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rgbClr val="404A4B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rgbClr val="404A4B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rgbClr val="404A4B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rgbClr val="404A4B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/>
              <a:t>Das </a:t>
            </a:r>
            <a:r>
              <a:rPr lang="en-GB" dirty="0" err="1"/>
              <a:t>Projekt</a:t>
            </a:r>
            <a:r>
              <a:rPr lang="en-GB" dirty="0"/>
              <a:t> ALBINA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 descr="CartoonSkifahrer.jpg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"/>
            <a:ext cx="9144000" cy="514350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6369" y="4229100"/>
            <a:ext cx="6070893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400" dirty="0" err="1">
                <a:solidFill>
                  <a:schemeClr val="bg1"/>
                </a:solidFill>
                <a:latin typeface="Arial"/>
                <a:cs typeface="Arial"/>
              </a:rPr>
              <a:t>Euregio-Lawinenreport</a:t>
            </a:r>
            <a:r>
              <a:rPr lang="en-GB" sz="1400" dirty="0">
                <a:solidFill>
                  <a:schemeClr val="bg1"/>
                </a:solidFill>
                <a:latin typeface="Arial"/>
                <a:cs typeface="Arial"/>
              </a:rPr>
              <a:t> | </a:t>
            </a:r>
            <a:r>
              <a:rPr lang="en-GB" sz="1400" dirty="0" err="1">
                <a:solidFill>
                  <a:schemeClr val="bg1"/>
                </a:solidFill>
                <a:latin typeface="Arial"/>
                <a:cs typeface="Arial"/>
              </a:rPr>
              <a:t>Bollettino</a:t>
            </a:r>
            <a:r>
              <a:rPr lang="en-GB" sz="14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GB" sz="1400" dirty="0" err="1">
                <a:solidFill>
                  <a:schemeClr val="bg1"/>
                </a:solidFill>
                <a:latin typeface="Arial"/>
                <a:cs typeface="Arial"/>
              </a:rPr>
              <a:t>Valanghe</a:t>
            </a:r>
            <a:r>
              <a:rPr lang="en-GB" sz="14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GB" sz="1400" dirty="0" err="1">
                <a:solidFill>
                  <a:schemeClr val="bg1"/>
                </a:solidFill>
                <a:latin typeface="Arial"/>
                <a:cs typeface="Arial"/>
              </a:rPr>
              <a:t>dell’Euregio</a:t>
            </a:r>
            <a:endParaRPr lang="en-GB" sz="1400" dirty="0">
              <a:solidFill>
                <a:schemeClr val="bg1"/>
              </a:solidFill>
              <a:latin typeface="Arial"/>
              <a:cs typeface="Arial"/>
            </a:endParaRPr>
          </a:p>
          <a:p>
            <a:r>
              <a:rPr lang="en-GB" sz="1400" dirty="0">
                <a:solidFill>
                  <a:schemeClr val="bg1"/>
                </a:solidFill>
                <a:latin typeface="Arial"/>
                <a:cs typeface="Arial"/>
              </a:rPr>
              <a:t>03.12.2024</a:t>
            </a:r>
          </a:p>
          <a:p>
            <a:r>
              <a:rPr lang="en-GB" sz="2400" dirty="0">
                <a:solidFill>
                  <a:schemeClr val="bg1"/>
                </a:solidFill>
                <a:latin typeface="Arial"/>
                <a:cs typeface="Arial"/>
              </a:rPr>
              <a:t>Meeting </a:t>
            </a:r>
            <a:r>
              <a:rPr lang="en-GB" sz="2400" dirty="0" err="1">
                <a:solidFill>
                  <a:schemeClr val="bg1"/>
                </a:solidFill>
                <a:latin typeface="Arial"/>
                <a:cs typeface="Arial"/>
              </a:rPr>
              <a:t>Lawinenwarner</a:t>
            </a:r>
            <a:r>
              <a:rPr lang="en-GB" sz="2400" dirty="0">
                <a:solidFill>
                  <a:schemeClr val="bg1"/>
                </a:solidFill>
                <a:latin typeface="Arial"/>
                <a:cs typeface="Arial"/>
              </a:rPr>
              <a:t> | </a:t>
            </a:r>
            <a:r>
              <a:rPr lang="en-GB" sz="2400" dirty="0" err="1">
                <a:solidFill>
                  <a:schemeClr val="bg1"/>
                </a:solidFill>
                <a:latin typeface="Arial"/>
                <a:cs typeface="Arial"/>
              </a:rPr>
              <a:t>Incontro</a:t>
            </a:r>
            <a:r>
              <a:rPr lang="en-GB" sz="2400" dirty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GB" sz="2400" dirty="0" err="1">
                <a:solidFill>
                  <a:schemeClr val="bg1"/>
                </a:solidFill>
                <a:latin typeface="Arial"/>
                <a:cs typeface="Arial"/>
              </a:rPr>
              <a:t>previsori</a:t>
            </a:r>
            <a:endParaRPr lang="en-GB" sz="2400" dirty="0">
              <a:solidFill>
                <a:schemeClr val="bg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0026414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B8E315-80E1-CF31-CE9B-0BC6545E0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dirty="0" err="1"/>
              <a:t>Anzahl</a:t>
            </a:r>
            <a:r>
              <a:rPr lang="en-GB" sz="2800" dirty="0"/>
              <a:t> </a:t>
            </a:r>
            <a:r>
              <a:rPr lang="en-GB" sz="2800" dirty="0" err="1"/>
              <a:t>überschriebener</a:t>
            </a:r>
            <a:r>
              <a:rPr lang="en-GB" sz="2800" dirty="0"/>
              <a:t> Felder </a:t>
            </a:r>
            <a:br>
              <a:rPr lang="en-GB" sz="2800" dirty="0"/>
            </a:br>
            <a:r>
              <a:rPr lang="en-GB" sz="2800" dirty="0" err="1"/>
              <a:t>Numero</a:t>
            </a:r>
            <a:r>
              <a:rPr lang="en-GB" sz="2800" dirty="0"/>
              <a:t> di </a:t>
            </a:r>
            <a:r>
              <a:rPr lang="en-GB" sz="2800" dirty="0" err="1"/>
              <a:t>scelte</a:t>
            </a:r>
            <a:r>
              <a:rPr lang="en-GB" sz="2800" dirty="0"/>
              <a:t> </a:t>
            </a:r>
            <a:r>
              <a:rPr lang="en-GB" sz="2800" dirty="0" err="1"/>
              <a:t>modificate</a:t>
            </a:r>
            <a:endParaRPr lang="en-DE" sz="2800" dirty="0"/>
          </a:p>
        </p:txBody>
      </p:sp>
      <p:pic>
        <p:nvPicPr>
          <p:cNvPr id="5" name="Picture 4" descr="A diagram of a number of overwritten matrix fields&#10;&#10;Description automatically generated">
            <a:extLst>
              <a:ext uri="{FF2B5EF4-FFF2-40B4-BE49-F238E27FC236}">
                <a16:creationId xmlns:a16="http://schemas.microsoft.com/office/drawing/2014/main" id="{DC6016D2-21E2-CD93-EA55-2DD1C9FCA2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096533"/>
            <a:ext cx="7772400" cy="391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25386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665698-A6EF-20BC-1F9A-DC9FEFD860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03541D-BFD5-25BF-C71F-91680CE2A8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dirty="0" err="1"/>
              <a:t>Anzahl</a:t>
            </a:r>
            <a:r>
              <a:rPr lang="en-GB" sz="2800" dirty="0"/>
              <a:t> </a:t>
            </a:r>
            <a:r>
              <a:rPr lang="en-GB" sz="2800" dirty="0" err="1"/>
              <a:t>überschriebener</a:t>
            </a:r>
            <a:r>
              <a:rPr lang="en-GB" sz="2800" dirty="0"/>
              <a:t> Felder </a:t>
            </a:r>
            <a:br>
              <a:rPr lang="en-GB" sz="2800" dirty="0"/>
            </a:br>
            <a:r>
              <a:rPr lang="en-GB" sz="2800" dirty="0" err="1"/>
              <a:t>Numero</a:t>
            </a:r>
            <a:r>
              <a:rPr lang="en-GB" sz="2800" dirty="0"/>
              <a:t> di </a:t>
            </a:r>
            <a:r>
              <a:rPr lang="en-GB" sz="2800" dirty="0" err="1"/>
              <a:t>scelte</a:t>
            </a:r>
            <a:r>
              <a:rPr lang="en-GB" sz="2800" dirty="0"/>
              <a:t> </a:t>
            </a:r>
            <a:r>
              <a:rPr lang="en-GB" sz="2800" dirty="0" err="1"/>
              <a:t>modificate</a:t>
            </a:r>
            <a:endParaRPr lang="en-DE" sz="2800" dirty="0"/>
          </a:p>
        </p:txBody>
      </p:sp>
      <p:pic>
        <p:nvPicPr>
          <p:cNvPr id="4" name="Picture 3" descr="A diagram of a number of overwritten matrix fields&#10;&#10;Description automatically generated">
            <a:extLst>
              <a:ext uri="{FF2B5EF4-FFF2-40B4-BE49-F238E27FC236}">
                <a16:creationId xmlns:a16="http://schemas.microsoft.com/office/drawing/2014/main" id="{854101C7-E310-0FF6-9E51-8617C72AF4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096533"/>
            <a:ext cx="7772400" cy="391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53246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697F3BC-BFC3-BB31-927F-592E5C56552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B526C9-006F-9C29-8887-E18C6A3694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dirty="0" err="1"/>
              <a:t>Anzahl</a:t>
            </a:r>
            <a:r>
              <a:rPr lang="en-GB" sz="2800" dirty="0"/>
              <a:t> </a:t>
            </a:r>
            <a:r>
              <a:rPr lang="en-GB" sz="2800" dirty="0" err="1"/>
              <a:t>überschriebener</a:t>
            </a:r>
            <a:r>
              <a:rPr lang="en-GB" sz="2800" dirty="0"/>
              <a:t> Felder </a:t>
            </a:r>
            <a:br>
              <a:rPr lang="en-GB" sz="2800" dirty="0"/>
            </a:br>
            <a:r>
              <a:rPr lang="en-GB" sz="2800" dirty="0" err="1"/>
              <a:t>Numero</a:t>
            </a:r>
            <a:r>
              <a:rPr lang="en-GB" sz="2800" dirty="0"/>
              <a:t> di </a:t>
            </a:r>
            <a:r>
              <a:rPr lang="en-GB" sz="2800" dirty="0" err="1"/>
              <a:t>scelte</a:t>
            </a:r>
            <a:r>
              <a:rPr lang="en-GB" sz="2800" dirty="0"/>
              <a:t> </a:t>
            </a:r>
            <a:r>
              <a:rPr lang="en-GB" sz="2800" dirty="0" err="1"/>
              <a:t>modificate</a:t>
            </a:r>
            <a:endParaRPr lang="en-DE" sz="2800" dirty="0"/>
          </a:p>
        </p:txBody>
      </p:sp>
      <p:pic>
        <p:nvPicPr>
          <p:cNvPr id="4" name="Picture 3" descr="A diagram of a diagram&#10;&#10;Description automatically generated with medium confidence">
            <a:extLst>
              <a:ext uri="{FF2B5EF4-FFF2-40B4-BE49-F238E27FC236}">
                <a16:creationId xmlns:a16="http://schemas.microsoft.com/office/drawing/2014/main" id="{AA6D6BD5-42F4-5017-8AFF-245C6E45B9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096533"/>
            <a:ext cx="7772400" cy="391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10807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727448-AC5C-196F-4B1C-DAAA047147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2D1618-9AB7-A76C-FC30-F68135F539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dirty="0" err="1"/>
              <a:t>Anzahl</a:t>
            </a:r>
            <a:r>
              <a:rPr lang="en-GB" sz="2800" dirty="0"/>
              <a:t> </a:t>
            </a:r>
            <a:r>
              <a:rPr lang="en-GB" sz="2800" dirty="0" err="1"/>
              <a:t>überschriebener</a:t>
            </a:r>
            <a:r>
              <a:rPr lang="en-GB" sz="2800" dirty="0"/>
              <a:t> Felder </a:t>
            </a:r>
            <a:br>
              <a:rPr lang="en-GB" sz="2800" dirty="0"/>
            </a:br>
            <a:r>
              <a:rPr lang="en-GB" sz="2800" dirty="0" err="1"/>
              <a:t>Numero</a:t>
            </a:r>
            <a:r>
              <a:rPr lang="en-GB" sz="2800" dirty="0"/>
              <a:t> di </a:t>
            </a:r>
            <a:r>
              <a:rPr lang="en-GB" sz="2800" dirty="0" err="1"/>
              <a:t>scelte</a:t>
            </a:r>
            <a:r>
              <a:rPr lang="en-GB" sz="2800" dirty="0"/>
              <a:t> </a:t>
            </a:r>
            <a:r>
              <a:rPr lang="en-GB" sz="2800" dirty="0" err="1"/>
              <a:t>modificate</a:t>
            </a:r>
            <a:endParaRPr lang="en-DE" sz="2800" dirty="0"/>
          </a:p>
        </p:txBody>
      </p:sp>
      <p:pic>
        <p:nvPicPr>
          <p:cNvPr id="4" name="Picture 3" descr="A diagram of a diagram&#10;&#10;Description automatically generated with medium confidence">
            <a:extLst>
              <a:ext uri="{FF2B5EF4-FFF2-40B4-BE49-F238E27FC236}">
                <a16:creationId xmlns:a16="http://schemas.microsoft.com/office/drawing/2014/main" id="{7E9F7213-158C-D4E7-D5AD-1166C8D353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096533"/>
            <a:ext cx="7772400" cy="391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63565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C8336D-9C2F-5CBA-BCC2-14DD9B5AEA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C45C2-8151-3200-D6B0-29DC5FC79D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dirty="0" err="1"/>
              <a:t>Anzahl</a:t>
            </a:r>
            <a:r>
              <a:rPr lang="en-GB" sz="2800" dirty="0"/>
              <a:t> </a:t>
            </a:r>
            <a:r>
              <a:rPr lang="en-GB" sz="2800" dirty="0" err="1"/>
              <a:t>überschriebener</a:t>
            </a:r>
            <a:r>
              <a:rPr lang="en-GB" sz="2800" dirty="0"/>
              <a:t> Felder </a:t>
            </a:r>
            <a:br>
              <a:rPr lang="en-GB" sz="2800" dirty="0"/>
            </a:br>
            <a:r>
              <a:rPr lang="en-GB" sz="2800" dirty="0" err="1"/>
              <a:t>Numero</a:t>
            </a:r>
            <a:r>
              <a:rPr lang="en-GB" sz="2800" dirty="0"/>
              <a:t> di </a:t>
            </a:r>
            <a:r>
              <a:rPr lang="en-GB" sz="2800" dirty="0" err="1"/>
              <a:t>scelte</a:t>
            </a:r>
            <a:r>
              <a:rPr lang="en-GB" sz="2800" dirty="0"/>
              <a:t> </a:t>
            </a:r>
            <a:r>
              <a:rPr lang="en-GB" sz="2800" dirty="0" err="1"/>
              <a:t>modificate</a:t>
            </a:r>
            <a:endParaRPr lang="en-DE" sz="2800" dirty="0"/>
          </a:p>
        </p:txBody>
      </p:sp>
      <p:pic>
        <p:nvPicPr>
          <p:cNvPr id="4" name="Picture 3" descr="A diagram of a number of overwritten matrix fields&#10;&#10;Description automatically generated">
            <a:extLst>
              <a:ext uri="{FF2B5EF4-FFF2-40B4-BE49-F238E27FC236}">
                <a16:creationId xmlns:a16="http://schemas.microsoft.com/office/drawing/2014/main" id="{7A6870AB-532B-898E-5F90-31B4E9443B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096533"/>
            <a:ext cx="7772400" cy="391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4709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57BF2C-AC61-CB5E-667B-FBEEB27E3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AC3DCB-1751-CE79-43C2-2103659885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2800" dirty="0" err="1"/>
              <a:t>Anzahl</a:t>
            </a:r>
            <a:r>
              <a:rPr lang="en-GB" sz="2800" dirty="0"/>
              <a:t> </a:t>
            </a:r>
            <a:r>
              <a:rPr lang="en-GB" sz="2800" dirty="0" err="1"/>
              <a:t>überschriebener</a:t>
            </a:r>
            <a:r>
              <a:rPr lang="en-GB" sz="2800" dirty="0"/>
              <a:t> Felder </a:t>
            </a:r>
            <a:br>
              <a:rPr lang="en-GB" sz="2800" dirty="0"/>
            </a:br>
            <a:r>
              <a:rPr lang="en-GB" sz="2800" dirty="0" err="1"/>
              <a:t>Numero</a:t>
            </a:r>
            <a:r>
              <a:rPr lang="en-GB" sz="2800" dirty="0"/>
              <a:t> di </a:t>
            </a:r>
            <a:r>
              <a:rPr lang="en-GB" sz="2800" dirty="0" err="1"/>
              <a:t>scelte</a:t>
            </a:r>
            <a:r>
              <a:rPr lang="en-GB" sz="2800" dirty="0"/>
              <a:t> </a:t>
            </a:r>
            <a:r>
              <a:rPr lang="en-GB" sz="2800" dirty="0" err="1"/>
              <a:t>modificate</a:t>
            </a:r>
            <a:endParaRPr lang="en-DE" sz="2800" dirty="0"/>
          </a:p>
        </p:txBody>
      </p:sp>
      <p:pic>
        <p:nvPicPr>
          <p:cNvPr id="4" name="Picture 3" descr="A diagram of a number of overwritten matrix fields&#10;&#10;Description automatically generated">
            <a:extLst>
              <a:ext uri="{FF2B5EF4-FFF2-40B4-BE49-F238E27FC236}">
                <a16:creationId xmlns:a16="http://schemas.microsoft.com/office/drawing/2014/main" id="{26D788D3-4063-95A5-990F-F906676E24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096533"/>
            <a:ext cx="7772400" cy="391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354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BE206F06-97BD-8975-09C9-ABF95375E8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43500" cy="5143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FB4B5813-8D06-29D5-8EF1-19BE73214C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8338"/>
            <a:ext cx="9144000" cy="38052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BFF52840-59ED-A646-1F19-503E7DDFB32C}"/>
              </a:ext>
            </a:extLst>
          </p:cNvPr>
          <p:cNvSpPr txBox="1"/>
          <p:nvPr/>
        </p:nvSpPr>
        <p:spPr>
          <a:xfrm>
            <a:off x="7554975" y="4803945"/>
            <a:ext cx="15890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DE" sz="1200" dirty="0"/>
              <a:t>aus Hutter et al (2021)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C0CEB04-90A8-664D-444D-6B584ECD3347}"/>
              </a:ext>
            </a:extLst>
          </p:cNvPr>
          <p:cNvSpPr/>
          <p:nvPr/>
        </p:nvSpPr>
        <p:spPr>
          <a:xfrm>
            <a:off x="3242632" y="1721748"/>
            <a:ext cx="2917302" cy="673533"/>
          </a:xfrm>
          <a:prstGeom prst="rect">
            <a:avLst/>
          </a:prstGeom>
          <a:noFill/>
          <a:ln w="41275">
            <a:solidFill>
              <a:srgbClr val="404A4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E2944D5-8872-C838-D274-A132776E99A8}"/>
              </a:ext>
            </a:extLst>
          </p:cNvPr>
          <p:cNvSpPr/>
          <p:nvPr/>
        </p:nvSpPr>
        <p:spPr>
          <a:xfrm>
            <a:off x="3242632" y="1048215"/>
            <a:ext cx="2917302" cy="673533"/>
          </a:xfrm>
          <a:prstGeom prst="rect">
            <a:avLst/>
          </a:prstGeom>
          <a:noFill/>
          <a:ln w="41275">
            <a:solidFill>
              <a:srgbClr val="404A4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BEE586E-CAA2-9051-0F25-20F230310681}"/>
              </a:ext>
            </a:extLst>
          </p:cNvPr>
          <p:cNvSpPr/>
          <p:nvPr/>
        </p:nvSpPr>
        <p:spPr>
          <a:xfrm>
            <a:off x="3242632" y="2390087"/>
            <a:ext cx="2917302" cy="673532"/>
          </a:xfrm>
          <a:prstGeom prst="rect">
            <a:avLst/>
          </a:prstGeom>
          <a:noFill/>
          <a:ln w="41275">
            <a:solidFill>
              <a:srgbClr val="404A4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64A781A-F7F6-3DA6-F990-2598D55EAA6A}"/>
              </a:ext>
            </a:extLst>
          </p:cNvPr>
          <p:cNvSpPr/>
          <p:nvPr/>
        </p:nvSpPr>
        <p:spPr>
          <a:xfrm>
            <a:off x="3242632" y="3058425"/>
            <a:ext cx="2917302" cy="673532"/>
          </a:xfrm>
          <a:prstGeom prst="rect">
            <a:avLst/>
          </a:prstGeom>
          <a:noFill/>
          <a:ln w="41275">
            <a:solidFill>
              <a:srgbClr val="404A4B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E"/>
          </a:p>
        </p:txBody>
      </p:sp>
    </p:spTree>
    <p:extLst>
      <p:ext uri="{BB962C8B-B14F-4D97-AF65-F5344CB8AC3E}">
        <p14:creationId xmlns:p14="http://schemas.microsoft.com/office/powerpoint/2010/main" val="100267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ACA59A-79A5-F92F-3DFD-3CF5DACFA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70D3F7-1CCE-BD83-93E6-E50ADE0F04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800" dirty="0" err="1"/>
              <a:t>Lawinenprobleme</a:t>
            </a:r>
            <a:r>
              <a:rPr lang="en-GB" sz="2800" dirty="0"/>
              <a:t> vs. </a:t>
            </a:r>
            <a:r>
              <a:rPr lang="en-GB" sz="2800" dirty="0" err="1"/>
              <a:t>Schneedeckenstabilität</a:t>
            </a:r>
            <a:br>
              <a:rPr lang="en-GB" sz="2800" dirty="0"/>
            </a:br>
            <a:r>
              <a:rPr lang="en-GB" sz="2800" dirty="0" err="1"/>
              <a:t>Problemi</a:t>
            </a:r>
            <a:r>
              <a:rPr lang="en-GB" sz="2800" dirty="0"/>
              <a:t> </a:t>
            </a:r>
            <a:r>
              <a:rPr lang="en-GB" sz="2800" dirty="0" err="1"/>
              <a:t>valanghivi</a:t>
            </a:r>
            <a:r>
              <a:rPr lang="en-GB" sz="2800" dirty="0"/>
              <a:t> vs. </a:t>
            </a:r>
            <a:r>
              <a:rPr lang="en-GB" sz="2800" dirty="0" err="1"/>
              <a:t>stabilità</a:t>
            </a:r>
            <a:r>
              <a:rPr lang="en-GB" sz="2800" dirty="0"/>
              <a:t> del </a:t>
            </a:r>
            <a:r>
              <a:rPr lang="en-GB" sz="2800" dirty="0" err="1"/>
              <a:t>manto</a:t>
            </a:r>
            <a:r>
              <a:rPr lang="en-GB" sz="2800" dirty="0"/>
              <a:t> </a:t>
            </a:r>
            <a:r>
              <a:rPr lang="en-GB" sz="2800" dirty="0" err="1"/>
              <a:t>nevoso</a:t>
            </a:r>
            <a:endParaRPr lang="en-DE" sz="2800" dirty="0"/>
          </a:p>
        </p:txBody>
      </p:sp>
      <p:pic>
        <p:nvPicPr>
          <p:cNvPr id="7" name="Picture 6" descr="A screenshot of a graph&#10;&#10;Description automatically generated">
            <a:extLst>
              <a:ext uri="{FF2B5EF4-FFF2-40B4-BE49-F238E27FC236}">
                <a16:creationId xmlns:a16="http://schemas.microsoft.com/office/drawing/2014/main" id="{D974955E-5728-B489-9AB4-FD1B463E34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096533"/>
            <a:ext cx="7772400" cy="391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685303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398481-864F-A8E0-9109-9E9AD932DD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186525-B455-4373-7A7D-1BAE420FE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800" dirty="0" err="1"/>
              <a:t>Lawinenprobleme</a:t>
            </a:r>
            <a:r>
              <a:rPr lang="en-GB" sz="2800" dirty="0"/>
              <a:t> vs. </a:t>
            </a:r>
            <a:r>
              <a:rPr lang="en-GB" sz="2800" dirty="0" err="1"/>
              <a:t>Schneedeckenstabilität</a:t>
            </a:r>
            <a:br>
              <a:rPr lang="en-GB" sz="2800" dirty="0"/>
            </a:br>
            <a:r>
              <a:rPr lang="en-GB" sz="2800" dirty="0" err="1"/>
              <a:t>Problemi</a:t>
            </a:r>
            <a:r>
              <a:rPr lang="en-GB" sz="2800" dirty="0"/>
              <a:t> </a:t>
            </a:r>
            <a:r>
              <a:rPr lang="en-GB" sz="2800" dirty="0" err="1"/>
              <a:t>valanghivi</a:t>
            </a:r>
            <a:r>
              <a:rPr lang="en-GB" sz="2800" dirty="0"/>
              <a:t> vs. </a:t>
            </a:r>
            <a:r>
              <a:rPr lang="en-GB" sz="2800" dirty="0" err="1"/>
              <a:t>stabilità</a:t>
            </a:r>
            <a:r>
              <a:rPr lang="en-GB" sz="2800" dirty="0"/>
              <a:t> del </a:t>
            </a:r>
            <a:r>
              <a:rPr lang="en-GB" sz="2800" dirty="0" err="1"/>
              <a:t>manto</a:t>
            </a:r>
            <a:r>
              <a:rPr lang="en-GB" sz="2800" dirty="0"/>
              <a:t> </a:t>
            </a:r>
            <a:r>
              <a:rPr lang="en-GB" sz="2800" dirty="0" err="1"/>
              <a:t>nevoso</a:t>
            </a:r>
            <a:endParaRPr lang="en-DE" sz="2800" dirty="0"/>
          </a:p>
        </p:txBody>
      </p:sp>
      <p:pic>
        <p:nvPicPr>
          <p:cNvPr id="4" name="Picture 3" descr="A diagram of a number of matrix fields&#10;&#10;Description automatically generated">
            <a:extLst>
              <a:ext uri="{FF2B5EF4-FFF2-40B4-BE49-F238E27FC236}">
                <a16:creationId xmlns:a16="http://schemas.microsoft.com/office/drawing/2014/main" id="{AFEAC6E4-5308-31AA-8361-E05852BA8F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096533"/>
            <a:ext cx="7772400" cy="391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0498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35627C-3321-582C-3358-15CA2261D1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7DD9BA-5458-FD57-6638-37F2F1900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800" dirty="0" err="1"/>
              <a:t>Lawinenprobleme</a:t>
            </a:r>
            <a:r>
              <a:rPr lang="en-GB" sz="2800" dirty="0"/>
              <a:t> vs. </a:t>
            </a:r>
            <a:r>
              <a:rPr lang="en-GB" sz="2800" dirty="0" err="1"/>
              <a:t>Schneedeckenstabilität</a:t>
            </a:r>
            <a:br>
              <a:rPr lang="en-GB" sz="2800" dirty="0"/>
            </a:br>
            <a:r>
              <a:rPr lang="en-GB" sz="2800" dirty="0" err="1"/>
              <a:t>Problemi</a:t>
            </a:r>
            <a:r>
              <a:rPr lang="en-GB" sz="2800" dirty="0"/>
              <a:t> </a:t>
            </a:r>
            <a:r>
              <a:rPr lang="en-GB" sz="2800" dirty="0" err="1"/>
              <a:t>valanghivi</a:t>
            </a:r>
            <a:r>
              <a:rPr lang="en-GB" sz="2800" dirty="0"/>
              <a:t> vs. </a:t>
            </a:r>
            <a:r>
              <a:rPr lang="en-GB" sz="2800" dirty="0" err="1"/>
              <a:t>stabilità</a:t>
            </a:r>
            <a:r>
              <a:rPr lang="en-GB" sz="2800" dirty="0"/>
              <a:t> del </a:t>
            </a:r>
            <a:r>
              <a:rPr lang="en-GB" sz="2800" dirty="0" err="1"/>
              <a:t>manto</a:t>
            </a:r>
            <a:r>
              <a:rPr lang="en-GB" sz="2800" dirty="0"/>
              <a:t> </a:t>
            </a:r>
            <a:r>
              <a:rPr lang="en-GB" sz="2800" dirty="0" err="1"/>
              <a:t>nevoso</a:t>
            </a:r>
            <a:endParaRPr lang="en-DE" sz="2800" dirty="0"/>
          </a:p>
        </p:txBody>
      </p:sp>
      <p:pic>
        <p:nvPicPr>
          <p:cNvPr id="5" name="Picture 4" descr="A diagram of a number of matrix fields&#10;&#10;Description automatically generated">
            <a:extLst>
              <a:ext uri="{FF2B5EF4-FFF2-40B4-BE49-F238E27FC236}">
                <a16:creationId xmlns:a16="http://schemas.microsoft.com/office/drawing/2014/main" id="{B2C7A601-1A7A-09E3-D3BC-AE20F3A566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096533"/>
            <a:ext cx="7772400" cy="391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733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474" y="117201"/>
            <a:ext cx="7834194" cy="674222"/>
          </a:xfrm>
        </p:spPr>
        <p:txBody>
          <a:bodyPr>
            <a:noAutofit/>
          </a:bodyPr>
          <a:lstStyle/>
          <a:p>
            <a:r>
              <a:rPr lang="en-GB" sz="2800" dirty="0" err="1"/>
              <a:t>Programm</a:t>
            </a:r>
            <a:r>
              <a:rPr lang="en-GB" sz="2800" dirty="0"/>
              <a:t> für </a:t>
            </a:r>
            <a:r>
              <a:rPr lang="en-GB" sz="2800" dirty="0" err="1"/>
              <a:t>heute</a:t>
            </a:r>
            <a:r>
              <a:rPr lang="en-GB" sz="2800" dirty="0"/>
              <a:t> | </a:t>
            </a:r>
            <a:r>
              <a:rPr lang="it-IT" sz="2800" dirty="0"/>
              <a:t>Programma di oggi 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13871" y="1250576"/>
            <a:ext cx="4166750" cy="3741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5600" indent="-355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de-AT" sz="2200" dirty="0"/>
              <a:t>Organisatorische Dinge</a:t>
            </a:r>
          </a:p>
          <a:p>
            <a:pPr>
              <a:lnSpc>
                <a:spcPct val="80000"/>
              </a:lnSpc>
            </a:pPr>
            <a:r>
              <a:rPr lang="de-AT" sz="2200" dirty="0"/>
              <a:t>Umfrage</a:t>
            </a:r>
          </a:p>
          <a:p>
            <a:pPr>
              <a:lnSpc>
                <a:spcPct val="80000"/>
              </a:lnSpc>
            </a:pPr>
            <a:r>
              <a:rPr lang="de-AT" sz="2200" dirty="0"/>
              <a:t>Nutzung der EAWS-Matrix und Co in den letzten zwei Jahren</a:t>
            </a:r>
          </a:p>
          <a:p>
            <a:pPr>
              <a:lnSpc>
                <a:spcPct val="80000"/>
              </a:lnSpc>
            </a:pPr>
            <a:r>
              <a:rPr lang="de-AT" sz="2200" dirty="0"/>
              <a:t>Diskussion</a:t>
            </a:r>
          </a:p>
          <a:p>
            <a:pPr>
              <a:lnSpc>
                <a:spcPct val="80000"/>
              </a:lnSpc>
            </a:pPr>
            <a:r>
              <a:rPr lang="de-AT" sz="2200" dirty="0"/>
              <a:t>Sonstiges</a:t>
            </a:r>
          </a:p>
          <a:p>
            <a:pPr marL="0" indent="0">
              <a:lnSpc>
                <a:spcPct val="80000"/>
              </a:lnSpc>
              <a:buNone/>
            </a:pPr>
            <a:endParaRPr lang="de-AT" sz="2200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782398" y="1241937"/>
            <a:ext cx="4361602" cy="3741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5600" indent="-355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2200" dirty="0"/>
              <a:t>Questioni organizzative</a:t>
            </a:r>
          </a:p>
          <a:p>
            <a:pPr>
              <a:lnSpc>
                <a:spcPct val="80000"/>
              </a:lnSpc>
            </a:pPr>
            <a:r>
              <a:rPr lang="it-IT" sz="2200" dirty="0"/>
              <a:t>Sondaggio</a:t>
            </a:r>
          </a:p>
          <a:p>
            <a:pPr>
              <a:lnSpc>
                <a:spcPct val="80000"/>
              </a:lnSpc>
            </a:pPr>
            <a:r>
              <a:rPr lang="it-IT" sz="2200" dirty="0"/>
              <a:t>Uso della matrice EAWS e co negli ultimi due anni</a:t>
            </a:r>
          </a:p>
          <a:p>
            <a:pPr>
              <a:lnSpc>
                <a:spcPct val="80000"/>
              </a:lnSpc>
            </a:pPr>
            <a:r>
              <a:rPr lang="it-IT" sz="2200" dirty="0"/>
              <a:t>Discussione</a:t>
            </a:r>
          </a:p>
          <a:p>
            <a:pPr>
              <a:lnSpc>
                <a:spcPct val="80000"/>
              </a:lnSpc>
            </a:pPr>
            <a:r>
              <a:rPr lang="it-IT" sz="2200" dirty="0"/>
              <a:t>Altre questioni</a:t>
            </a:r>
          </a:p>
        </p:txBody>
      </p:sp>
    </p:spTree>
    <p:extLst>
      <p:ext uri="{BB962C8B-B14F-4D97-AF65-F5344CB8AC3E}">
        <p14:creationId xmlns:p14="http://schemas.microsoft.com/office/powerpoint/2010/main" val="341721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uiExpand="1" build="allAtOnce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974843B-E209-9089-8B2A-7E7E35593E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2A7D4A-828D-D3EC-DCA3-958D283064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800" dirty="0" err="1"/>
              <a:t>Lawinenprobleme</a:t>
            </a:r>
            <a:r>
              <a:rPr lang="en-GB" sz="2800" dirty="0"/>
              <a:t> vs. </a:t>
            </a:r>
            <a:r>
              <a:rPr lang="en-GB" sz="2800" dirty="0" err="1"/>
              <a:t>Schneedeckenstabilität</a:t>
            </a:r>
            <a:br>
              <a:rPr lang="en-GB" sz="2800" dirty="0"/>
            </a:br>
            <a:r>
              <a:rPr lang="en-GB" sz="2800" dirty="0" err="1"/>
              <a:t>Problemi</a:t>
            </a:r>
            <a:r>
              <a:rPr lang="en-GB" sz="2800" dirty="0"/>
              <a:t> </a:t>
            </a:r>
            <a:r>
              <a:rPr lang="en-GB" sz="2800" dirty="0" err="1"/>
              <a:t>valanghivi</a:t>
            </a:r>
            <a:r>
              <a:rPr lang="en-GB" sz="2800" dirty="0"/>
              <a:t> vs. </a:t>
            </a:r>
            <a:r>
              <a:rPr lang="en-GB" sz="2800" dirty="0" err="1"/>
              <a:t>stabilità</a:t>
            </a:r>
            <a:r>
              <a:rPr lang="en-GB" sz="2800" dirty="0"/>
              <a:t> del </a:t>
            </a:r>
            <a:r>
              <a:rPr lang="en-GB" sz="2800" dirty="0" err="1"/>
              <a:t>manto</a:t>
            </a:r>
            <a:r>
              <a:rPr lang="en-GB" sz="2800" dirty="0"/>
              <a:t> </a:t>
            </a:r>
            <a:r>
              <a:rPr lang="en-GB" sz="2800" dirty="0" err="1"/>
              <a:t>nevoso</a:t>
            </a:r>
            <a:endParaRPr lang="en-DE" sz="2800" dirty="0"/>
          </a:p>
        </p:txBody>
      </p:sp>
      <p:pic>
        <p:nvPicPr>
          <p:cNvPr id="7" name="Picture 6" descr="A screenshot of a graph&#10;&#10;Description automatically generated">
            <a:extLst>
              <a:ext uri="{FF2B5EF4-FFF2-40B4-BE49-F238E27FC236}">
                <a16:creationId xmlns:a16="http://schemas.microsoft.com/office/drawing/2014/main" id="{770C1C19-9FC4-636C-094C-0EADE56E8D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096533"/>
            <a:ext cx="7772400" cy="391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588302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BB6F46-E1B2-34EC-EBAB-48365DD460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43F4E8-FE09-2871-588C-6EE5CBFAF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800" dirty="0" err="1"/>
              <a:t>Lawinenprobleme</a:t>
            </a:r>
            <a:r>
              <a:rPr lang="en-GB" sz="2800" dirty="0"/>
              <a:t> vs. </a:t>
            </a:r>
            <a:r>
              <a:rPr lang="en-GB" sz="2800" dirty="0" err="1"/>
              <a:t>Schneedeckenstabilität</a:t>
            </a:r>
            <a:br>
              <a:rPr lang="en-GB" sz="2800" dirty="0"/>
            </a:br>
            <a:r>
              <a:rPr lang="en-GB" sz="2800" dirty="0" err="1"/>
              <a:t>Problemi</a:t>
            </a:r>
            <a:r>
              <a:rPr lang="en-GB" sz="2800" dirty="0"/>
              <a:t> </a:t>
            </a:r>
            <a:r>
              <a:rPr lang="en-GB" sz="2800" dirty="0" err="1"/>
              <a:t>valanghivi</a:t>
            </a:r>
            <a:r>
              <a:rPr lang="en-GB" sz="2800" dirty="0"/>
              <a:t> vs. </a:t>
            </a:r>
            <a:r>
              <a:rPr lang="en-GB" sz="2800" dirty="0" err="1"/>
              <a:t>stabilità</a:t>
            </a:r>
            <a:r>
              <a:rPr lang="en-GB" sz="2800" dirty="0"/>
              <a:t> del </a:t>
            </a:r>
            <a:r>
              <a:rPr lang="en-GB" sz="2800" dirty="0" err="1"/>
              <a:t>manto</a:t>
            </a:r>
            <a:r>
              <a:rPr lang="en-GB" sz="2800" dirty="0"/>
              <a:t> </a:t>
            </a:r>
            <a:r>
              <a:rPr lang="en-GB" sz="2800" dirty="0" err="1"/>
              <a:t>nevoso</a:t>
            </a:r>
            <a:endParaRPr lang="en-DE" sz="2800" dirty="0"/>
          </a:p>
        </p:txBody>
      </p:sp>
      <p:pic>
        <p:nvPicPr>
          <p:cNvPr id="5" name="Picture 4" descr="A diagram of a number of matrix fields&#10;&#10;Description automatically generated">
            <a:extLst>
              <a:ext uri="{FF2B5EF4-FFF2-40B4-BE49-F238E27FC236}">
                <a16:creationId xmlns:a16="http://schemas.microsoft.com/office/drawing/2014/main" id="{1073F378-8042-6F90-C285-9BE551C94E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096533"/>
            <a:ext cx="7772400" cy="391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568929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F1B775-9D02-CDC5-675C-AAAC07CB26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A8D0EF-CE3F-F5F6-619D-632E538893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800" dirty="0" err="1"/>
              <a:t>Lawinenprobleme</a:t>
            </a:r>
            <a:r>
              <a:rPr lang="en-GB" sz="2800" dirty="0"/>
              <a:t> vs. </a:t>
            </a:r>
            <a:r>
              <a:rPr lang="en-GB" sz="2800" dirty="0" err="1"/>
              <a:t>Schneedeckenstabilität</a:t>
            </a:r>
            <a:br>
              <a:rPr lang="en-GB" sz="2800" dirty="0"/>
            </a:br>
            <a:r>
              <a:rPr lang="en-GB" sz="2800" dirty="0" err="1"/>
              <a:t>Problemi</a:t>
            </a:r>
            <a:r>
              <a:rPr lang="en-GB" sz="2800" dirty="0"/>
              <a:t> </a:t>
            </a:r>
            <a:r>
              <a:rPr lang="en-GB" sz="2800" dirty="0" err="1"/>
              <a:t>valanghivi</a:t>
            </a:r>
            <a:r>
              <a:rPr lang="en-GB" sz="2800" dirty="0"/>
              <a:t> vs. </a:t>
            </a:r>
            <a:r>
              <a:rPr lang="en-GB" sz="2800" dirty="0" err="1"/>
              <a:t>stabilità</a:t>
            </a:r>
            <a:r>
              <a:rPr lang="en-GB" sz="2800" dirty="0"/>
              <a:t> del </a:t>
            </a:r>
            <a:r>
              <a:rPr lang="en-GB" sz="2800" dirty="0" err="1"/>
              <a:t>manto</a:t>
            </a:r>
            <a:r>
              <a:rPr lang="en-GB" sz="2800" dirty="0"/>
              <a:t> </a:t>
            </a:r>
            <a:r>
              <a:rPr lang="en-GB" sz="2800" dirty="0" err="1"/>
              <a:t>nevoso</a:t>
            </a:r>
            <a:endParaRPr lang="en-DE" sz="2800" dirty="0"/>
          </a:p>
        </p:txBody>
      </p:sp>
      <p:pic>
        <p:nvPicPr>
          <p:cNvPr id="4" name="Picture 3" descr="A diagram of a number of matrix fields&#10;&#10;Description automatically generated">
            <a:extLst>
              <a:ext uri="{FF2B5EF4-FFF2-40B4-BE49-F238E27FC236}">
                <a16:creationId xmlns:a16="http://schemas.microsoft.com/office/drawing/2014/main" id="{F55269B7-EF8D-E35F-8F44-912CDAA4CB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096533"/>
            <a:ext cx="7772400" cy="391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2992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122137-02FD-0C32-85F1-7E11B98988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95B04-E83C-F738-4A86-50A830D64B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800" dirty="0" err="1"/>
              <a:t>Lawinenprobleme</a:t>
            </a:r>
            <a:r>
              <a:rPr lang="en-GB" sz="2800" dirty="0"/>
              <a:t> vs. </a:t>
            </a:r>
            <a:r>
              <a:rPr lang="en-GB" sz="2800" dirty="0" err="1"/>
              <a:t>Schneedeckenstabilität</a:t>
            </a:r>
            <a:br>
              <a:rPr lang="en-GB" sz="2800" dirty="0"/>
            </a:br>
            <a:r>
              <a:rPr lang="en-GB" sz="2800" dirty="0" err="1"/>
              <a:t>Problemi</a:t>
            </a:r>
            <a:r>
              <a:rPr lang="en-GB" sz="2800" dirty="0"/>
              <a:t> </a:t>
            </a:r>
            <a:r>
              <a:rPr lang="en-GB" sz="2800" dirty="0" err="1"/>
              <a:t>valanghivi</a:t>
            </a:r>
            <a:r>
              <a:rPr lang="en-GB" sz="2800" dirty="0"/>
              <a:t> vs. </a:t>
            </a:r>
            <a:r>
              <a:rPr lang="en-GB" sz="2800" dirty="0" err="1"/>
              <a:t>stabilità</a:t>
            </a:r>
            <a:r>
              <a:rPr lang="en-GB" sz="2800" dirty="0"/>
              <a:t> del </a:t>
            </a:r>
            <a:r>
              <a:rPr lang="en-GB" sz="2800" dirty="0" err="1"/>
              <a:t>manto</a:t>
            </a:r>
            <a:r>
              <a:rPr lang="en-GB" sz="2800" dirty="0"/>
              <a:t> </a:t>
            </a:r>
            <a:r>
              <a:rPr lang="en-GB" sz="2800" dirty="0" err="1"/>
              <a:t>nevoso</a:t>
            </a:r>
            <a:endParaRPr lang="en-DE" sz="2800" dirty="0"/>
          </a:p>
        </p:txBody>
      </p:sp>
      <p:pic>
        <p:nvPicPr>
          <p:cNvPr id="5" name="Picture 4" descr="A diagram of a number of matrix fields&#10;&#10;Description automatically generated">
            <a:extLst>
              <a:ext uri="{FF2B5EF4-FFF2-40B4-BE49-F238E27FC236}">
                <a16:creationId xmlns:a16="http://schemas.microsoft.com/office/drawing/2014/main" id="{FEA1BE7E-5FAD-1A8C-AF26-92AAEDA141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096533"/>
            <a:ext cx="7772400" cy="391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74311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9997A6-3A34-0CDB-E6D5-5462C7BFA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8FD80F-D5F7-1EF8-A5AA-421BB8E95C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800" dirty="0" err="1"/>
              <a:t>Lawinenprobleme</a:t>
            </a:r>
            <a:r>
              <a:rPr lang="en-GB" sz="2800" dirty="0"/>
              <a:t> vs. </a:t>
            </a:r>
            <a:r>
              <a:rPr lang="en-GB" sz="2800" dirty="0" err="1"/>
              <a:t>Schneedeckenstabilität</a:t>
            </a:r>
            <a:br>
              <a:rPr lang="en-GB" sz="2800" dirty="0"/>
            </a:br>
            <a:r>
              <a:rPr lang="en-GB" sz="2800" dirty="0" err="1"/>
              <a:t>Problemi</a:t>
            </a:r>
            <a:r>
              <a:rPr lang="en-GB" sz="2800" dirty="0"/>
              <a:t> </a:t>
            </a:r>
            <a:r>
              <a:rPr lang="en-GB" sz="2800" dirty="0" err="1"/>
              <a:t>valanghivi</a:t>
            </a:r>
            <a:r>
              <a:rPr lang="en-GB" sz="2800" dirty="0"/>
              <a:t> vs. </a:t>
            </a:r>
            <a:r>
              <a:rPr lang="en-GB" sz="2800" dirty="0" err="1"/>
              <a:t>stabilità</a:t>
            </a:r>
            <a:r>
              <a:rPr lang="en-GB" sz="2800" dirty="0"/>
              <a:t> del </a:t>
            </a:r>
            <a:r>
              <a:rPr lang="en-GB" sz="2800" dirty="0" err="1"/>
              <a:t>manto</a:t>
            </a:r>
            <a:r>
              <a:rPr lang="en-GB" sz="2800" dirty="0"/>
              <a:t> </a:t>
            </a:r>
            <a:r>
              <a:rPr lang="en-GB" sz="2800" dirty="0" err="1"/>
              <a:t>nevoso</a:t>
            </a:r>
            <a:endParaRPr lang="en-DE" sz="2800" dirty="0"/>
          </a:p>
        </p:txBody>
      </p:sp>
      <p:pic>
        <p:nvPicPr>
          <p:cNvPr id="4" name="Picture 3" descr="A diagram of a number of matrix fields&#10;&#10;Description automatically generated">
            <a:extLst>
              <a:ext uri="{FF2B5EF4-FFF2-40B4-BE49-F238E27FC236}">
                <a16:creationId xmlns:a16="http://schemas.microsoft.com/office/drawing/2014/main" id="{2B7C3055-788A-7C42-F80C-C39BDAB17A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096533"/>
            <a:ext cx="7772400" cy="391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29111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FAC11B-0074-98C9-E741-63D23B94B4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530E63-9086-4CC9-0847-8C39B7D392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800" dirty="0" err="1"/>
              <a:t>Lawinenprobleme</a:t>
            </a:r>
            <a:r>
              <a:rPr lang="en-GB" sz="2800" dirty="0"/>
              <a:t> vs. </a:t>
            </a:r>
            <a:r>
              <a:rPr lang="en-GB" sz="2800" dirty="0" err="1"/>
              <a:t>Schneedeckenstabilität</a:t>
            </a:r>
            <a:br>
              <a:rPr lang="en-GB" sz="2800" dirty="0"/>
            </a:br>
            <a:r>
              <a:rPr lang="en-GB" sz="2800" dirty="0" err="1"/>
              <a:t>Problemi</a:t>
            </a:r>
            <a:r>
              <a:rPr lang="en-GB" sz="2800" dirty="0"/>
              <a:t> </a:t>
            </a:r>
            <a:r>
              <a:rPr lang="en-GB" sz="2800" dirty="0" err="1"/>
              <a:t>valanghivi</a:t>
            </a:r>
            <a:r>
              <a:rPr lang="en-GB" sz="2800" dirty="0"/>
              <a:t> vs. </a:t>
            </a:r>
            <a:r>
              <a:rPr lang="en-GB" sz="2800" dirty="0" err="1"/>
              <a:t>stabilità</a:t>
            </a:r>
            <a:r>
              <a:rPr lang="en-GB" sz="2800" dirty="0"/>
              <a:t> del </a:t>
            </a:r>
            <a:r>
              <a:rPr lang="en-GB" sz="2800" dirty="0" err="1"/>
              <a:t>manto</a:t>
            </a:r>
            <a:r>
              <a:rPr lang="en-GB" sz="2800" dirty="0"/>
              <a:t> </a:t>
            </a:r>
            <a:r>
              <a:rPr lang="en-GB" sz="2800" dirty="0" err="1"/>
              <a:t>nevoso</a:t>
            </a:r>
            <a:endParaRPr lang="en-DE" sz="2800" dirty="0"/>
          </a:p>
        </p:txBody>
      </p:sp>
      <p:pic>
        <p:nvPicPr>
          <p:cNvPr id="4" name="Picture 3" descr="A diagram of a number of matrix fields&#10;&#10;Description automatically generated">
            <a:extLst>
              <a:ext uri="{FF2B5EF4-FFF2-40B4-BE49-F238E27FC236}">
                <a16:creationId xmlns:a16="http://schemas.microsoft.com/office/drawing/2014/main" id="{2DA4DEF2-59AD-C174-D110-A2C3093664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096533"/>
            <a:ext cx="7772400" cy="391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42101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4FF8B3-48F4-8ABD-6DAA-284CCB42A6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5EE351-AF1D-D698-7A52-3B7A4495F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800" dirty="0" err="1"/>
              <a:t>Lawinenprobleme</a:t>
            </a:r>
            <a:r>
              <a:rPr lang="en-GB" sz="2800" dirty="0"/>
              <a:t> vs. </a:t>
            </a:r>
            <a:r>
              <a:rPr lang="en-GB" sz="2800" dirty="0" err="1"/>
              <a:t>Schneedeckenstabilität</a:t>
            </a:r>
            <a:br>
              <a:rPr lang="en-GB" sz="2800" dirty="0"/>
            </a:br>
            <a:r>
              <a:rPr lang="en-GB" sz="2800" dirty="0" err="1"/>
              <a:t>Problemi</a:t>
            </a:r>
            <a:r>
              <a:rPr lang="en-GB" sz="2800" dirty="0"/>
              <a:t> </a:t>
            </a:r>
            <a:r>
              <a:rPr lang="en-GB" sz="2800" dirty="0" err="1"/>
              <a:t>valanghivi</a:t>
            </a:r>
            <a:r>
              <a:rPr lang="en-GB" sz="2800" dirty="0"/>
              <a:t> vs. </a:t>
            </a:r>
            <a:r>
              <a:rPr lang="en-GB" sz="2800" dirty="0" err="1"/>
              <a:t>stabilità</a:t>
            </a:r>
            <a:r>
              <a:rPr lang="en-GB" sz="2800" dirty="0"/>
              <a:t> del </a:t>
            </a:r>
            <a:r>
              <a:rPr lang="en-GB" sz="2800" dirty="0" err="1"/>
              <a:t>manto</a:t>
            </a:r>
            <a:r>
              <a:rPr lang="en-GB" sz="2800" dirty="0"/>
              <a:t> </a:t>
            </a:r>
            <a:r>
              <a:rPr lang="en-GB" sz="2800" dirty="0" err="1"/>
              <a:t>nevoso</a:t>
            </a:r>
            <a:endParaRPr lang="en-DE" sz="28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49242D7-839D-28C4-F86C-21629EEAD5C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186" t="2565"/>
          <a:stretch/>
        </p:blipFill>
        <p:spPr>
          <a:xfrm>
            <a:off x="1700212" y="1014652"/>
            <a:ext cx="5743575" cy="4128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4724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681B0C-BC13-E1A1-FDC3-ECF7946D6E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BD3363-C1B6-03AE-817C-98492CA032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800" dirty="0" err="1"/>
              <a:t>Lawinenprobleme</a:t>
            </a:r>
            <a:r>
              <a:rPr lang="en-GB" sz="2800" dirty="0"/>
              <a:t> vs. </a:t>
            </a:r>
            <a:r>
              <a:rPr lang="en-GB" sz="2800" dirty="0" err="1"/>
              <a:t>Häufigkeit</a:t>
            </a:r>
            <a:br>
              <a:rPr lang="en-GB" sz="2800" dirty="0"/>
            </a:br>
            <a:r>
              <a:rPr lang="en-GB" sz="2800" dirty="0" err="1"/>
              <a:t>Problemi</a:t>
            </a:r>
            <a:r>
              <a:rPr lang="en-GB" sz="2800" dirty="0"/>
              <a:t> </a:t>
            </a:r>
            <a:r>
              <a:rPr lang="en-GB" sz="2800" dirty="0" err="1"/>
              <a:t>valanghivi</a:t>
            </a:r>
            <a:r>
              <a:rPr lang="en-GB" sz="2800" dirty="0"/>
              <a:t> vs. </a:t>
            </a:r>
            <a:r>
              <a:rPr lang="en-GB" sz="2800" dirty="0" err="1"/>
              <a:t>frequenza</a:t>
            </a:r>
            <a:endParaRPr lang="en-DE" sz="28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6C5721-3D9C-70DF-CA07-737C616955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5862" y="946319"/>
            <a:ext cx="5692276" cy="4065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99628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D19D71-7CF0-FBA3-03EA-A75D80AAE58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3E32E9-22F1-33EA-96BC-C2B6EF8FD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800" dirty="0" err="1"/>
              <a:t>Lawinengefahrenstufe</a:t>
            </a:r>
            <a:r>
              <a:rPr lang="en-GB" sz="2800" dirty="0"/>
              <a:t> vs. </a:t>
            </a:r>
            <a:r>
              <a:rPr lang="en-GB" sz="2800" dirty="0" err="1"/>
              <a:t>Schneedeckenstabilität</a:t>
            </a:r>
            <a:br>
              <a:rPr lang="en-GB" sz="2800" dirty="0"/>
            </a:br>
            <a:r>
              <a:rPr lang="en-GB" sz="2800" dirty="0"/>
              <a:t>Grado del </a:t>
            </a:r>
            <a:r>
              <a:rPr lang="en-GB" sz="2800" dirty="0" err="1"/>
              <a:t>pericolo</a:t>
            </a:r>
            <a:r>
              <a:rPr lang="en-GB" sz="2800" dirty="0"/>
              <a:t> vs. </a:t>
            </a:r>
            <a:r>
              <a:rPr lang="en-GB" sz="2800" dirty="0" err="1"/>
              <a:t>stabilità</a:t>
            </a:r>
            <a:r>
              <a:rPr lang="en-GB" sz="2800" dirty="0"/>
              <a:t> del </a:t>
            </a:r>
            <a:r>
              <a:rPr lang="en-GB" sz="2800" dirty="0" err="1"/>
              <a:t>manto</a:t>
            </a:r>
            <a:r>
              <a:rPr lang="en-GB" sz="2800" dirty="0"/>
              <a:t> </a:t>
            </a:r>
            <a:r>
              <a:rPr lang="en-GB" sz="2800" dirty="0" err="1"/>
              <a:t>nevoso</a:t>
            </a:r>
            <a:endParaRPr lang="en-DE" sz="28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483F734-6A0A-DE03-6A37-F673BE8D1D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8307" y="1038225"/>
            <a:ext cx="5747385" cy="41052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66750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2BC937-61FD-C043-6C75-4A7C38F5696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9980BA-1131-B7CB-6ADE-3C073D31CA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2800" dirty="0" err="1"/>
              <a:t>Lawinengefahrenstufe</a:t>
            </a:r>
            <a:r>
              <a:rPr lang="en-GB" sz="2800" dirty="0"/>
              <a:t> vs. </a:t>
            </a:r>
            <a:r>
              <a:rPr lang="en-GB" sz="2800" dirty="0" err="1"/>
              <a:t>Häufigkeit</a:t>
            </a:r>
            <a:br>
              <a:rPr lang="en-GB" sz="2800" dirty="0"/>
            </a:br>
            <a:r>
              <a:rPr lang="en-GB" sz="2800" dirty="0"/>
              <a:t>Grado del </a:t>
            </a:r>
            <a:r>
              <a:rPr lang="en-GB" sz="2800" dirty="0" err="1"/>
              <a:t>pericolo</a:t>
            </a:r>
            <a:r>
              <a:rPr lang="en-GB" sz="2800" dirty="0"/>
              <a:t> vs. </a:t>
            </a:r>
            <a:r>
              <a:rPr lang="en-GB" sz="2800" dirty="0" err="1"/>
              <a:t>frequenza</a:t>
            </a:r>
            <a:endParaRPr lang="en-DE" sz="28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416769A-D721-5122-78B1-0661D2635B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41185" y="968209"/>
            <a:ext cx="5661630" cy="404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174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1A2F0D-2DD7-6BA0-97F0-223594DCA6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23F7F6-1C8B-295B-20D6-C31C887180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474" y="117201"/>
            <a:ext cx="7834194" cy="674222"/>
          </a:xfrm>
        </p:spPr>
        <p:txBody>
          <a:bodyPr>
            <a:noAutofit/>
          </a:bodyPr>
          <a:lstStyle/>
          <a:p>
            <a:r>
              <a:rPr lang="en-GB" sz="2800" dirty="0" err="1"/>
              <a:t>Programm</a:t>
            </a:r>
            <a:r>
              <a:rPr lang="en-GB" sz="2800" dirty="0"/>
              <a:t> für </a:t>
            </a:r>
            <a:r>
              <a:rPr lang="en-GB" sz="2800" dirty="0" err="1"/>
              <a:t>heute</a:t>
            </a:r>
            <a:r>
              <a:rPr lang="en-GB" sz="2800" dirty="0"/>
              <a:t> | </a:t>
            </a:r>
            <a:r>
              <a:rPr lang="it-IT" sz="2800" dirty="0"/>
              <a:t>Programma di oggi </a:t>
            </a:r>
          </a:p>
        </p:txBody>
      </p:sp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A8709A1-8648-67F4-B8B8-855A5265F1EB}"/>
              </a:ext>
            </a:extLst>
          </p:cNvPr>
          <p:cNvSpPr txBox="1">
            <a:spLocks/>
          </p:cNvSpPr>
          <p:nvPr/>
        </p:nvSpPr>
        <p:spPr>
          <a:xfrm>
            <a:off x="413871" y="1250576"/>
            <a:ext cx="4166750" cy="3741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5600" indent="-355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de-AT" sz="2200" b="1" dirty="0"/>
              <a:t>Organisatorische Dinge</a:t>
            </a:r>
          </a:p>
          <a:p>
            <a:pPr>
              <a:lnSpc>
                <a:spcPct val="80000"/>
              </a:lnSpc>
            </a:pPr>
            <a:r>
              <a:rPr lang="de-AT" sz="2200" dirty="0"/>
              <a:t>Umfrage</a:t>
            </a:r>
          </a:p>
          <a:p>
            <a:pPr>
              <a:lnSpc>
                <a:spcPct val="80000"/>
              </a:lnSpc>
            </a:pPr>
            <a:r>
              <a:rPr lang="de-AT" sz="2200" dirty="0"/>
              <a:t>Nutzung der EAWS-Matrix und Co in den letzten zwei Jahren</a:t>
            </a:r>
          </a:p>
          <a:p>
            <a:pPr>
              <a:lnSpc>
                <a:spcPct val="80000"/>
              </a:lnSpc>
            </a:pPr>
            <a:r>
              <a:rPr lang="de-AT" sz="2200" dirty="0"/>
              <a:t>Diskussion</a:t>
            </a:r>
          </a:p>
          <a:p>
            <a:pPr>
              <a:lnSpc>
                <a:spcPct val="80000"/>
              </a:lnSpc>
            </a:pPr>
            <a:r>
              <a:rPr lang="de-AT" sz="2200" dirty="0"/>
              <a:t>Sonstiges</a:t>
            </a:r>
          </a:p>
          <a:p>
            <a:pPr marL="0" indent="0">
              <a:lnSpc>
                <a:spcPct val="80000"/>
              </a:lnSpc>
              <a:buNone/>
            </a:pPr>
            <a:endParaRPr lang="de-AT" sz="22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010A1C5-28B3-A235-D34E-584E6045267A}"/>
              </a:ext>
            </a:extLst>
          </p:cNvPr>
          <p:cNvSpPr txBox="1">
            <a:spLocks/>
          </p:cNvSpPr>
          <p:nvPr/>
        </p:nvSpPr>
        <p:spPr>
          <a:xfrm>
            <a:off x="4782398" y="1241937"/>
            <a:ext cx="4361602" cy="3741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5600" indent="-355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2200" b="1" dirty="0"/>
              <a:t>Questioni organizzative</a:t>
            </a:r>
          </a:p>
          <a:p>
            <a:pPr>
              <a:lnSpc>
                <a:spcPct val="80000"/>
              </a:lnSpc>
            </a:pPr>
            <a:r>
              <a:rPr lang="it-IT" sz="2200" dirty="0"/>
              <a:t>Sondaggio</a:t>
            </a:r>
          </a:p>
          <a:p>
            <a:pPr>
              <a:lnSpc>
                <a:spcPct val="80000"/>
              </a:lnSpc>
            </a:pPr>
            <a:r>
              <a:rPr lang="it-IT" sz="2200" dirty="0"/>
              <a:t>Uso della matrice EAWS e co negli ultimi due anni</a:t>
            </a:r>
          </a:p>
          <a:p>
            <a:pPr>
              <a:lnSpc>
                <a:spcPct val="80000"/>
              </a:lnSpc>
            </a:pPr>
            <a:r>
              <a:rPr lang="it-IT" sz="2200" dirty="0"/>
              <a:t>Discussione</a:t>
            </a:r>
          </a:p>
          <a:p>
            <a:pPr>
              <a:lnSpc>
                <a:spcPct val="80000"/>
              </a:lnSpc>
            </a:pPr>
            <a:r>
              <a:rPr lang="it-IT" sz="2200" dirty="0"/>
              <a:t>Altre questioni</a:t>
            </a:r>
          </a:p>
        </p:txBody>
      </p:sp>
    </p:spTree>
    <p:extLst>
      <p:ext uri="{BB962C8B-B14F-4D97-AF65-F5344CB8AC3E}">
        <p14:creationId xmlns:p14="http://schemas.microsoft.com/office/powerpoint/2010/main" val="836360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504B3E-46D1-1388-F4BD-ADFD73FD4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4F8428E2-9464-C581-74D9-EE0446C82DFD}"/>
              </a:ext>
            </a:extLst>
          </p:cNvPr>
          <p:cNvSpPr txBox="1">
            <a:spLocks/>
          </p:cNvSpPr>
          <p:nvPr/>
        </p:nvSpPr>
        <p:spPr>
          <a:xfrm>
            <a:off x="413871" y="1250576"/>
            <a:ext cx="4166750" cy="3741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5600" indent="-355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de-AT" sz="2200" dirty="0"/>
              <a:t>Organisatorische Dinge</a:t>
            </a:r>
          </a:p>
          <a:p>
            <a:pPr>
              <a:lnSpc>
                <a:spcPct val="80000"/>
              </a:lnSpc>
            </a:pPr>
            <a:r>
              <a:rPr lang="de-AT" sz="2200" dirty="0"/>
              <a:t>Umfrage</a:t>
            </a:r>
          </a:p>
          <a:p>
            <a:pPr>
              <a:lnSpc>
                <a:spcPct val="80000"/>
              </a:lnSpc>
            </a:pPr>
            <a:r>
              <a:rPr lang="de-AT" sz="2200" dirty="0"/>
              <a:t>Nutzung der EAWS-Matrix und Co in den letzten zwei Jahren</a:t>
            </a:r>
          </a:p>
          <a:p>
            <a:pPr>
              <a:lnSpc>
                <a:spcPct val="80000"/>
              </a:lnSpc>
            </a:pPr>
            <a:r>
              <a:rPr lang="de-AT" sz="2200" dirty="0"/>
              <a:t>Diskussion</a:t>
            </a:r>
          </a:p>
          <a:p>
            <a:pPr>
              <a:lnSpc>
                <a:spcPct val="80000"/>
              </a:lnSpc>
            </a:pPr>
            <a:r>
              <a:rPr lang="de-AT" sz="2200" b="1" dirty="0"/>
              <a:t>Sonstiges</a:t>
            </a:r>
          </a:p>
          <a:p>
            <a:pPr marL="0" indent="0">
              <a:lnSpc>
                <a:spcPct val="80000"/>
              </a:lnSpc>
              <a:buNone/>
            </a:pPr>
            <a:endParaRPr lang="de-AT" sz="2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E24605A-DA20-DF7E-344C-D4E5C68FF3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474" y="117201"/>
            <a:ext cx="7834194" cy="674222"/>
          </a:xfrm>
        </p:spPr>
        <p:txBody>
          <a:bodyPr>
            <a:noAutofit/>
          </a:bodyPr>
          <a:lstStyle/>
          <a:p>
            <a:r>
              <a:rPr lang="en-GB" sz="2800" dirty="0" err="1"/>
              <a:t>Programm</a:t>
            </a:r>
            <a:r>
              <a:rPr lang="en-GB" sz="2800" dirty="0"/>
              <a:t> für </a:t>
            </a:r>
            <a:r>
              <a:rPr lang="en-GB" sz="2800" dirty="0" err="1"/>
              <a:t>heute</a:t>
            </a:r>
            <a:r>
              <a:rPr lang="en-GB" sz="2800" dirty="0"/>
              <a:t> | </a:t>
            </a:r>
            <a:r>
              <a:rPr lang="it-IT" sz="2800" dirty="0"/>
              <a:t>Programma di oggi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CEFD081-E83D-0FC3-2DE3-48DE95ACDEB9}"/>
              </a:ext>
            </a:extLst>
          </p:cNvPr>
          <p:cNvSpPr txBox="1">
            <a:spLocks/>
          </p:cNvSpPr>
          <p:nvPr/>
        </p:nvSpPr>
        <p:spPr>
          <a:xfrm>
            <a:off x="4782398" y="1241937"/>
            <a:ext cx="4361602" cy="3741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5600" indent="-355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2200" dirty="0"/>
              <a:t>Questioni organizzative</a:t>
            </a:r>
          </a:p>
          <a:p>
            <a:pPr>
              <a:lnSpc>
                <a:spcPct val="80000"/>
              </a:lnSpc>
            </a:pPr>
            <a:r>
              <a:rPr lang="it-IT" sz="2200" dirty="0"/>
              <a:t>Sondaggio</a:t>
            </a:r>
          </a:p>
          <a:p>
            <a:pPr>
              <a:lnSpc>
                <a:spcPct val="80000"/>
              </a:lnSpc>
            </a:pPr>
            <a:r>
              <a:rPr lang="it-IT" sz="2200" dirty="0"/>
              <a:t>Uso della matrice EAWS e co negli ultimi due anni</a:t>
            </a:r>
          </a:p>
          <a:p>
            <a:pPr>
              <a:lnSpc>
                <a:spcPct val="80000"/>
              </a:lnSpc>
            </a:pPr>
            <a:r>
              <a:rPr lang="it-IT" sz="2200" dirty="0"/>
              <a:t>Discussione</a:t>
            </a:r>
          </a:p>
          <a:p>
            <a:pPr>
              <a:lnSpc>
                <a:spcPct val="80000"/>
              </a:lnSpc>
            </a:pPr>
            <a:r>
              <a:rPr lang="it-IT" sz="2200" b="1" dirty="0"/>
              <a:t>Altre questioni</a:t>
            </a:r>
          </a:p>
        </p:txBody>
      </p:sp>
    </p:spTree>
    <p:extLst>
      <p:ext uri="{BB962C8B-B14F-4D97-AF65-F5344CB8AC3E}">
        <p14:creationId xmlns:p14="http://schemas.microsoft.com/office/powerpoint/2010/main" val="8130028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38EDEA-288E-4FBB-B383-1F09DAEEB7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x-none"/>
          </a:p>
        </p:txBody>
      </p:sp>
      <p:pic>
        <p:nvPicPr>
          <p:cNvPr id="6" name="Picture 5" descr="IMG_1179.jpg">
            <a:extLst>
              <a:ext uri="{FF2B5EF4-FFF2-40B4-BE49-F238E27FC236}">
                <a16:creationId xmlns:a16="http://schemas.microsoft.com/office/drawing/2014/main" id="{ED9797EB-FA8C-43A6-AA48-A082E89AAED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37512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8360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 txBox="1">
            <a:spLocks/>
          </p:cNvSpPr>
          <p:nvPr/>
        </p:nvSpPr>
        <p:spPr>
          <a:xfrm>
            <a:off x="413871" y="1250576"/>
            <a:ext cx="4166750" cy="3741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5600" indent="-355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de-AT" sz="2200" dirty="0"/>
              <a:t>Termine für gemeinsame </a:t>
            </a:r>
            <a:r>
              <a:rPr lang="de-AT" sz="2200"/>
              <a:t>Geländetage (16.01</a:t>
            </a:r>
            <a:r>
              <a:rPr lang="de-AT" sz="2200" dirty="0"/>
              <a:t>. in Bz; 28.02. in </a:t>
            </a:r>
            <a:r>
              <a:rPr lang="de-AT" sz="2200" dirty="0" err="1"/>
              <a:t>Tn</a:t>
            </a:r>
            <a:r>
              <a:rPr lang="de-AT" sz="2200" dirty="0"/>
              <a:t>)</a:t>
            </a:r>
          </a:p>
          <a:p>
            <a:pPr>
              <a:lnSpc>
                <a:spcPct val="80000"/>
              </a:lnSpc>
            </a:pPr>
            <a:r>
              <a:rPr lang="de-AT" sz="2200" dirty="0"/>
              <a:t>Nächste virtuelle Fortbildung am </a:t>
            </a:r>
            <a:r>
              <a:rPr lang="de-AT" sz="2200" b="1" dirty="0"/>
              <a:t>07.01.2024</a:t>
            </a:r>
            <a:r>
              <a:rPr lang="de-AT" sz="2200" dirty="0"/>
              <a:t>; Thema Schneedeckenmodellierung</a:t>
            </a:r>
          </a:p>
          <a:p>
            <a:pPr>
              <a:lnSpc>
                <a:spcPct val="80000"/>
              </a:lnSpc>
            </a:pPr>
            <a:endParaRPr lang="de-AT" sz="2200" dirty="0"/>
          </a:p>
          <a:p>
            <a:pPr>
              <a:lnSpc>
                <a:spcPct val="80000"/>
              </a:lnSpc>
            </a:pPr>
            <a:r>
              <a:rPr lang="de-AT" sz="2200" dirty="0"/>
              <a:t>Ab </a:t>
            </a:r>
            <a:r>
              <a:rPr lang="de-AT" sz="2200" b="1" dirty="0"/>
              <a:t>14.01. 11:30 </a:t>
            </a:r>
            <a:r>
              <a:rPr lang="de-AT" sz="2200" dirty="0"/>
              <a:t>biete ich </a:t>
            </a:r>
            <a:r>
              <a:rPr lang="de-AT" sz="2200" b="1" dirty="0"/>
              <a:t>wöchentlich</a:t>
            </a:r>
            <a:r>
              <a:rPr lang="de-AT" sz="2200" dirty="0"/>
              <a:t> eine Online-Diskussion im Bereich Schneedeckenmodellierung an. </a:t>
            </a:r>
            <a:r>
              <a:rPr lang="de-AT" sz="2200" b="1" dirty="0"/>
              <a:t>Dauer: 1h</a:t>
            </a:r>
          </a:p>
          <a:p>
            <a:pPr marL="0" indent="0">
              <a:lnSpc>
                <a:spcPct val="80000"/>
              </a:lnSpc>
              <a:buNone/>
            </a:pPr>
            <a:endParaRPr lang="de-AT" sz="22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0474" y="117201"/>
            <a:ext cx="7834194" cy="674222"/>
          </a:xfrm>
        </p:spPr>
        <p:txBody>
          <a:bodyPr>
            <a:noAutofit/>
          </a:bodyPr>
          <a:lstStyle/>
          <a:p>
            <a:r>
              <a:rPr lang="de-AT" sz="2800" dirty="0"/>
              <a:t>Organisatorische Dinge</a:t>
            </a:r>
            <a:r>
              <a:rPr lang="en-GB" sz="2800" dirty="0"/>
              <a:t> | </a:t>
            </a:r>
            <a:r>
              <a:rPr lang="it-IT" sz="2800" dirty="0"/>
              <a:t>Questioni organizzative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782398" y="1241937"/>
            <a:ext cx="4361602" cy="3741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5600" indent="-355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2200" dirty="0"/>
              <a:t>Date per le giornate sul campo congiunte</a:t>
            </a:r>
          </a:p>
          <a:p>
            <a:pPr>
              <a:lnSpc>
                <a:spcPct val="80000"/>
              </a:lnSpc>
            </a:pPr>
            <a:r>
              <a:rPr lang="it-IT" sz="2200" dirty="0"/>
              <a:t>Prossima formazione virtuale il </a:t>
            </a:r>
            <a:r>
              <a:rPr lang="it-IT" sz="2200" b="1" dirty="0"/>
              <a:t>07.01.2024</a:t>
            </a:r>
            <a:r>
              <a:rPr lang="it-IT" sz="2200" dirty="0"/>
              <a:t>; argomento modellazione del manto nevoso</a:t>
            </a:r>
          </a:p>
          <a:p>
            <a:pPr>
              <a:lnSpc>
                <a:spcPct val="80000"/>
              </a:lnSpc>
            </a:pPr>
            <a:r>
              <a:rPr lang="it-IT" sz="2200" dirty="0"/>
              <a:t>A partire dal </a:t>
            </a:r>
            <a:r>
              <a:rPr lang="it-IT" sz="2200" b="1" dirty="0"/>
              <a:t>14.01. alle 11:30 </a:t>
            </a:r>
            <a:r>
              <a:rPr lang="it-IT" sz="2200" dirty="0"/>
              <a:t>offro una discussione settimanale online nel mondo della modellazione del manto nevoso. </a:t>
            </a:r>
            <a:r>
              <a:rPr lang="it-IT" sz="2200" b="1" dirty="0"/>
              <a:t>Durata: 1h</a:t>
            </a:r>
          </a:p>
        </p:txBody>
      </p:sp>
    </p:spTree>
    <p:extLst>
      <p:ext uri="{BB962C8B-B14F-4D97-AF65-F5344CB8AC3E}">
        <p14:creationId xmlns:p14="http://schemas.microsoft.com/office/powerpoint/2010/main" val="2292004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400">
        <p:fade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55E51C-3B60-B173-916E-F491FE126F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28291428-4672-579A-9587-123E730ADC9F}"/>
              </a:ext>
            </a:extLst>
          </p:cNvPr>
          <p:cNvSpPr txBox="1">
            <a:spLocks/>
          </p:cNvSpPr>
          <p:nvPr/>
        </p:nvSpPr>
        <p:spPr>
          <a:xfrm>
            <a:off x="413871" y="1250576"/>
            <a:ext cx="4166750" cy="3741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5600" indent="-355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de-AT" sz="2200" dirty="0"/>
              <a:t>Organisatorische Dinge</a:t>
            </a:r>
          </a:p>
          <a:p>
            <a:pPr>
              <a:lnSpc>
                <a:spcPct val="80000"/>
              </a:lnSpc>
            </a:pPr>
            <a:r>
              <a:rPr lang="de-AT" sz="2200" b="1" dirty="0"/>
              <a:t>Umfrage</a:t>
            </a:r>
          </a:p>
          <a:p>
            <a:pPr>
              <a:lnSpc>
                <a:spcPct val="80000"/>
              </a:lnSpc>
            </a:pPr>
            <a:r>
              <a:rPr lang="de-AT" sz="2200" dirty="0"/>
              <a:t>Nutzung der EAWS-Matrix und Co in den letzten zwei Jahren</a:t>
            </a:r>
          </a:p>
          <a:p>
            <a:pPr>
              <a:lnSpc>
                <a:spcPct val="80000"/>
              </a:lnSpc>
            </a:pPr>
            <a:r>
              <a:rPr lang="de-AT" sz="2200" dirty="0"/>
              <a:t>Diskussion</a:t>
            </a:r>
          </a:p>
          <a:p>
            <a:pPr>
              <a:lnSpc>
                <a:spcPct val="80000"/>
              </a:lnSpc>
            </a:pPr>
            <a:r>
              <a:rPr lang="de-AT" sz="2200" dirty="0"/>
              <a:t>Sonstiges</a:t>
            </a:r>
          </a:p>
          <a:p>
            <a:pPr marL="0" indent="0">
              <a:lnSpc>
                <a:spcPct val="80000"/>
              </a:lnSpc>
              <a:buNone/>
            </a:pPr>
            <a:endParaRPr lang="de-AT" sz="2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FFF0509-4F33-F6C6-20F1-165AC93C06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474" y="117201"/>
            <a:ext cx="7834194" cy="674222"/>
          </a:xfrm>
        </p:spPr>
        <p:txBody>
          <a:bodyPr>
            <a:noAutofit/>
          </a:bodyPr>
          <a:lstStyle/>
          <a:p>
            <a:r>
              <a:rPr lang="en-GB" sz="2800" dirty="0" err="1"/>
              <a:t>Programm</a:t>
            </a:r>
            <a:r>
              <a:rPr lang="en-GB" sz="2800" dirty="0"/>
              <a:t> für </a:t>
            </a:r>
            <a:r>
              <a:rPr lang="en-GB" sz="2800" dirty="0" err="1"/>
              <a:t>heute</a:t>
            </a:r>
            <a:r>
              <a:rPr lang="en-GB" sz="2800" dirty="0"/>
              <a:t> | </a:t>
            </a:r>
            <a:r>
              <a:rPr lang="it-IT" sz="2800" dirty="0"/>
              <a:t>Programma di oggi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9346A812-8458-7996-5644-E3AB49D95719}"/>
              </a:ext>
            </a:extLst>
          </p:cNvPr>
          <p:cNvSpPr txBox="1">
            <a:spLocks/>
          </p:cNvSpPr>
          <p:nvPr/>
        </p:nvSpPr>
        <p:spPr>
          <a:xfrm>
            <a:off x="4782398" y="1241937"/>
            <a:ext cx="4361602" cy="3741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5600" indent="-355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2200" dirty="0"/>
              <a:t>Questioni organizzative</a:t>
            </a:r>
          </a:p>
          <a:p>
            <a:pPr>
              <a:lnSpc>
                <a:spcPct val="80000"/>
              </a:lnSpc>
            </a:pPr>
            <a:r>
              <a:rPr lang="it-IT" sz="2200" b="1" dirty="0"/>
              <a:t>Sondaggio</a:t>
            </a:r>
          </a:p>
          <a:p>
            <a:pPr>
              <a:lnSpc>
                <a:spcPct val="80000"/>
              </a:lnSpc>
            </a:pPr>
            <a:r>
              <a:rPr lang="it-IT" sz="2200" dirty="0"/>
              <a:t>Uso della matrice EAWS e co negli ultimi due anni</a:t>
            </a:r>
          </a:p>
          <a:p>
            <a:pPr>
              <a:lnSpc>
                <a:spcPct val="80000"/>
              </a:lnSpc>
            </a:pPr>
            <a:r>
              <a:rPr lang="it-IT" sz="2200" dirty="0"/>
              <a:t>Discussione</a:t>
            </a:r>
          </a:p>
          <a:p>
            <a:pPr>
              <a:lnSpc>
                <a:spcPct val="80000"/>
              </a:lnSpc>
            </a:pPr>
            <a:r>
              <a:rPr lang="it-IT" sz="2200" dirty="0"/>
              <a:t>Altre questioni</a:t>
            </a:r>
          </a:p>
        </p:txBody>
      </p:sp>
    </p:spTree>
    <p:extLst>
      <p:ext uri="{BB962C8B-B14F-4D97-AF65-F5344CB8AC3E}">
        <p14:creationId xmlns:p14="http://schemas.microsoft.com/office/powerpoint/2010/main" val="406253810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Umfrage</a:t>
            </a:r>
            <a:r>
              <a:rPr lang="en-GB" dirty="0"/>
              <a:t> |</a:t>
            </a:r>
            <a:r>
              <a:rPr lang="en-GB" dirty="0" err="1"/>
              <a:t>Sondaggio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72974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160B35-223D-A88A-8782-C847EA102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6C37AB0E-8C5D-98BC-7BE4-425DC32A148A}"/>
              </a:ext>
            </a:extLst>
          </p:cNvPr>
          <p:cNvSpPr txBox="1">
            <a:spLocks/>
          </p:cNvSpPr>
          <p:nvPr/>
        </p:nvSpPr>
        <p:spPr>
          <a:xfrm>
            <a:off x="413871" y="1250576"/>
            <a:ext cx="4166750" cy="3741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5600" indent="-355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de-AT" sz="2200" dirty="0"/>
              <a:t>Organisatorische Dinge</a:t>
            </a:r>
          </a:p>
          <a:p>
            <a:pPr>
              <a:lnSpc>
                <a:spcPct val="80000"/>
              </a:lnSpc>
            </a:pPr>
            <a:r>
              <a:rPr lang="de-AT" sz="2200" dirty="0"/>
              <a:t>Umfrage</a:t>
            </a:r>
          </a:p>
          <a:p>
            <a:pPr>
              <a:lnSpc>
                <a:spcPct val="80000"/>
              </a:lnSpc>
            </a:pPr>
            <a:r>
              <a:rPr lang="de-AT" sz="2200" b="1" dirty="0"/>
              <a:t>Nutzung der EAWS-Matrix und Co in den letzten zwei Jahren</a:t>
            </a:r>
          </a:p>
          <a:p>
            <a:pPr>
              <a:lnSpc>
                <a:spcPct val="80000"/>
              </a:lnSpc>
            </a:pPr>
            <a:r>
              <a:rPr lang="de-AT" sz="2200" dirty="0"/>
              <a:t>Diskussion</a:t>
            </a:r>
          </a:p>
          <a:p>
            <a:pPr>
              <a:lnSpc>
                <a:spcPct val="80000"/>
              </a:lnSpc>
            </a:pPr>
            <a:r>
              <a:rPr lang="de-AT" sz="2200" dirty="0"/>
              <a:t>Sonstiges</a:t>
            </a:r>
          </a:p>
          <a:p>
            <a:pPr marL="0" indent="0">
              <a:lnSpc>
                <a:spcPct val="80000"/>
              </a:lnSpc>
              <a:buNone/>
            </a:pPr>
            <a:endParaRPr lang="de-AT" sz="2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7EBC9A2-77F4-2AF6-4A37-FEBA197700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474" y="117201"/>
            <a:ext cx="7834194" cy="674222"/>
          </a:xfrm>
        </p:spPr>
        <p:txBody>
          <a:bodyPr>
            <a:noAutofit/>
          </a:bodyPr>
          <a:lstStyle/>
          <a:p>
            <a:r>
              <a:rPr lang="en-GB" sz="2800" dirty="0" err="1"/>
              <a:t>Programm</a:t>
            </a:r>
            <a:r>
              <a:rPr lang="en-GB" sz="2800" dirty="0"/>
              <a:t> für </a:t>
            </a:r>
            <a:r>
              <a:rPr lang="en-GB" sz="2800" dirty="0" err="1"/>
              <a:t>heute</a:t>
            </a:r>
            <a:r>
              <a:rPr lang="en-GB" sz="2800" dirty="0"/>
              <a:t> | </a:t>
            </a:r>
            <a:r>
              <a:rPr lang="it-IT" sz="2800" dirty="0"/>
              <a:t>Programma di oggi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DDDF2EE-9AB3-BE7C-BF39-34AB635A7BF8}"/>
              </a:ext>
            </a:extLst>
          </p:cNvPr>
          <p:cNvSpPr txBox="1">
            <a:spLocks/>
          </p:cNvSpPr>
          <p:nvPr/>
        </p:nvSpPr>
        <p:spPr>
          <a:xfrm>
            <a:off x="4782398" y="1241937"/>
            <a:ext cx="4361602" cy="3741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5600" indent="-355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2200" dirty="0"/>
              <a:t>Questioni organizzative</a:t>
            </a:r>
          </a:p>
          <a:p>
            <a:pPr>
              <a:lnSpc>
                <a:spcPct val="80000"/>
              </a:lnSpc>
            </a:pPr>
            <a:r>
              <a:rPr lang="it-IT" sz="2200" dirty="0"/>
              <a:t>Sondaggio</a:t>
            </a:r>
          </a:p>
          <a:p>
            <a:pPr>
              <a:lnSpc>
                <a:spcPct val="80000"/>
              </a:lnSpc>
            </a:pPr>
            <a:r>
              <a:rPr lang="it-IT" sz="2200" b="1" dirty="0"/>
              <a:t>Uso della matrice EAWS e co negli ultimi due anni</a:t>
            </a:r>
          </a:p>
          <a:p>
            <a:pPr>
              <a:lnSpc>
                <a:spcPct val="80000"/>
              </a:lnSpc>
            </a:pPr>
            <a:r>
              <a:rPr lang="it-IT" sz="2200" dirty="0"/>
              <a:t>Discussione</a:t>
            </a:r>
          </a:p>
          <a:p>
            <a:pPr>
              <a:lnSpc>
                <a:spcPct val="80000"/>
              </a:lnSpc>
            </a:pPr>
            <a:r>
              <a:rPr lang="it-IT" sz="2200" dirty="0"/>
              <a:t>Altre questioni</a:t>
            </a:r>
          </a:p>
        </p:txBody>
      </p:sp>
    </p:spTree>
    <p:extLst>
      <p:ext uri="{BB962C8B-B14F-4D97-AF65-F5344CB8AC3E}">
        <p14:creationId xmlns:p14="http://schemas.microsoft.com/office/powerpoint/2010/main" val="3760335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D55383CB-4BBC-412D-A0B5-1376836217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D10B0819-67AE-23BB-B3A5-DB8DBDF1CFF0}"/>
              </a:ext>
            </a:extLst>
          </p:cNvPr>
          <p:cNvSpPr txBox="1">
            <a:spLocks/>
          </p:cNvSpPr>
          <p:nvPr/>
        </p:nvSpPr>
        <p:spPr>
          <a:xfrm>
            <a:off x="413871" y="1250576"/>
            <a:ext cx="4166750" cy="3741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5600" indent="-355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de-AT" sz="2200" dirty="0"/>
              <a:t>Organisatorische Dinge</a:t>
            </a:r>
          </a:p>
          <a:p>
            <a:pPr>
              <a:lnSpc>
                <a:spcPct val="80000"/>
              </a:lnSpc>
            </a:pPr>
            <a:r>
              <a:rPr lang="de-AT" sz="2200" dirty="0"/>
              <a:t>Umfrage</a:t>
            </a:r>
          </a:p>
          <a:p>
            <a:pPr>
              <a:lnSpc>
                <a:spcPct val="80000"/>
              </a:lnSpc>
            </a:pPr>
            <a:r>
              <a:rPr lang="de-AT" sz="2200" dirty="0"/>
              <a:t>Nutzung der EAWS-Matrix und Co in den letzten zwei Jahren</a:t>
            </a:r>
          </a:p>
          <a:p>
            <a:pPr>
              <a:lnSpc>
                <a:spcPct val="80000"/>
              </a:lnSpc>
            </a:pPr>
            <a:r>
              <a:rPr lang="de-AT" sz="2200" dirty="0"/>
              <a:t>Diskussion</a:t>
            </a:r>
          </a:p>
          <a:p>
            <a:pPr>
              <a:lnSpc>
                <a:spcPct val="80000"/>
              </a:lnSpc>
            </a:pPr>
            <a:r>
              <a:rPr lang="de-AT" sz="2200" dirty="0"/>
              <a:t>Sonstiges</a:t>
            </a:r>
          </a:p>
          <a:p>
            <a:pPr marL="0" indent="0">
              <a:lnSpc>
                <a:spcPct val="80000"/>
              </a:lnSpc>
              <a:buNone/>
            </a:pPr>
            <a:endParaRPr lang="de-AT" sz="22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807EE7-ED40-834D-D541-5F7E49BB1D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0474" y="117201"/>
            <a:ext cx="7834194" cy="674222"/>
          </a:xfrm>
        </p:spPr>
        <p:txBody>
          <a:bodyPr>
            <a:noAutofit/>
          </a:bodyPr>
          <a:lstStyle/>
          <a:p>
            <a:r>
              <a:rPr lang="en-GB" sz="2800" dirty="0" err="1"/>
              <a:t>Programm</a:t>
            </a:r>
            <a:r>
              <a:rPr lang="en-GB" sz="2800" dirty="0"/>
              <a:t> für </a:t>
            </a:r>
            <a:r>
              <a:rPr lang="en-GB" sz="2800" dirty="0" err="1"/>
              <a:t>heute</a:t>
            </a:r>
            <a:r>
              <a:rPr lang="en-GB" sz="2800" dirty="0"/>
              <a:t> | </a:t>
            </a:r>
            <a:r>
              <a:rPr lang="it-IT" sz="2800" dirty="0"/>
              <a:t>Programma di oggi </a:t>
            </a:r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0D3FBEB3-8C3E-B2DF-1411-86683A4B2E58}"/>
              </a:ext>
            </a:extLst>
          </p:cNvPr>
          <p:cNvSpPr txBox="1">
            <a:spLocks/>
          </p:cNvSpPr>
          <p:nvPr/>
        </p:nvSpPr>
        <p:spPr>
          <a:xfrm>
            <a:off x="4782398" y="1241937"/>
            <a:ext cx="4361602" cy="3741681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55600" indent="-355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rgbClr val="404A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</a:pPr>
            <a:r>
              <a:rPr lang="it-IT" sz="2200" dirty="0"/>
              <a:t>Questioni organizzative</a:t>
            </a:r>
          </a:p>
          <a:p>
            <a:pPr>
              <a:lnSpc>
                <a:spcPct val="80000"/>
              </a:lnSpc>
            </a:pPr>
            <a:r>
              <a:rPr lang="it-IT" sz="2200" dirty="0"/>
              <a:t>Sondaggio</a:t>
            </a:r>
          </a:p>
          <a:p>
            <a:pPr>
              <a:lnSpc>
                <a:spcPct val="80000"/>
              </a:lnSpc>
            </a:pPr>
            <a:r>
              <a:rPr lang="it-IT" sz="2200" dirty="0"/>
              <a:t>Uso della matrice EAWS e co negli ultimi due anni</a:t>
            </a:r>
          </a:p>
          <a:p>
            <a:pPr>
              <a:lnSpc>
                <a:spcPct val="80000"/>
              </a:lnSpc>
            </a:pPr>
            <a:r>
              <a:rPr lang="it-IT" sz="2200" dirty="0"/>
              <a:t>Discussione</a:t>
            </a:r>
          </a:p>
          <a:p>
            <a:pPr>
              <a:lnSpc>
                <a:spcPct val="80000"/>
              </a:lnSpc>
            </a:pPr>
            <a:r>
              <a:rPr lang="it-IT" sz="2200" dirty="0"/>
              <a:t>Altre questioni</a:t>
            </a:r>
          </a:p>
        </p:txBody>
      </p:sp>
    </p:spTree>
    <p:extLst>
      <p:ext uri="{BB962C8B-B14F-4D97-AF65-F5344CB8AC3E}">
        <p14:creationId xmlns:p14="http://schemas.microsoft.com/office/powerpoint/2010/main" val="282092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400">
        <p:fade/>
      </p:transition>
    </mc:Choice>
    <mc:Fallback>
      <p:transition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BEDA9A-3918-1903-A641-C837647F0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dirty="0" err="1"/>
              <a:t>Anzahl</a:t>
            </a:r>
            <a:r>
              <a:rPr lang="en-GB" sz="2800" dirty="0"/>
              <a:t> </a:t>
            </a:r>
            <a:r>
              <a:rPr lang="en-GB" sz="2800" dirty="0" err="1"/>
              <a:t>aller</a:t>
            </a:r>
            <a:r>
              <a:rPr lang="en-GB" sz="2800" dirty="0"/>
              <a:t> </a:t>
            </a:r>
            <a:r>
              <a:rPr lang="en-GB" sz="2800" dirty="0" err="1"/>
              <a:t>gewählten</a:t>
            </a:r>
            <a:r>
              <a:rPr lang="en-GB" sz="2800" dirty="0"/>
              <a:t> Felder | </a:t>
            </a:r>
            <a:r>
              <a:rPr lang="en-GB" sz="2800" dirty="0" err="1"/>
              <a:t>Numero</a:t>
            </a:r>
            <a:r>
              <a:rPr lang="en-GB" sz="2800" dirty="0"/>
              <a:t> di </a:t>
            </a:r>
            <a:r>
              <a:rPr lang="en-GB" sz="2800" dirty="0" err="1"/>
              <a:t>scelte</a:t>
            </a:r>
            <a:endParaRPr lang="en-DE" sz="2800" dirty="0"/>
          </a:p>
        </p:txBody>
      </p:sp>
      <p:pic>
        <p:nvPicPr>
          <p:cNvPr id="7" name="Picture 6" descr="A screenshot of a graph&#10;&#10;Description automatically generated">
            <a:extLst>
              <a:ext uri="{FF2B5EF4-FFF2-40B4-BE49-F238E27FC236}">
                <a16:creationId xmlns:a16="http://schemas.microsoft.com/office/drawing/2014/main" id="{5AD88458-CDD8-D29A-B1F2-DD4A7D4B85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" y="1096533"/>
            <a:ext cx="7772400" cy="3915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2040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/>
      <a:bodyPr vert="horz" lIns="91440" tIns="45720" rIns="91440" bIns="45720" rtlCol="0">
        <a:noAutofit/>
      </a:bodyPr>
      <a:lstStyle>
        <a:defPPr>
          <a:defRPr sz="2400" dirty="0" smtClean="0"/>
        </a:defPPr>
      </a:lstStyle>
    </a:tx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16794</TotalTime>
  <Words>768</Words>
  <Application>Microsoft Macintosh PowerPoint</Application>
  <PresentationFormat>On-screen Show (16:9)</PresentationFormat>
  <Paragraphs>149</Paragraphs>
  <Slides>31</Slides>
  <Notes>27</Notes>
  <HiddenSlides>1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Calibri</vt:lpstr>
      <vt:lpstr>Office Theme</vt:lpstr>
      <vt:lpstr>2_Office Theme</vt:lpstr>
      <vt:lpstr>Das Projekt ALBINA</vt:lpstr>
      <vt:lpstr>Programm für heute | Programma di oggi </vt:lpstr>
      <vt:lpstr>Programm für heute | Programma di oggi </vt:lpstr>
      <vt:lpstr>Organisatorische Dinge | Questioni organizzative</vt:lpstr>
      <vt:lpstr>Programm für heute | Programma di oggi </vt:lpstr>
      <vt:lpstr>Umfrage |Sondaggio</vt:lpstr>
      <vt:lpstr>Programm für heute | Programma di oggi </vt:lpstr>
      <vt:lpstr>Programm für heute | Programma di oggi </vt:lpstr>
      <vt:lpstr>Anzahl aller gewählten Felder | Numero di scelte</vt:lpstr>
      <vt:lpstr>Anzahl überschriebener Felder  Numero di scelte modificate</vt:lpstr>
      <vt:lpstr>Anzahl überschriebener Felder  Numero di scelte modificate</vt:lpstr>
      <vt:lpstr>Anzahl überschriebener Felder  Numero di scelte modificate</vt:lpstr>
      <vt:lpstr>Anzahl überschriebener Felder  Numero di scelte modificate</vt:lpstr>
      <vt:lpstr>Anzahl überschriebener Felder  Numero di scelte modificate</vt:lpstr>
      <vt:lpstr>Anzahl überschriebener Felder  Numero di scelte modificate</vt:lpstr>
      <vt:lpstr>PowerPoint Presentation</vt:lpstr>
      <vt:lpstr>Lawinenprobleme vs. Schneedeckenstabilität Problemi valanghivi vs. stabilità del manto nevoso</vt:lpstr>
      <vt:lpstr>Lawinenprobleme vs. Schneedeckenstabilität Problemi valanghivi vs. stabilità del manto nevoso</vt:lpstr>
      <vt:lpstr>Lawinenprobleme vs. Schneedeckenstabilität Problemi valanghivi vs. stabilità del manto nevoso</vt:lpstr>
      <vt:lpstr>Lawinenprobleme vs. Schneedeckenstabilität Problemi valanghivi vs. stabilità del manto nevoso</vt:lpstr>
      <vt:lpstr>Lawinenprobleme vs. Schneedeckenstabilität Problemi valanghivi vs. stabilità del manto nevoso</vt:lpstr>
      <vt:lpstr>Lawinenprobleme vs. Schneedeckenstabilität Problemi valanghivi vs. stabilità del manto nevoso</vt:lpstr>
      <vt:lpstr>Lawinenprobleme vs. Schneedeckenstabilität Problemi valanghivi vs. stabilità del manto nevoso</vt:lpstr>
      <vt:lpstr>Lawinenprobleme vs. Schneedeckenstabilität Problemi valanghivi vs. stabilità del manto nevoso</vt:lpstr>
      <vt:lpstr>Lawinenprobleme vs. Schneedeckenstabilität Problemi valanghivi vs. stabilità del manto nevoso</vt:lpstr>
      <vt:lpstr>Lawinenprobleme vs. Schneedeckenstabilität Problemi valanghivi vs. stabilità del manto nevoso</vt:lpstr>
      <vt:lpstr>Lawinenprobleme vs. Häufigkeit Problemi valanghivi vs. frequenza</vt:lpstr>
      <vt:lpstr>Lawinengefahrenstufe vs. Schneedeckenstabilität Grado del pericolo vs. stabilità del manto nevoso</vt:lpstr>
      <vt:lpstr>Lawinengefahrenstufe vs. Häufigkeit Grado del pericolo vs. frequenza</vt:lpstr>
      <vt:lpstr>Programm für heute | Programma di oggi 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CHM</dc:creator>
  <cp:lastModifiedBy>Christoph Mitterer</cp:lastModifiedBy>
  <cp:revision>388</cp:revision>
  <dcterms:created xsi:type="dcterms:W3CDTF">2018-01-11T15:59:20Z</dcterms:created>
  <dcterms:modified xsi:type="dcterms:W3CDTF">2024-12-03T13:25:06Z</dcterms:modified>
</cp:coreProperties>
</file>